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0" r:id="rId2"/>
    <p:sldId id="317" r:id="rId3"/>
    <p:sldId id="276" r:id="rId4"/>
    <p:sldId id="277" r:id="rId5"/>
    <p:sldId id="258" r:id="rId6"/>
    <p:sldId id="272" r:id="rId7"/>
    <p:sldId id="315" r:id="rId8"/>
    <p:sldId id="316" r:id="rId9"/>
    <p:sldId id="296" r:id="rId10"/>
    <p:sldId id="298" r:id="rId11"/>
    <p:sldId id="302" r:id="rId12"/>
    <p:sldId id="299" r:id="rId13"/>
    <p:sldId id="300" r:id="rId14"/>
    <p:sldId id="303" r:id="rId15"/>
    <p:sldId id="305" r:id="rId16"/>
    <p:sldId id="278" r:id="rId17"/>
    <p:sldId id="318" r:id="rId18"/>
    <p:sldId id="309" r:id="rId19"/>
    <p:sldId id="314" r:id="rId20"/>
    <p:sldId id="275" r:id="rId21"/>
    <p:sldId id="268" r:id="rId22"/>
    <p:sldId id="269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0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39434-424F-4F67-80A7-DC6E922403D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AA3F8-3B98-4307-AC9F-03F274BDA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6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A3F8-3B98-4307-AC9F-03F274BDA1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96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লেয়ারে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aseline="0" dirty="0" err="1" smtClean="0">
                <a:latin typeface="SutonnyMJ" pitchFamily="2" charset="0"/>
                <a:cs typeface="SutonnyMJ" pitchFamily="2" charset="0"/>
              </a:rPr>
              <a:t>আয়তকার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aseline="0" dirty="0" err="1" smtClean="0">
                <a:latin typeface="SutonnyMJ" pitchFamily="2" charset="0"/>
                <a:cs typeface="SutonnyMJ" pitchFamily="2" charset="0"/>
              </a:rPr>
              <a:t>অবজেক্ট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aseline="0" dirty="0" err="1" smtClean="0">
                <a:latin typeface="SutonnyMJ" pitchFamily="2" charset="0"/>
                <a:cs typeface="SutonnyMJ" pitchFamily="2" charset="0"/>
              </a:rPr>
              <a:t>তৈরির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aseline="0" dirty="0" err="1" smtClean="0">
                <a:latin typeface="+mn-lt"/>
                <a:cs typeface="SutonnyMJ" pitchFamily="2" charset="0"/>
              </a:rPr>
              <a:t>পদ্ধতি</a:t>
            </a:r>
            <a:r>
              <a:rPr lang="en-US" baseline="0" dirty="0" smtClean="0">
                <a:latin typeface="+mn-lt"/>
                <a:cs typeface="SutonnyMJ" pitchFamily="2" charset="0"/>
              </a:rPr>
              <a:t> </a:t>
            </a:r>
            <a:r>
              <a:rPr lang="en-US" baseline="0" dirty="0" err="1" smtClean="0">
                <a:latin typeface="+mn-lt"/>
                <a:cs typeface="SutonnyMJ" pitchFamily="2" charset="0"/>
              </a:rPr>
              <a:t>আলোচনা</a:t>
            </a:r>
            <a:r>
              <a:rPr lang="en-US" baseline="0" dirty="0" smtClean="0">
                <a:latin typeface="+mn-lt"/>
                <a:cs typeface="SutonnyMJ" pitchFamily="2" charset="0"/>
              </a:rPr>
              <a:t>।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A3F8-3B98-4307-AC9F-03F274BDA1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18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লেয়ারে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aseline="0" dirty="0" err="1" smtClean="0">
                <a:latin typeface="SutonnyMJ" pitchFamily="2" charset="0"/>
                <a:cs typeface="SutonnyMJ" pitchFamily="2" charset="0"/>
              </a:rPr>
              <a:t>আয়তকার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aseline="0" dirty="0" err="1" smtClean="0">
                <a:latin typeface="SutonnyMJ" pitchFamily="2" charset="0"/>
                <a:cs typeface="SutonnyMJ" pitchFamily="2" charset="0"/>
              </a:rPr>
              <a:t>অবজেক্ট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aseline="0" dirty="0" err="1" smtClean="0">
                <a:latin typeface="SutonnyMJ" pitchFamily="2" charset="0"/>
                <a:cs typeface="SutonnyMJ" pitchFamily="2" charset="0"/>
              </a:rPr>
              <a:t>তৈরির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aseline="0" dirty="0" err="1" smtClean="0">
                <a:latin typeface="+mn-lt"/>
                <a:cs typeface="SutonnyMJ" pitchFamily="2" charset="0"/>
              </a:rPr>
              <a:t>পদ্ধতি</a:t>
            </a:r>
            <a:r>
              <a:rPr lang="en-US" baseline="0" dirty="0" smtClean="0">
                <a:latin typeface="+mn-lt"/>
                <a:cs typeface="SutonnyMJ" pitchFamily="2" charset="0"/>
              </a:rPr>
              <a:t> </a:t>
            </a:r>
            <a:r>
              <a:rPr lang="en-US" baseline="0" dirty="0" err="1" smtClean="0">
                <a:latin typeface="+mn-lt"/>
                <a:cs typeface="SutonnyMJ" pitchFamily="2" charset="0"/>
              </a:rPr>
              <a:t>আলোচনা</a:t>
            </a:r>
            <a:r>
              <a:rPr lang="en-US" baseline="0" dirty="0" smtClean="0">
                <a:latin typeface="+mn-lt"/>
                <a:cs typeface="SutonnyMJ" pitchFamily="2" charset="0"/>
              </a:rPr>
              <a:t>।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A3F8-3B98-4307-AC9F-03F274BDA1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14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লেয়ারে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aseline="0" dirty="0" err="1" smtClean="0">
                <a:latin typeface="SutonnyMJ" pitchFamily="2" charset="0"/>
                <a:cs typeface="SutonnyMJ" pitchFamily="2" charset="0"/>
              </a:rPr>
              <a:t>বৃত্তাকার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aseline="0" dirty="0" err="1" smtClean="0">
                <a:latin typeface="SutonnyMJ" pitchFamily="2" charset="0"/>
                <a:cs typeface="SutonnyMJ" pitchFamily="2" charset="0"/>
              </a:rPr>
              <a:t>অবজেক্ট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aseline="0" dirty="0" err="1" smtClean="0">
                <a:latin typeface="SutonnyMJ" pitchFamily="2" charset="0"/>
                <a:cs typeface="SutonnyMJ" pitchFamily="2" charset="0"/>
              </a:rPr>
              <a:t>তৈরির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aseline="0" dirty="0" err="1" smtClean="0">
                <a:latin typeface="+mn-lt"/>
                <a:cs typeface="SutonnyMJ" pitchFamily="2" charset="0"/>
              </a:rPr>
              <a:t>পদ্ধতি</a:t>
            </a:r>
            <a:r>
              <a:rPr lang="en-US" baseline="0" dirty="0" smtClean="0">
                <a:latin typeface="+mn-lt"/>
                <a:cs typeface="SutonnyMJ" pitchFamily="2" charset="0"/>
              </a:rPr>
              <a:t> </a:t>
            </a:r>
            <a:r>
              <a:rPr lang="en-US" baseline="0" dirty="0" err="1" smtClean="0">
                <a:latin typeface="+mn-lt"/>
                <a:cs typeface="SutonnyMJ" pitchFamily="2" charset="0"/>
              </a:rPr>
              <a:t>আলোচনা</a:t>
            </a:r>
            <a:r>
              <a:rPr lang="en-US" baseline="0" dirty="0" smtClean="0">
                <a:latin typeface="+mn-lt"/>
                <a:cs typeface="SutonnyMJ" pitchFamily="2" charset="0"/>
              </a:rPr>
              <a:t>।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A3F8-3B98-4307-AC9F-03F274BDA1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19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লেয়ারে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aseline="0" dirty="0" err="1" smtClean="0">
                <a:latin typeface="SutonnyMJ" pitchFamily="2" charset="0"/>
                <a:cs typeface="SutonnyMJ" pitchFamily="2" charset="0"/>
              </a:rPr>
              <a:t>বৃত্তাকার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aseline="0" dirty="0" err="1" smtClean="0">
                <a:latin typeface="SutonnyMJ" pitchFamily="2" charset="0"/>
                <a:cs typeface="SutonnyMJ" pitchFamily="2" charset="0"/>
              </a:rPr>
              <a:t>অবজেক্ট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aseline="0" dirty="0" err="1" smtClean="0">
                <a:latin typeface="SutonnyMJ" pitchFamily="2" charset="0"/>
                <a:cs typeface="SutonnyMJ" pitchFamily="2" charset="0"/>
              </a:rPr>
              <a:t>তৈরির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aseline="0" dirty="0" err="1" smtClean="0">
                <a:latin typeface="+mn-lt"/>
                <a:cs typeface="SutonnyMJ" pitchFamily="2" charset="0"/>
              </a:rPr>
              <a:t>পদ্ধতি</a:t>
            </a:r>
            <a:r>
              <a:rPr lang="en-US" baseline="0" dirty="0" smtClean="0">
                <a:latin typeface="+mn-lt"/>
                <a:cs typeface="SutonnyMJ" pitchFamily="2" charset="0"/>
              </a:rPr>
              <a:t> </a:t>
            </a:r>
            <a:r>
              <a:rPr lang="en-US" baseline="0" dirty="0" err="1" smtClean="0">
                <a:latin typeface="+mn-lt"/>
                <a:cs typeface="SutonnyMJ" pitchFamily="2" charset="0"/>
              </a:rPr>
              <a:t>আলোচনা</a:t>
            </a:r>
            <a:r>
              <a:rPr lang="en-US" baseline="0" dirty="0" smtClean="0">
                <a:latin typeface="+mn-lt"/>
                <a:cs typeface="SutonnyMJ" pitchFamily="2" charset="0"/>
              </a:rPr>
              <a:t>।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A3F8-3B98-4307-AC9F-03F274BDA1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70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লেয়ারে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baseline="0" dirty="0" err="1" smtClean="0">
                <a:latin typeface="SutonnyMJ" pitchFamily="2" charset="0"/>
                <a:cs typeface="SutonnyMJ" pitchFamily="2" charset="0"/>
              </a:rPr>
              <a:t>টেক্সট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aseline="0" dirty="0" err="1" smtClean="0">
                <a:latin typeface="SutonnyMJ" pitchFamily="2" charset="0"/>
                <a:cs typeface="SutonnyMJ" pitchFamily="2" charset="0"/>
              </a:rPr>
              <a:t>লিখার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aseline="0" dirty="0" err="1" smtClean="0">
                <a:latin typeface="+mn-lt"/>
                <a:cs typeface="SutonnyMJ" pitchFamily="2" charset="0"/>
              </a:rPr>
              <a:t>পদ্ধতি</a:t>
            </a:r>
            <a:r>
              <a:rPr lang="en-US" baseline="0" dirty="0" smtClean="0">
                <a:latin typeface="+mn-lt"/>
                <a:cs typeface="SutonnyMJ" pitchFamily="2" charset="0"/>
              </a:rPr>
              <a:t> </a:t>
            </a:r>
            <a:r>
              <a:rPr lang="en-US" baseline="0" dirty="0" err="1" smtClean="0">
                <a:latin typeface="+mn-lt"/>
                <a:cs typeface="SutonnyMJ" pitchFamily="2" charset="0"/>
              </a:rPr>
              <a:t>আলোচনা</a:t>
            </a:r>
            <a:r>
              <a:rPr lang="en-US" baseline="0" dirty="0" smtClean="0">
                <a:latin typeface="+mn-lt"/>
                <a:cs typeface="SutonnyMJ" pitchFamily="2" charset="0"/>
              </a:rPr>
              <a:t>।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A3F8-3B98-4307-AC9F-03F274BDA1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88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লেয়ারে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baseline="0" dirty="0" err="1" smtClean="0">
                <a:latin typeface="SutonnyMJ" pitchFamily="2" charset="0"/>
                <a:cs typeface="SutonnyMJ" pitchFamily="2" charset="0"/>
              </a:rPr>
              <a:t>টেক্সট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aseline="0" dirty="0" err="1" smtClean="0">
                <a:latin typeface="SutonnyMJ" pitchFamily="2" charset="0"/>
                <a:cs typeface="SutonnyMJ" pitchFamily="2" charset="0"/>
              </a:rPr>
              <a:t>লিখার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aseline="0" dirty="0" err="1" smtClean="0">
                <a:latin typeface="+mn-lt"/>
                <a:cs typeface="SutonnyMJ" pitchFamily="2" charset="0"/>
              </a:rPr>
              <a:t>পদ্ধতি</a:t>
            </a:r>
            <a:r>
              <a:rPr lang="en-US" baseline="0" dirty="0" smtClean="0">
                <a:latin typeface="+mn-lt"/>
                <a:cs typeface="SutonnyMJ" pitchFamily="2" charset="0"/>
              </a:rPr>
              <a:t> </a:t>
            </a:r>
            <a:r>
              <a:rPr lang="en-US" baseline="0" dirty="0" err="1" smtClean="0">
                <a:latin typeface="+mn-lt"/>
                <a:cs typeface="SutonnyMJ" pitchFamily="2" charset="0"/>
              </a:rPr>
              <a:t>আলোচনা</a:t>
            </a:r>
            <a:r>
              <a:rPr lang="en-US" baseline="0" dirty="0" smtClean="0">
                <a:latin typeface="+mn-lt"/>
                <a:cs typeface="SutonnyMJ" pitchFamily="2" charset="0"/>
              </a:rPr>
              <a:t>।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A3F8-3B98-4307-AC9F-03F274BDA1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59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A3F8-3B98-4307-AC9F-03F274BDA1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5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দলীয়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প্রদান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A3F8-3B98-4307-AC9F-03F274BDA1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এক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ফাইল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আরেক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ফাইলে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স্থানান্তর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প্রক্রিয়া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A3F8-3B98-4307-AC9F-03F274BDA1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69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এক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ফাইল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আরেক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ফাইলে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স্থানান্তর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প্রক্রিয়া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A3F8-3B98-4307-AC9F-03F274BDA1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24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A3F8-3B98-4307-AC9F-03F274BDA1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9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দলীয়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প্রদান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A3F8-3B98-4307-AC9F-03F274BDA1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18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মৌখি</a:t>
            </a:r>
            <a:r>
              <a:rPr lang="en-US" baseline="0" dirty="0" err="1" smtClean="0"/>
              <a:t>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মূল্যায়ন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A3F8-3B98-4307-AC9F-03F274BDA1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047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A3F8-3B98-4307-AC9F-03F274BDA1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901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>
              <a:latin typeface="Vrinda (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A3F8-3B98-4307-AC9F-03F274BDA1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15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A3F8-3B98-4307-AC9F-03F274BDA1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41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পূর্বজ্ঞান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A3F8-3B98-4307-AC9F-03F274BDA1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95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ঘোষনা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A3F8-3B98-4307-AC9F-03F274BDA1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07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A3F8-3B98-4307-AC9F-03F274BDA1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94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kern="1200" dirty="0" err="1" smtClean="0">
                <a:ln>
                  <a:noFill/>
                </a:ln>
                <a:solidFill>
                  <a:srgbClr val="2E75B6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থাম্বনেইল</a:t>
            </a:r>
            <a:r>
              <a:rPr lang="en-US" sz="1200" b="0" kern="1200" baseline="0" dirty="0" smtClean="0">
                <a:ln>
                  <a:noFill/>
                </a:ln>
                <a:solidFill>
                  <a:srgbClr val="2E75B6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ln>
                  <a:noFill/>
                </a:ln>
                <a:solidFill>
                  <a:srgbClr val="2E75B6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পরিচিতি</a:t>
            </a:r>
            <a:endParaRPr lang="en-US" b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A3F8-3B98-4307-AC9F-03F274BDA1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96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A3F8-3B98-4307-AC9F-03F274BDA1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5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A3F8-3B98-4307-AC9F-03F274BDA1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15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44DAC4-3B06-4C66-8007-C6AF864DE367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FBDA01-909D-475E-9200-A3E93059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81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44DAC4-3B06-4C66-8007-C6AF864DE367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FBDA01-909D-475E-9200-A3E93059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0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44DAC4-3B06-4C66-8007-C6AF864DE367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FBDA01-909D-475E-9200-A3E93059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44DAC4-3B06-4C66-8007-C6AF864DE367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FBDA01-909D-475E-9200-A3E93059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5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44DAC4-3B06-4C66-8007-C6AF864DE367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FBDA01-909D-475E-9200-A3E93059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0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44DAC4-3B06-4C66-8007-C6AF864DE367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FBDA01-909D-475E-9200-A3E93059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0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44DAC4-3B06-4C66-8007-C6AF864DE367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FBDA01-909D-475E-9200-A3E93059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77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44DAC4-3B06-4C66-8007-C6AF864DE367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FBDA01-909D-475E-9200-A3E93059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3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44DAC4-3B06-4C66-8007-C6AF864DE367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FBDA01-909D-475E-9200-A3E93059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2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44DAC4-3B06-4C66-8007-C6AF864DE367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FBDA01-909D-475E-9200-A3E93059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17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44DAC4-3B06-4C66-8007-C6AF864DE367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FBDA01-909D-475E-9200-A3E93059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0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357808" y="371061"/>
            <a:ext cx="8309113" cy="6294782"/>
          </a:xfrm>
          <a:prstGeom prst="roundRect">
            <a:avLst>
              <a:gd name="adj" fmla="val 1645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6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02718" y="3082752"/>
            <a:ext cx="13856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endParaRPr lang="en-US" sz="4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0175" y="1243787"/>
            <a:ext cx="6343649" cy="18389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s-IN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স্বাগতম </a:t>
            </a:r>
            <a:endParaRPr lang="en-US" sz="115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3044909"/>
            <a:ext cx="9375813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4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7"/>
          <a:stretch/>
        </p:blipFill>
        <p:spPr>
          <a:xfrm>
            <a:off x="753035" y="914714"/>
            <a:ext cx="7248479" cy="43128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55693" y="2148168"/>
            <a:ext cx="2998694" cy="16002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912523" y="5374455"/>
            <a:ext cx="75071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Background </a:t>
            </a:r>
            <a:r>
              <a:rPr lang="as-IN" sz="3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-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এ একটি সিলেকশন তৈরি হয়েছে।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756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"/>
          <a:stretch/>
        </p:blipFill>
        <p:spPr>
          <a:xfrm>
            <a:off x="2162922" y="1059792"/>
            <a:ext cx="6431427" cy="4101353"/>
          </a:xfrm>
          <a:prstGeom prst="rect">
            <a:avLst/>
          </a:prstGeom>
        </p:spPr>
      </p:pic>
      <p:sp>
        <p:nvSpPr>
          <p:cNvPr id="3" name="Right Arrow Callout 2"/>
          <p:cNvSpPr/>
          <p:nvPr/>
        </p:nvSpPr>
        <p:spPr>
          <a:xfrm>
            <a:off x="228595" y="2663586"/>
            <a:ext cx="1934327" cy="1477328"/>
          </a:xfrm>
          <a:prstGeom prst="rightArrowCallout">
            <a:avLst>
              <a:gd name="adj1" fmla="val 25000"/>
              <a:gd name="adj2" fmla="val 25000"/>
              <a:gd name="adj3" fmla="val 12381"/>
              <a:gd name="adj4" fmla="val 93039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Background</a:t>
            </a:r>
          </a:p>
          <a:p>
            <a:pPr algn="ctr"/>
            <a:r>
              <a:rPr lang="en-US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Color</a:t>
            </a:r>
            <a:endParaRPr lang="en-US" sz="27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s-IN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সবুজ সিলেক্ট করা আছে।</a:t>
            </a:r>
            <a:endParaRPr lang="en-US" sz="2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33069" y="5287981"/>
            <a:ext cx="93159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s-IN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কীবোর্ড থেকে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27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Backspace </a:t>
            </a:r>
            <a:r>
              <a:rPr lang="as-IN" sz="21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কী চাপলে সিলেকশনটি সবুজ রঙে পূর্ণ হবে।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3092819" y="2215403"/>
            <a:ext cx="2864223" cy="155108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3155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1" y="1243707"/>
            <a:ext cx="6416039" cy="4036782"/>
          </a:xfrm>
          <a:prstGeom prst="rect">
            <a:avLst/>
          </a:prstGeom>
        </p:spPr>
      </p:pic>
      <p:sp>
        <p:nvSpPr>
          <p:cNvPr id="4" name="Right Arrow Callout 3"/>
          <p:cNvSpPr/>
          <p:nvPr/>
        </p:nvSpPr>
        <p:spPr>
          <a:xfrm>
            <a:off x="244088" y="934467"/>
            <a:ext cx="1786416" cy="1846659"/>
          </a:xfrm>
          <a:prstGeom prst="rightArrowCallout">
            <a:avLst>
              <a:gd name="adj1" fmla="val 25000"/>
              <a:gd name="adj2" fmla="val 25000"/>
              <a:gd name="adj3" fmla="val 12381"/>
              <a:gd name="adj4" fmla="val 93039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Elliptical Marquee Tool </a:t>
            </a:r>
          </a:p>
          <a:p>
            <a:pPr algn="ctr"/>
            <a:r>
              <a:rPr lang="as-IN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সিলেক্ট করতে হবে।</a:t>
            </a:r>
            <a:endParaRPr lang="en-US" sz="2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18965" y="2523622"/>
            <a:ext cx="1250576" cy="125163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Up Arrow Callout 6"/>
          <p:cNvSpPr/>
          <p:nvPr/>
        </p:nvSpPr>
        <p:spPr>
          <a:xfrm>
            <a:off x="7147112" y="2255689"/>
            <a:ext cx="1196788" cy="1222653"/>
          </a:xfrm>
          <a:prstGeom prst="upArrowCallout">
            <a:avLst>
              <a:gd name="adj1" fmla="val 25000"/>
              <a:gd name="adj2" fmla="val 19949"/>
              <a:gd name="adj3" fmla="val 16919"/>
              <a:gd name="adj4" fmla="val 79085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1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Layer 2</a:t>
            </a:r>
          </a:p>
          <a:p>
            <a:pPr algn="ctr"/>
            <a:r>
              <a:rPr lang="as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সিলেক্ট করে নিতে হবে।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59926" y="5398210"/>
            <a:ext cx="8819229" cy="438582"/>
            <a:chOff x="307523" y="6015566"/>
            <a:chExt cx="11758972" cy="584775"/>
          </a:xfrm>
        </p:grpSpPr>
        <p:sp>
          <p:nvSpPr>
            <p:cNvPr id="5" name="Rectangle 4"/>
            <p:cNvSpPr/>
            <p:nvPr/>
          </p:nvSpPr>
          <p:spPr>
            <a:xfrm>
              <a:off x="307523" y="6015566"/>
              <a:ext cx="11758972" cy="584775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r>
                <a:rPr lang="as-IN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</a:rPr>
                <a:t>মাউস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</a:rPr>
                <a:t>     </a:t>
              </a:r>
              <a:r>
                <a:rPr lang="en-US" sz="24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Background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as-IN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এ ক্লিক করে ড্র্যাগ করলে বৃত্তাকার সিলেকশন তৈরি হবে।</a:t>
              </a:r>
              <a:endPara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251" y="6015566"/>
              <a:ext cx="1452287" cy="5641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459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8"/>
          <a:stretch/>
        </p:blipFill>
        <p:spPr>
          <a:xfrm>
            <a:off x="1951488" y="962210"/>
            <a:ext cx="6478137" cy="4136615"/>
          </a:xfrm>
          <a:prstGeom prst="rect">
            <a:avLst/>
          </a:prstGeom>
        </p:spPr>
      </p:pic>
      <p:sp>
        <p:nvSpPr>
          <p:cNvPr id="3" name="Right Arrow Callout 2"/>
          <p:cNvSpPr/>
          <p:nvPr/>
        </p:nvSpPr>
        <p:spPr>
          <a:xfrm>
            <a:off x="121023" y="2434992"/>
            <a:ext cx="1880537" cy="1477328"/>
          </a:xfrm>
          <a:prstGeom prst="rightArrowCallout">
            <a:avLst>
              <a:gd name="adj1" fmla="val 25000"/>
              <a:gd name="adj2" fmla="val 25000"/>
              <a:gd name="adj3" fmla="val 12381"/>
              <a:gd name="adj4" fmla="val 93039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Foreground</a:t>
            </a:r>
          </a:p>
          <a:p>
            <a:pPr algn="ctr"/>
            <a:r>
              <a:rPr lang="en-US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Color</a:t>
            </a:r>
            <a:endParaRPr lang="en-US" sz="27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s-IN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লাল সিলেক্ট করা আছে।</a:t>
            </a:r>
            <a:endParaRPr lang="en-US" sz="2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5363" y="5098825"/>
            <a:ext cx="727312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s-IN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কী বোর্ড থেকে</a:t>
            </a:r>
            <a:r>
              <a:rPr lang="as-IN" sz="2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27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Alt</a:t>
            </a:r>
            <a:r>
              <a:rPr lang="en-US" sz="27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as-IN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কী চেপে ধরে </a:t>
            </a:r>
            <a:r>
              <a:rPr lang="en-US" sz="27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Backspace</a:t>
            </a:r>
            <a:r>
              <a:rPr lang="en-US" sz="27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as-IN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কী চাপলে </a:t>
            </a:r>
          </a:p>
          <a:p>
            <a:pPr lvl="0" algn="ctr"/>
            <a:r>
              <a:rPr lang="as-IN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সিলেকশনটি লাল রঙে পূর্ণ হবে।</a:t>
            </a:r>
            <a:endParaRPr lang="as-IN" sz="3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56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5"/>
          <a:stretch/>
        </p:blipFill>
        <p:spPr>
          <a:xfrm>
            <a:off x="1770855" y="1208391"/>
            <a:ext cx="6925236" cy="4108392"/>
          </a:xfrm>
          <a:prstGeom prst="rect">
            <a:avLst/>
          </a:prstGeom>
        </p:spPr>
      </p:pic>
      <p:sp>
        <p:nvSpPr>
          <p:cNvPr id="4" name="Right Arrow Callout 3"/>
          <p:cNvSpPr/>
          <p:nvPr/>
        </p:nvSpPr>
        <p:spPr>
          <a:xfrm>
            <a:off x="396689" y="2373662"/>
            <a:ext cx="1489261" cy="1046440"/>
          </a:xfrm>
          <a:prstGeom prst="rightArrowCallout">
            <a:avLst>
              <a:gd name="adj1" fmla="val 25000"/>
              <a:gd name="adj2" fmla="val 25000"/>
              <a:gd name="adj3" fmla="val 12381"/>
              <a:gd name="adj4" fmla="val 87619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Type Tool </a:t>
            </a:r>
          </a:p>
          <a:p>
            <a:pPr algn="ctr"/>
            <a:r>
              <a:rPr lang="as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সিলেক্ট করতে হবে।</a:t>
            </a:r>
            <a:endParaRPr lang="en-US" sz="2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7195848" y="2581073"/>
            <a:ext cx="1196788" cy="873323"/>
          </a:xfrm>
          <a:prstGeom prst="upArrowCallout">
            <a:avLst>
              <a:gd name="adj1" fmla="val 25000"/>
              <a:gd name="adj2" fmla="val 19949"/>
              <a:gd name="adj3" fmla="val 16919"/>
              <a:gd name="adj4" fmla="val 79085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নতুন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21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Layer </a:t>
            </a:r>
          </a:p>
          <a:p>
            <a:pPr algn="ctr"/>
            <a:r>
              <a:rPr lang="as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তৈরি হবে।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9485" y="3924131"/>
            <a:ext cx="430307" cy="38996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Up Arrow Callout 7"/>
          <p:cNvSpPr/>
          <p:nvPr/>
        </p:nvSpPr>
        <p:spPr>
          <a:xfrm>
            <a:off x="457197" y="1567044"/>
            <a:ext cx="6224427" cy="613470"/>
          </a:xfrm>
          <a:prstGeom prst="upArrowCallout">
            <a:avLst>
              <a:gd name="adj1" fmla="val 28622"/>
              <a:gd name="adj2" fmla="val 25000"/>
              <a:gd name="adj3" fmla="val 25000"/>
              <a:gd name="adj4" fmla="val 75000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বাংলা লেখার জন্য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24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SutonnyMJ</a:t>
            </a: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ফ্রন্ট সিলেক্ট করতে হবে</a:t>
            </a:r>
            <a:endParaRPr lang="en-US" sz="1050" b="1" dirty="0"/>
          </a:p>
        </p:txBody>
      </p:sp>
      <p:sp>
        <p:nvSpPr>
          <p:cNvPr id="9" name="Rectangle 8"/>
          <p:cNvSpPr/>
          <p:nvPr/>
        </p:nvSpPr>
        <p:spPr>
          <a:xfrm>
            <a:off x="2602003" y="1422026"/>
            <a:ext cx="652182" cy="18178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1" name="Group 10"/>
          <p:cNvGrpSpPr/>
          <p:nvPr/>
        </p:nvGrpSpPr>
        <p:grpSpPr>
          <a:xfrm>
            <a:off x="396689" y="4524332"/>
            <a:ext cx="8511981" cy="605627"/>
            <a:chOff x="3039029" y="4759262"/>
            <a:chExt cx="5871890" cy="807502"/>
          </a:xfrm>
        </p:grpSpPr>
        <p:sp>
          <p:nvSpPr>
            <p:cNvPr id="5" name="Up Arrow Callout 4"/>
            <p:cNvSpPr/>
            <p:nvPr/>
          </p:nvSpPr>
          <p:spPr>
            <a:xfrm>
              <a:off x="3039029" y="4759262"/>
              <a:ext cx="5871890" cy="776287"/>
            </a:xfrm>
            <a:prstGeom prst="upArrowCallout">
              <a:avLst>
                <a:gd name="adj1" fmla="val 25000"/>
                <a:gd name="adj2" fmla="val 19949"/>
                <a:gd name="adj3" fmla="val 16919"/>
                <a:gd name="adj4" fmla="val 79085"/>
              </a:avLst>
            </a:prstGeom>
            <a:ln w="28575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as-IN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মাউস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</a:rPr>
                <a:t> </a:t>
              </a:r>
              <a:r>
                <a:rPr lang="en-US" sz="24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Pointer       Background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</a:rPr>
                <a:t> -</a:t>
              </a:r>
              <a:r>
                <a:rPr lang="as-IN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</a:rPr>
                <a:t>এ এনে ক্লিক করলে একটি কার্সর আসবে।</a:t>
              </a:r>
              <a:endPara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6981" y="5002566"/>
              <a:ext cx="869557" cy="5641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378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0" y="741496"/>
            <a:ext cx="7760255" cy="47543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71724" y="3757613"/>
            <a:ext cx="1943101" cy="385762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657900" y="5673797"/>
            <a:ext cx="727312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s-IN" sz="27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বাংলাদেশের পতাকা </a:t>
            </a:r>
            <a:r>
              <a:rPr lang="as-IN" sz="27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লিখা হল।</a:t>
            </a:r>
            <a:endParaRPr lang="en-US" sz="1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61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9002" y="1332414"/>
            <a:ext cx="4591880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s-I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জোড়ায় কাজ </a:t>
            </a:r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as-IN" sz="3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৪ </a:t>
            </a:r>
            <a:r>
              <a:rPr lang="as-IN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মিনিট</a:t>
            </a:r>
            <a:endParaRPr lang="en-US" sz="15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3908" y="2753269"/>
            <a:ext cx="7558869" cy="5078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7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Rectangular</a:t>
            </a:r>
            <a:r>
              <a:rPr lang="en-US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7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Marquee Tool </a:t>
            </a:r>
            <a:r>
              <a:rPr lang="as-IN" sz="21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দিয়ে কি সিলেক্ট করা যায়?</a:t>
            </a:r>
            <a:endParaRPr lang="en-US" sz="27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3908" y="3340960"/>
            <a:ext cx="7558869" cy="5078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7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Elliptical</a:t>
            </a:r>
            <a:r>
              <a:rPr lang="en-US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7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Marquee Tool </a:t>
            </a:r>
            <a:r>
              <a:rPr lang="as-IN" sz="21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দিয়ে কি সিলেক্ট করা যায়?</a:t>
            </a:r>
            <a:endParaRPr lang="en-US" sz="27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3908" y="3942096"/>
            <a:ext cx="7845948" cy="5078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as-IN" sz="21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সিলেকশনের পর কীবোর্ডের</a:t>
            </a:r>
            <a:r>
              <a:rPr lang="en-US" sz="21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27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Backspace </a:t>
            </a:r>
            <a:r>
              <a:rPr lang="as-IN" sz="27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as-IN" sz="21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কী চাপলে কি হয়?</a:t>
            </a:r>
            <a:endParaRPr lang="en-US" sz="21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3908" y="4529781"/>
            <a:ext cx="8692178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সিলেকশনের পর কীবোর্ডের </a:t>
            </a:r>
            <a:r>
              <a:rPr lang="en-US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Alt</a:t>
            </a: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কী চেপে ধরে </a:t>
            </a:r>
            <a:r>
              <a:rPr lang="en-US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Backspace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কী চাপলে কি হয়?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3908" y="5130922"/>
            <a:ext cx="7078532" cy="41549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as-IN" sz="21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টেক্সট লিখতে কোন টুল সিলেক্ট করতে হয়?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6" y="973636"/>
            <a:ext cx="2551886" cy="167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3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03908" y="998898"/>
            <a:ext cx="7558869" cy="5078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7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Rectangular</a:t>
            </a:r>
            <a:r>
              <a:rPr lang="en-US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7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Marquee Tool </a:t>
            </a:r>
            <a:r>
              <a:rPr lang="as-IN" sz="21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দিয়ে কি সিলেক্ট করা যায়?</a:t>
            </a:r>
            <a:endParaRPr lang="en-US" sz="27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3908" y="2055594"/>
            <a:ext cx="7558869" cy="5078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7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Elliptical</a:t>
            </a:r>
            <a:r>
              <a:rPr lang="en-US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7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Marquee Tool </a:t>
            </a:r>
            <a:r>
              <a:rPr lang="as-IN" sz="21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দিয়ে কি সিলেক্ট করা যায়?</a:t>
            </a:r>
            <a:endParaRPr lang="en-US" sz="27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3908" y="3112290"/>
            <a:ext cx="7845948" cy="5078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as-IN" sz="21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সিলেকশনের পর কীবোর্ডের</a:t>
            </a:r>
            <a:r>
              <a:rPr lang="en-US" sz="21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27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Backspace </a:t>
            </a:r>
            <a:r>
              <a:rPr lang="as-IN" sz="27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as-IN" sz="21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কী চাপলে কি হয়?</a:t>
            </a:r>
            <a:endParaRPr lang="en-US" sz="21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80" y="4168986"/>
            <a:ext cx="9063375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as-IN" sz="21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সিলেকশনের পর কীবোর্ডের </a:t>
            </a:r>
            <a:r>
              <a:rPr lang="en-US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Alt</a:t>
            </a:r>
            <a:r>
              <a:rPr lang="en-US" sz="21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as-IN" sz="21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কী চেপে ধরে </a:t>
            </a:r>
            <a:r>
              <a:rPr lang="en-US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Backspace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as-IN" sz="21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চাপলে কি হয়?</a:t>
            </a:r>
            <a:endParaRPr lang="en-US" sz="21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3908" y="5130922"/>
            <a:ext cx="7078532" cy="41549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as-IN" sz="21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টেক্সট লিখতে কোন টুল সিলেক্ট করতে হয়?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56936" y="1514075"/>
            <a:ext cx="405530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s-IN" sz="21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চতুর্ভুজ সিলেকশন করা যায়।</a:t>
            </a:r>
            <a:endParaRPr lang="en-US" sz="1350" b="1" dirty="0">
              <a:solidFill>
                <a:srgbClr val="FF0000"/>
              </a:solidFill>
            </a:endParaRPr>
          </a:p>
          <a:p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9091" y="2568359"/>
            <a:ext cx="403935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s-IN" sz="21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বৃত্তাকার সিলেকশন করা যায়।</a:t>
            </a:r>
            <a:endParaRPr lang="en-US" sz="1350" b="1" dirty="0">
              <a:solidFill>
                <a:srgbClr val="FF0000"/>
              </a:solidFill>
            </a:endParaRPr>
          </a:p>
          <a:p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4918" y="3568795"/>
            <a:ext cx="579410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1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সিলেকশনটি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Background Color</a:t>
            </a:r>
            <a:r>
              <a:rPr lang="en-US" sz="27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s-IN" sz="21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-এ পূর্ণ হবে।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7770" y="4587612"/>
            <a:ext cx="6095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s-IN" sz="21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সিলেকশনটি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Foreground Color </a:t>
            </a:r>
            <a:r>
              <a:rPr lang="as-IN" sz="21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-এ পূর্ণ হবে।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3907" y="5481196"/>
            <a:ext cx="2581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Type Tool </a:t>
            </a:r>
          </a:p>
        </p:txBody>
      </p:sp>
    </p:spTree>
    <p:extLst>
      <p:ext uri="{BB962C8B-B14F-4D97-AF65-F5344CB8AC3E}">
        <p14:creationId xmlns:p14="http://schemas.microsoft.com/office/powerpoint/2010/main" val="78395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030" y="1116864"/>
            <a:ext cx="6801800" cy="41939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3" t="12141" r="34021" b="11270"/>
          <a:stretch/>
        </p:blipFill>
        <p:spPr>
          <a:xfrm>
            <a:off x="2541498" y="1468248"/>
            <a:ext cx="2541494" cy="33079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5" t="10273" r="2195" b="44895"/>
          <a:stretch/>
        </p:blipFill>
        <p:spPr>
          <a:xfrm>
            <a:off x="5351930" y="1543049"/>
            <a:ext cx="1290918" cy="1936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3" t="57284" r="3018" b="10647"/>
          <a:stretch/>
        </p:blipFill>
        <p:spPr>
          <a:xfrm>
            <a:off x="5405718" y="3613896"/>
            <a:ext cx="1196789" cy="1385047"/>
          </a:xfrm>
          <a:prstGeom prst="rect">
            <a:avLst/>
          </a:prstGeom>
        </p:spPr>
      </p:pic>
      <p:sp>
        <p:nvSpPr>
          <p:cNvPr id="6" name="Right Arrow Callout 5"/>
          <p:cNvSpPr/>
          <p:nvPr/>
        </p:nvSpPr>
        <p:spPr>
          <a:xfrm>
            <a:off x="265902" y="2741241"/>
            <a:ext cx="2257052" cy="1107996"/>
          </a:xfrm>
          <a:prstGeom prst="rightArrowCallout">
            <a:avLst>
              <a:gd name="adj1" fmla="val 25000"/>
              <a:gd name="adj2" fmla="val 25000"/>
              <a:gd name="adj3" fmla="val 12381"/>
              <a:gd name="adj4" fmla="val 93039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1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একটি সাদা</a:t>
            </a:r>
            <a:r>
              <a:rPr lang="en-US" sz="21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Background </a:t>
            </a:r>
            <a:r>
              <a:rPr lang="as-IN" sz="21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যুক্ত ফাইল খোলা হল।</a:t>
            </a:r>
            <a:endParaRPr lang="en-US" sz="21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sp>
        <p:nvSpPr>
          <p:cNvPr id="7" name="Left Arrow Callout 6"/>
          <p:cNvSpPr/>
          <p:nvPr/>
        </p:nvSpPr>
        <p:spPr>
          <a:xfrm>
            <a:off x="6871445" y="3018239"/>
            <a:ext cx="1899925" cy="738664"/>
          </a:xfrm>
          <a:prstGeom prst="leftArrowCallout">
            <a:avLst>
              <a:gd name="adj1" fmla="val 25000"/>
              <a:gd name="adj2" fmla="val 18914"/>
              <a:gd name="adj3" fmla="val 9350"/>
              <a:gd name="adj4" fmla="val 91328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1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২ টি ছবি নেওয়া হল।</a:t>
            </a:r>
            <a:endParaRPr lang="en-US" sz="21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2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30" y="931126"/>
            <a:ext cx="6801800" cy="4193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2" t="9838" r="1839" b="45364"/>
          <a:stretch/>
        </p:blipFill>
        <p:spPr>
          <a:xfrm>
            <a:off x="4323228" y="1357312"/>
            <a:ext cx="1290918" cy="1936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3" t="12141" r="34021" b="11270"/>
          <a:stretch/>
        </p:blipFill>
        <p:spPr>
          <a:xfrm>
            <a:off x="1512795" y="1357313"/>
            <a:ext cx="2541494" cy="3307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3" t="57284" r="3018" b="10647"/>
          <a:stretch/>
        </p:blipFill>
        <p:spPr>
          <a:xfrm>
            <a:off x="4377018" y="3428159"/>
            <a:ext cx="1196789" cy="1385047"/>
          </a:xfrm>
          <a:prstGeom prst="rect">
            <a:avLst/>
          </a:prstGeom>
        </p:spPr>
      </p:pic>
      <p:sp>
        <p:nvSpPr>
          <p:cNvPr id="7" name="Left Arrow Callout 6"/>
          <p:cNvSpPr/>
          <p:nvPr/>
        </p:nvSpPr>
        <p:spPr>
          <a:xfrm>
            <a:off x="5444468" y="1630689"/>
            <a:ext cx="3520641" cy="1061829"/>
          </a:xfrm>
          <a:prstGeom prst="leftArrowCallout">
            <a:avLst>
              <a:gd name="adj1" fmla="val 25000"/>
              <a:gd name="adj2" fmla="val 18914"/>
              <a:gd name="adj3" fmla="val 9350"/>
              <a:gd name="adj4" fmla="val 91328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1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সিলেকশন টুল দিয়ে সিলেকশন করলে সিলেকশন অংশে ভাসমান রেখা আসবে।</a:t>
            </a:r>
            <a:endParaRPr lang="en-US" sz="21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830" y="1357311"/>
            <a:ext cx="1870771" cy="21797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091" y="3708868"/>
            <a:ext cx="859838" cy="9325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883" y="4105507"/>
            <a:ext cx="707699" cy="7076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9758" y="5259563"/>
            <a:ext cx="915594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as-IN" sz="21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একটি করে ছবি সিলেকশন করে ভাসমান সিলেকশনের উপর ক্লিক করে</a:t>
            </a:r>
            <a:endParaRPr lang="en-US" sz="21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  <a:p>
            <a:r>
              <a:rPr lang="en-US" sz="27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Alt</a:t>
            </a:r>
            <a:r>
              <a:rPr lang="en-US" sz="27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as-IN" sz="21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কী চেপে ধরে ড্র্যাগ করে সাদা ফাইলে একটি করে ছবি আনতে হবে।</a:t>
            </a:r>
            <a:endParaRPr lang="en-US" sz="21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76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25 2.22222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-0.27799 -0.097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6" y="-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-0.28437 -0.102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72178" y="606426"/>
            <a:ext cx="8543222" cy="5583239"/>
            <a:chOff x="372178" y="606426"/>
            <a:chExt cx="8543222" cy="5583239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554832" y="606426"/>
              <a:ext cx="7886700" cy="132556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n-BD" sz="6600" b="1" u="sng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6600" u="sng" dirty="0">
                <a:solidFill>
                  <a:srgbClr val="FF0000"/>
                </a:solidFill>
              </a:endParaRPr>
            </a:p>
          </p:txBody>
        </p:sp>
        <p:sp>
          <p:nvSpPr>
            <p:cNvPr id="7" name="Text Placeholder 2"/>
            <p:cNvSpPr txBox="1">
              <a:spLocks/>
            </p:cNvSpPr>
            <p:nvPr/>
          </p:nvSpPr>
          <p:spPr>
            <a:xfrm>
              <a:off x="629842" y="1681163"/>
              <a:ext cx="3868340" cy="82391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bn-BD" sz="360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60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3600" dirty="0"/>
            </a:p>
          </p:txBody>
        </p:sp>
        <p:sp>
          <p:nvSpPr>
            <p:cNvPr id="8" name="Content Placeholder 3"/>
            <p:cNvSpPr txBox="1">
              <a:spLocks/>
            </p:cNvSpPr>
            <p:nvPr/>
          </p:nvSpPr>
          <p:spPr>
            <a:xfrm>
              <a:off x="372178" y="2468656"/>
              <a:ext cx="3868340" cy="36845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শামছুল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আলম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  <a:p>
              <a:pPr marL="0" indent="0" algn="ctr">
                <a:buNone/>
              </a:pP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বি.এ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অনার্স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),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এম.এ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-বি.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এড</a:t>
              </a:r>
              <a:endParaRPr lang="bn-BD" sz="1600" dirty="0" smtClean="0">
                <a:latin typeface="NikoshBAN" pitchFamily="2" charset="0"/>
                <a:cs typeface="NikoshBAN" pitchFamily="2" charset="0"/>
              </a:endParaRPr>
            </a:p>
            <a:p>
              <a:pPr marL="0" indent="0" algn="ctr">
                <a:buNone/>
              </a:pP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 সহকারী শিক্ষক</a:t>
              </a:r>
            </a:p>
            <a:p>
              <a:pPr marL="0" indent="0" algn="ctr">
                <a:buNone/>
              </a:pP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নবোদয়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মাধ্যমিক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বালিকা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marL="0" indent="0" algn="ctr">
                <a:buNone/>
              </a:pP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শৈলকুপা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ঝিনাইদহ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marL="0" indent="0" algn="ctr">
                <a:buNone/>
              </a:pP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মোবাইল :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০১৭২২-৯২২৬৯১</a:t>
              </a:r>
            </a:p>
            <a:p>
              <a:pPr marL="0" indent="0" algn="ctr">
                <a:buNone/>
              </a:pPr>
              <a:r>
                <a:rPr lang="en-US" sz="1600" dirty="0" smtClean="0">
                  <a:latin typeface="Aparajita" panose="020B0604020202020204" pitchFamily="34" charset="0"/>
                  <a:cs typeface="Aparajita" panose="020B0604020202020204" pitchFamily="34" charset="0"/>
                </a:rPr>
                <a:t>shamsul101085@gmail.com</a:t>
              </a:r>
              <a:r>
                <a:rPr lang="bn-BD" sz="1600" dirty="0" smtClean="0">
                  <a:latin typeface="Aparajita" panose="020B0604020202020204" pitchFamily="34" charset="0"/>
                  <a:cs typeface="NikoshBAN" pitchFamily="2" charset="0"/>
                </a:rPr>
                <a:t> </a:t>
              </a:r>
              <a:endParaRPr lang="en-US" sz="1600" dirty="0" smtClean="0">
                <a:latin typeface="Aparajita" panose="020B0604020202020204" pitchFamily="34" charset="0"/>
                <a:cs typeface="Aparajita" panose="020B0604020202020204" pitchFamily="34" charset="0"/>
              </a:endParaRPr>
            </a:p>
            <a:p>
              <a:pPr marL="0" indent="0">
                <a:buNone/>
              </a:pPr>
              <a:endParaRPr lang="en-US" dirty="0" smtClean="0"/>
            </a:p>
            <a:p>
              <a:pPr marL="0" indent="0">
                <a:buNone/>
              </a:pPr>
              <a:endParaRPr lang="en-US" dirty="0"/>
            </a:p>
          </p:txBody>
        </p:sp>
        <p:sp>
          <p:nvSpPr>
            <p:cNvPr id="9" name="Text Placeholder 4"/>
            <p:cNvSpPr txBox="1">
              <a:spLocks/>
            </p:cNvSpPr>
            <p:nvPr/>
          </p:nvSpPr>
          <p:spPr>
            <a:xfrm>
              <a:off x="4629151" y="1666549"/>
              <a:ext cx="3887391" cy="65694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bn-BD" sz="36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</a:t>
              </a:r>
              <a:endParaRPr lang="bn-BD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Content Placeholder 5"/>
            <p:cNvSpPr txBox="1">
              <a:spLocks/>
            </p:cNvSpPr>
            <p:nvPr/>
          </p:nvSpPr>
          <p:spPr>
            <a:xfrm>
              <a:off x="4629150" y="2505075"/>
              <a:ext cx="4286250" cy="36845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শ্রে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ণিঃ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নবম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দশম</a:t>
              </a:r>
              <a:endParaRPr lang="bn-BD" sz="2800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buNone/>
              </a:pP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endParaRPr lang="bn-BD" sz="2800" dirty="0">
                <a:latin typeface="NikoshBAN" pitchFamily="2" charset="0"/>
                <a:cs typeface="NikoshBAN" pitchFamily="2" charset="0"/>
              </a:endParaRP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৫ম </a:t>
              </a: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ঃ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bn-BD" sz="2800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buNone/>
              </a:pP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৪৫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 মিনিট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buNone/>
              </a:pP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তারিখ: 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17-06-2022</a:t>
              </a:r>
              <a:endParaRPr lang="en-US" sz="24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0400" y="4495800"/>
              <a:ext cx="1266825" cy="156780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08250" y="3971133"/>
              <a:ext cx="3979864" cy="4572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0455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3164" y="1679089"/>
            <a:ext cx="4978953" cy="6232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as-IN" sz="36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</a:rPr>
              <a:t>দলীয় কাজ  </a:t>
            </a:r>
            <a:r>
              <a:rPr lang="as-IN" sz="27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</a:rPr>
              <a:t>৫ মিনিট</a:t>
            </a:r>
            <a:endParaRPr lang="en-US" sz="27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0725" y="3694376"/>
            <a:ext cx="8104710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s-IN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একটি সাদা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Background </a:t>
            </a:r>
            <a:r>
              <a:rPr lang="as-IN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যুক্ত ফাইলে </a:t>
            </a:r>
          </a:p>
          <a:p>
            <a:pPr algn="ctr"/>
            <a:r>
              <a:rPr lang="as-IN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ছবি স্থানান্তরির করার কৌশল বর্ণণা করা।</a:t>
            </a:r>
            <a:endParaRPr lang="en-US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26" y="1245443"/>
            <a:ext cx="3698902" cy="196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2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6143" y="974275"/>
            <a:ext cx="6034405" cy="623248"/>
          </a:xfrm>
          <a:prstGeom prst="rect">
            <a:avLst/>
          </a:prstGeom>
          <a:noFill/>
          <a:ln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hardEdge"/>
            <a:contourClr>
              <a:srgbClr val="FFFFFF"/>
            </a:contourClr>
          </a:sp3d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s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মূল্যায়ন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as-IN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(মৌখিক)  ৩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মিনিট</a:t>
            </a:r>
            <a:endParaRPr lang="en-US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125" y="1913060"/>
            <a:ext cx="4566452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428625" indent="-428625">
              <a:buFont typeface="Wingdings" panose="05000000000000000000" pitchFamily="2" charset="2"/>
              <a:buChar char="v"/>
            </a:pP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থাম্বনেইল কি?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120" y="2487208"/>
            <a:ext cx="82912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557213" indent="-557213">
              <a:buFont typeface="Wingdings" panose="05000000000000000000" pitchFamily="2" charset="2"/>
              <a:buChar char="v"/>
            </a:pPr>
            <a:r>
              <a:rPr lang="en-US" sz="3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Rectangular</a:t>
            </a:r>
            <a:r>
              <a:rPr lang="en-US" sz="27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Marquee Tool </a:t>
            </a:r>
            <a:r>
              <a:rPr lang="as-IN" sz="21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দিয়ে কি সিলেক্ট করা যায়? </a:t>
            </a:r>
            <a:endParaRPr lang="en-US" sz="3000" b="1" spc="38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119" y="3455445"/>
            <a:ext cx="7861300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557213" indent="-557213">
              <a:buFont typeface="Wingdings" panose="05000000000000000000" pitchFamily="2" charset="2"/>
              <a:buChar char="v"/>
            </a:pPr>
            <a:r>
              <a:rPr lang="en-US" sz="27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Elliptical</a:t>
            </a:r>
            <a:r>
              <a:rPr lang="en-US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7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Marquee Tool </a:t>
            </a:r>
            <a:r>
              <a:rPr lang="as-IN" sz="21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দিয়ে কি সিলেক্ট করা যায়? </a:t>
            </a:r>
            <a:endParaRPr lang="en-US" sz="3000" b="1" spc="38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latin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121" y="4171076"/>
            <a:ext cx="7000061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428625" indent="-428625">
              <a:buFont typeface="Wingdings" panose="05000000000000000000" pitchFamily="2" charset="2"/>
              <a:buChar char="v"/>
            </a:pP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টেক্সট লিখতে কোন টুল সিলেক্ট করতে হয়?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12148" y="1913060"/>
            <a:ext cx="5768789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428625" indent="-428625">
              <a:buFont typeface="Wingdings" panose="05000000000000000000" pitchFamily="2" charset="2"/>
              <a:buChar char="ü"/>
            </a:pPr>
            <a:r>
              <a:rPr lang="as-IN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বড় ছবি ক্ষুদ্র সংস্করণ।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12147" y="2948376"/>
            <a:ext cx="2823877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428625" indent="-428625">
              <a:buFont typeface="Wingdings" panose="05000000000000000000" pitchFamily="2" charset="2"/>
              <a:buChar char="ü"/>
            </a:pPr>
            <a:r>
              <a:rPr lang="as-IN" sz="21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চতুর্ভ</a:t>
            </a:r>
            <a:r>
              <a:rPr lang="en-US" sz="21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ূ</a:t>
            </a:r>
            <a:r>
              <a:rPr lang="as-IN" sz="21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জ অবজেক্ট</a:t>
            </a:r>
            <a:endParaRPr lang="en-US" sz="21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73110" y="3531601"/>
            <a:ext cx="2528576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428625" indent="-428625">
              <a:buFont typeface="Wingdings" panose="05000000000000000000" pitchFamily="2" charset="2"/>
              <a:buChar char="ü"/>
            </a:pPr>
            <a:r>
              <a:rPr lang="as-IN" sz="21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বৃত্তাকার</a:t>
            </a:r>
            <a:endParaRPr lang="en-US" sz="21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88113" y="4076179"/>
            <a:ext cx="2635631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428625" indent="-428625" algn="ctr">
              <a:buFont typeface="Wingdings" panose="05000000000000000000" pitchFamily="2" charset="2"/>
              <a:buChar char="ü"/>
            </a:pP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Type Tool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6355" y="5357920"/>
            <a:ext cx="8084582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428625" indent="-428625">
              <a:buFont typeface="Wingdings" panose="05000000000000000000" pitchFamily="2" charset="2"/>
              <a:buChar char="ü"/>
            </a:pPr>
            <a:r>
              <a:rPr lang="en-US" sz="27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Alt</a:t>
            </a:r>
            <a:r>
              <a:rPr lang="en-US" sz="27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as-IN" sz="21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কী চেপে ধরে ড্র্যাগ করে অন্য ফাইলে ছবি আনতে হবে।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222" y="4829907"/>
            <a:ext cx="9030881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428625" indent="-428625">
              <a:buFont typeface="Wingdings" panose="05000000000000000000" pitchFamily="2" charset="2"/>
              <a:buChar char="v"/>
            </a:pPr>
            <a:r>
              <a:rPr lang="as-IN" sz="21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সিলেক্টেড ছবি কিভাবে এক ফাইল থেকে অন্য ফাইলে নেওয়া যায়?</a:t>
            </a:r>
            <a:endParaRPr lang="en-US" sz="21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87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8" grpId="0"/>
      <p:bldP spid="11" grpId="0"/>
      <p:bldP spid="12" grpId="0"/>
      <p:bldP spid="13" grpId="0"/>
      <p:bldP spid="15" grpId="0"/>
      <p:bldP spid="1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3275" y="2151847"/>
            <a:ext cx="3871913" cy="76174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as-IN" sz="45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বাড়ীর কাজ</a:t>
            </a:r>
            <a:endParaRPr lang="en-US" sz="45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927" y="3712263"/>
            <a:ext cx="9141245" cy="140807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এডোবি ফটোশপের উইন্ডোতে একটি স্বচ্ছ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33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Background</a:t>
            </a:r>
            <a:r>
              <a:rPr lang="en-US" sz="33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যুক্ত ফাইল খোলার ধাপ সমূহ লিখে আনবে।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endParaRPr lang="en-US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8" y="1104204"/>
            <a:ext cx="2085975" cy="209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57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34" y="949625"/>
            <a:ext cx="2875388" cy="25785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36207" y="2791735"/>
            <a:ext cx="5710955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as-IN" sz="27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মাটির নিচ থেকে।</a:t>
            </a:r>
            <a:endParaRPr lang="en-US" sz="27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2624" y="3536780"/>
            <a:ext cx="8077929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428625" indent="-428625" algn="ctr">
              <a:buFont typeface="Wingdings" panose="05000000000000000000" pitchFamily="2" charset="2"/>
              <a:buChar char="v"/>
            </a:pPr>
            <a:r>
              <a:rPr lang="as-IN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সব টিউবওয়েলের পানি কি এক জায়গা থেকে আসে?</a:t>
            </a:r>
            <a:endParaRPr lang="en-US" sz="2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3271" y="1621408"/>
            <a:ext cx="1302280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s-IN" sz="27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টিউবওয়েল</a:t>
            </a:r>
            <a:endParaRPr lang="en-US" sz="27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9446" y="1088349"/>
            <a:ext cx="2338958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514350" indent="-514350" algn="ctr">
              <a:buFont typeface="Wingdings" panose="05000000000000000000" pitchFamily="2" charset="2"/>
              <a:buChar char="v"/>
            </a:pPr>
            <a:r>
              <a:rPr lang="as-IN" sz="27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এটা কি?</a:t>
            </a:r>
            <a:endParaRPr lang="en-US" sz="27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0172" y="2288208"/>
            <a:ext cx="6636594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514350" indent="-514350" algn="ctr">
              <a:buFont typeface="Wingdings" panose="05000000000000000000" pitchFamily="2" charset="2"/>
              <a:buChar char="v"/>
            </a:pPr>
            <a:r>
              <a:rPr lang="as-IN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এটা দিয়ে কোথা থেকে পানি তোলা হয়?</a:t>
            </a:r>
            <a:endParaRPr lang="en-US" sz="2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6207" y="3850600"/>
            <a:ext cx="787875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as-IN" sz="27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না।</a:t>
            </a:r>
            <a:endParaRPr lang="en-US" sz="27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590702"/>
            <a:ext cx="6410198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428625" indent="-428625" algn="ctr">
              <a:buFont typeface="Wingdings" panose="05000000000000000000" pitchFamily="2" charset="2"/>
              <a:buChar char="v"/>
            </a:pPr>
            <a:r>
              <a:rPr lang="as-IN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মাটির নিচে পানি কিভাবে থাকে।</a:t>
            </a:r>
            <a:endParaRPr lang="en-US" sz="2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9660" y="5148278"/>
            <a:ext cx="4903799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as-IN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স্তরে স্তরে বা বিভিন্ন লেয়ারে। </a:t>
            </a:r>
            <a:endParaRPr lang="en-US" sz="2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94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7" grpId="0"/>
      <p:bldP spid="8" grpId="0"/>
      <p:bldP spid="9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97227" y="3166140"/>
            <a:ext cx="2898872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s-IN" sz="33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এখানে কয়টি লেয়ার?</a:t>
            </a:r>
            <a:endParaRPr lang="en-US" sz="33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5187" y="4181392"/>
            <a:ext cx="98802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s-IN" sz="4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৩</a:t>
            </a:r>
            <a:r>
              <a:rPr lang="as-IN" sz="40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as-I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টি</a:t>
            </a:r>
            <a:endParaRPr lang="en-US" sz="36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4" y="1545571"/>
            <a:ext cx="4145724" cy="1436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779" y="1060022"/>
            <a:ext cx="2902562" cy="31342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94544" y="4273988"/>
            <a:ext cx="4674641" cy="5770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s-IN" sz="33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এখানে কয়টি লেয়ার?</a:t>
            </a:r>
            <a:endParaRPr lang="en-US" sz="33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29940" y="5025241"/>
            <a:ext cx="1483821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s-IN" sz="40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২</a:t>
            </a:r>
            <a:r>
              <a:rPr lang="as-I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 টি</a:t>
            </a:r>
            <a:endParaRPr lang="en-US" sz="36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98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8234" y="1375885"/>
            <a:ext cx="5661838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s-IN" sz="405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আজকের পাঠ কী ?</a:t>
            </a:r>
            <a:endParaRPr lang="en-US" sz="405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68184" y="2454809"/>
            <a:ext cx="7143899" cy="2348519"/>
            <a:chOff x="1290911" y="2130079"/>
            <a:chExt cx="9525199" cy="3131358"/>
          </a:xfrm>
        </p:grpSpPr>
        <p:sp>
          <p:nvSpPr>
            <p:cNvPr id="4" name="Rectangle 3"/>
            <p:cNvSpPr/>
            <p:nvPr/>
          </p:nvSpPr>
          <p:spPr>
            <a:xfrm>
              <a:off x="1290911" y="2130079"/>
              <a:ext cx="9502588" cy="1754326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hardEdge"/>
              <a:contourClr>
                <a:srgbClr val="FFFFFF"/>
              </a:contourClr>
            </a:sp3d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as-IN" sz="45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</a:rPr>
                <a:t>ফটোশপে লেয়ারের কাজ</a:t>
              </a:r>
            </a:p>
            <a:p>
              <a:pPr algn="ctr"/>
              <a:r>
                <a:rPr lang="as-IN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</a:rPr>
                <a:t>১ম অংশ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6" t="8543" b="9745"/>
            <a:stretch/>
          </p:blipFill>
          <p:spPr>
            <a:xfrm>
              <a:off x="9036422" y="3668711"/>
              <a:ext cx="1779688" cy="159272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0911" y="3668711"/>
              <a:ext cx="1600134" cy="15927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609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2299447" y="1131564"/>
            <a:ext cx="3980330" cy="903327"/>
          </a:xfrm>
          <a:prstGeom prst="snip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s-IN" sz="49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শিখন ফল</a:t>
            </a:r>
            <a:endParaRPr lang="en-US" sz="495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1315" y="3151830"/>
            <a:ext cx="8104804" cy="223907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লেয়ার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প্যালেটে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থাম্বনেইল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আইকন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সনাক্ত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লেয়ারে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অবজেক্ট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টেক্সট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লেয়ার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লিখতে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ফাইলের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অন্য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ফাইলে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স্থানান্তরিত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466778" y="2352050"/>
            <a:ext cx="6116309" cy="5770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as-IN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এই পাঠ শেষে শিক্ষার্থীরা ......</a:t>
            </a:r>
          </a:p>
        </p:txBody>
      </p:sp>
    </p:spTree>
    <p:extLst>
      <p:ext uri="{BB962C8B-B14F-4D97-AF65-F5344CB8AC3E}">
        <p14:creationId xmlns:p14="http://schemas.microsoft.com/office/powerpoint/2010/main" val="2846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8"/>
          <a:stretch/>
        </p:blipFill>
        <p:spPr>
          <a:xfrm>
            <a:off x="117967" y="1535573"/>
            <a:ext cx="7543800" cy="4350880"/>
          </a:xfrm>
          <a:prstGeom prst="rect">
            <a:avLst/>
          </a:prstGeom>
        </p:spPr>
      </p:pic>
      <p:sp>
        <p:nvSpPr>
          <p:cNvPr id="5" name="Left Arrow Callout 4"/>
          <p:cNvSpPr/>
          <p:nvPr/>
        </p:nvSpPr>
        <p:spPr>
          <a:xfrm>
            <a:off x="6084787" y="4230544"/>
            <a:ext cx="2131368" cy="461665"/>
          </a:xfrm>
          <a:prstGeom prst="leftArrowCallout">
            <a:avLst>
              <a:gd name="adj1" fmla="val 25000"/>
              <a:gd name="adj2" fmla="val 18914"/>
              <a:gd name="adj3" fmla="val 9350"/>
              <a:gd name="adj4" fmla="val 83088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একটি ছবি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sp>
        <p:nvSpPr>
          <p:cNvPr id="6" name="Left Arrow Callout 5"/>
          <p:cNvSpPr/>
          <p:nvPr/>
        </p:nvSpPr>
        <p:spPr>
          <a:xfrm>
            <a:off x="6824378" y="1591164"/>
            <a:ext cx="1808636" cy="1384995"/>
          </a:xfrm>
          <a:prstGeom prst="leftArrowCallout">
            <a:avLst>
              <a:gd name="adj1" fmla="val 25000"/>
              <a:gd name="adj2" fmla="val 18914"/>
              <a:gd name="adj3" fmla="val 9350"/>
              <a:gd name="adj4" fmla="val 91328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1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এটি হল উইন্ডো বা পর্দাতে যে ছবি আছে তার থাম্বনেইল।</a:t>
            </a:r>
            <a:endParaRPr lang="en-US" sz="21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11037"/>
            <a:ext cx="8216155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এডোবি ফটোশপের উইন্ডো বা পর্দাতে ছবি খোলা আছে।</a:t>
            </a:r>
            <a:endParaRPr lang="en-US" sz="24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77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508" y="911043"/>
            <a:ext cx="5205311" cy="3775984"/>
          </a:xfrm>
          <a:prstGeom prst="rect">
            <a:avLst/>
          </a:prstGeom>
        </p:spPr>
      </p:pic>
      <p:sp>
        <p:nvSpPr>
          <p:cNvPr id="5" name="Up Arrow Callout 4"/>
          <p:cNvSpPr/>
          <p:nvPr/>
        </p:nvSpPr>
        <p:spPr>
          <a:xfrm>
            <a:off x="2685279" y="3520095"/>
            <a:ext cx="1297649" cy="919401"/>
          </a:xfrm>
          <a:prstGeom prst="upArrowCallou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ছবি</a:t>
            </a:r>
            <a:endParaRPr lang="en-US" sz="33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sp>
        <p:nvSpPr>
          <p:cNvPr id="6" name="Left Arrow Callout 5"/>
          <p:cNvSpPr/>
          <p:nvPr/>
        </p:nvSpPr>
        <p:spPr>
          <a:xfrm>
            <a:off x="6007574" y="1855104"/>
            <a:ext cx="2559942" cy="600164"/>
          </a:xfrm>
          <a:prstGeom prst="leftArrowCallout">
            <a:avLst>
              <a:gd name="adj1" fmla="val 25000"/>
              <a:gd name="adj2" fmla="val 18914"/>
              <a:gd name="adj3" fmla="val 9350"/>
              <a:gd name="adj4" fmla="val 91328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3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থাম্বনেইল</a:t>
            </a:r>
            <a:endParaRPr lang="en-US" sz="33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7509" y="4798863"/>
            <a:ext cx="678822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Wingdings" panose="05000000000000000000" pitchFamily="2" charset="2"/>
              <a:buChar char="v"/>
            </a:pPr>
            <a:r>
              <a:rPr lang="as-IN" sz="27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থাম্বনেইল </a:t>
            </a:r>
            <a:r>
              <a:rPr lang="as-IN" sz="27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হল বড় ছবি ক্ষুদ্র সংস্করণ।</a:t>
            </a:r>
            <a:endParaRPr lang="en-US" sz="15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1674" y="5418530"/>
            <a:ext cx="87718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Wingdings" panose="05000000000000000000" pitchFamily="2" charset="2"/>
              <a:buChar char="v"/>
            </a:pPr>
            <a:r>
              <a:rPr lang="as-IN" sz="27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কোন লেয়ারে কোন ছবি আছে তা দেখে কাজ করা যায়।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41981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72" y="1409306"/>
            <a:ext cx="6131345" cy="36511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41054" y="1025648"/>
            <a:ext cx="5451436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এডোবি ফটোশপের উইন্ডো বা পর্দা</a:t>
            </a:r>
            <a:endParaRPr lang="en-US" sz="24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97679" y="2080932"/>
            <a:ext cx="1194038" cy="57822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Left Arrow Callout 4"/>
          <p:cNvSpPr/>
          <p:nvPr/>
        </p:nvSpPr>
        <p:spPr>
          <a:xfrm>
            <a:off x="7745504" y="1186131"/>
            <a:ext cx="1277472" cy="2169825"/>
          </a:xfrm>
          <a:prstGeom prst="leftArrowCallout">
            <a:avLst>
              <a:gd name="adj1" fmla="val 25000"/>
              <a:gd name="adj2" fmla="val 18914"/>
              <a:gd name="adj3" fmla="val 9350"/>
              <a:gd name="adj4" fmla="val 91328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‡</a:t>
            </a: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jqvi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c¨v‡b‡j</a:t>
            </a:r>
            <a:endParaRPr lang="en-US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  <a:p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3 </a:t>
            </a: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wU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†</a:t>
            </a: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jqvi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Av‡Q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|  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7839634" y="3367468"/>
            <a:ext cx="1183343" cy="1256943"/>
          </a:xfrm>
          <a:prstGeom prst="snip2Diag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1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Layer 1</a:t>
            </a:r>
          </a:p>
          <a:p>
            <a:r>
              <a:rPr lang="en-US" sz="2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wm‡j</a:t>
            </a:r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± </a:t>
            </a:r>
            <a:r>
              <a:rPr lang="en-US" sz="2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Kiv</a:t>
            </a:r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2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nj</a:t>
            </a:r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|</a:t>
            </a:r>
          </a:p>
        </p:txBody>
      </p:sp>
      <p:sp>
        <p:nvSpPr>
          <p:cNvPr id="9" name="Right Arrow Callout 8"/>
          <p:cNvSpPr/>
          <p:nvPr/>
        </p:nvSpPr>
        <p:spPr>
          <a:xfrm>
            <a:off x="107580" y="1211305"/>
            <a:ext cx="1479686" cy="1569660"/>
          </a:xfrm>
          <a:prstGeom prst="rightArrowCallout">
            <a:avLst>
              <a:gd name="adj1" fmla="val 25000"/>
              <a:gd name="adj2" fmla="val 25000"/>
              <a:gd name="adj3" fmla="val 12381"/>
              <a:gd name="adj4" fmla="val 93039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Rectangular </a:t>
            </a:r>
            <a:r>
              <a:rPr lang="en-US" sz="2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Marquee Tool</a:t>
            </a:r>
          </a:p>
          <a:p>
            <a:pPr algn="ctr"/>
            <a:r>
              <a:rPr lang="as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সিলেক্ট করা হল।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34390" y="2253702"/>
            <a:ext cx="949751" cy="257537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3" name="Group 12"/>
          <p:cNvGrpSpPr/>
          <p:nvPr/>
        </p:nvGrpSpPr>
        <p:grpSpPr>
          <a:xfrm>
            <a:off x="514350" y="5444095"/>
            <a:ext cx="9229057" cy="438590"/>
            <a:chOff x="304805" y="5914964"/>
            <a:chExt cx="11887195" cy="584786"/>
          </a:xfrm>
        </p:grpSpPr>
        <p:sp>
          <p:nvSpPr>
            <p:cNvPr id="10" name="Rectangle 9"/>
            <p:cNvSpPr/>
            <p:nvPr/>
          </p:nvSpPr>
          <p:spPr>
            <a:xfrm>
              <a:off x="304805" y="5914964"/>
              <a:ext cx="11887195" cy="52321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r>
                <a:rPr lang="as-IN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</a:rPr>
                <a:t>মাউস </a:t>
              </a:r>
              <a:r>
                <a:rPr lang="en-US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</a:rPr>
                <a:t>       </a:t>
              </a:r>
              <a:r>
                <a:rPr lang="en-US" sz="21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Background</a:t>
              </a:r>
              <a:r>
                <a:rPr lang="en-US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as-IN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</a:rPr>
                <a:t>এ</a:t>
              </a:r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</a:rPr>
                <a:t> </a:t>
              </a:r>
              <a:r>
                <a:rPr lang="as-IN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</a:rPr>
                <a:t>ক্লিক করে ড্র্যাগ করলে একটি চতুর্ভুজ সিলেকশন তৈরি হবে।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989" y="5935552"/>
              <a:ext cx="1452287" cy="5641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387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2652</TotalTime>
  <Words>726</Words>
  <Application>Microsoft Office PowerPoint</Application>
  <PresentationFormat>On-screen Show (4:3)</PresentationFormat>
  <Paragraphs>149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Aparajita</vt:lpstr>
      <vt:lpstr>Arial</vt:lpstr>
      <vt:lpstr>Calibri</vt:lpstr>
      <vt:lpstr>Calibri Light</vt:lpstr>
      <vt:lpstr>Nikosh</vt:lpstr>
      <vt:lpstr>NikoshBAN</vt:lpstr>
      <vt:lpstr>SutonnyMJ</vt:lpstr>
      <vt:lpstr>Vrinda</vt:lpstr>
      <vt:lpstr>Vrinda (Body)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Windows User</cp:lastModifiedBy>
  <cp:revision>316</cp:revision>
  <dcterms:created xsi:type="dcterms:W3CDTF">2019-09-28T13:10:16Z</dcterms:created>
  <dcterms:modified xsi:type="dcterms:W3CDTF">2022-06-17T15:08:40Z</dcterms:modified>
</cp:coreProperties>
</file>