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9" r:id="rId15"/>
    <p:sldId id="280" r:id="rId16"/>
    <p:sldId id="270" r:id="rId17"/>
    <p:sldId id="271" r:id="rId18"/>
    <p:sldId id="277" r:id="rId19"/>
    <p:sldId id="278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219" autoAdjust="0"/>
  </p:normalViewPr>
  <p:slideViewPr>
    <p:cSldViewPr>
      <p:cViewPr varScale="1">
        <p:scale>
          <a:sx n="66" d="100"/>
          <a:sy n="66" d="100"/>
        </p:scale>
        <p:origin x="-9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C773-341E-499B-8D99-4332606D4A8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B1EC-7E8E-41A2-A7DE-2ED942B1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C773-341E-499B-8D99-4332606D4A8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B1EC-7E8E-41A2-A7DE-2ED942B1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C773-341E-499B-8D99-4332606D4A8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B1EC-7E8E-41A2-A7DE-2ED942B1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C773-341E-499B-8D99-4332606D4A8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B1EC-7E8E-41A2-A7DE-2ED942B1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C773-341E-499B-8D99-4332606D4A8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B1EC-7E8E-41A2-A7DE-2ED942B1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C773-341E-499B-8D99-4332606D4A8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B1EC-7E8E-41A2-A7DE-2ED942B1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C773-341E-499B-8D99-4332606D4A8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B1EC-7E8E-41A2-A7DE-2ED942B1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C773-341E-499B-8D99-4332606D4A8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B1EC-7E8E-41A2-A7DE-2ED942B1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C773-341E-499B-8D99-4332606D4A8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B1EC-7E8E-41A2-A7DE-2ED942B1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C773-341E-499B-8D99-4332606D4A8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B1EC-7E8E-41A2-A7DE-2ED942B1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4C773-341E-499B-8D99-4332606D4A8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B1EC-7E8E-41A2-A7DE-2ED942B1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4C773-341E-499B-8D99-4332606D4A8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FB1EC-7E8E-41A2-A7DE-2ED942B14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hakhawath747@gam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381000"/>
            <a:ext cx="8229600" cy="6096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4" descr="C:\Users\User\Pictures\Downloads\Downloads\images 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5900" y="1143000"/>
            <a:ext cx="5753100" cy="426155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FFF00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3124200" y="18288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শুভেচ্ছা</a:t>
            </a:r>
            <a:r>
              <a:rPr lang="en-US" sz="72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7200" dirty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81000"/>
            <a:ext cx="82296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                আজকের ক্লাসে সবাইকে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c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295400"/>
            <a:ext cx="3352800" cy="27432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7" name="Picture 6" descr="c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295400"/>
            <a:ext cx="3352800" cy="2743200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9" name="TextBox 8"/>
          <p:cNvSpPr txBox="1"/>
          <p:nvPr/>
        </p:nvSpPr>
        <p:spPr>
          <a:xfrm>
            <a:off x="381000" y="304800"/>
            <a:ext cx="8458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             নিচের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চিত্র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গুলো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ভাল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লক্ষ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কর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81000" y="2133600"/>
            <a:ext cx="1524000" cy="1219200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শামুক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10800000">
            <a:off x="7391400" y="2133600"/>
            <a:ext cx="1447800" cy="1066800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ঝিনুক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81000" y="5562600"/>
            <a:ext cx="84582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শামুক,ঝিনুক দলভুক্ত প্রাণী এদের দেহ খণ্ডে খণ্ডে বিভক্ত নয়  এবং দেহ সাধারণ শক্ত খোলসে আবৃত থাকে </a:t>
            </a:r>
            <a:endParaRPr lang="en-US" sz="2400" i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971800"/>
            <a:ext cx="2971800" cy="2514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 descr="c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371600"/>
            <a:ext cx="2971800" cy="2514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1" name="TextBox 10"/>
          <p:cNvSpPr txBox="1"/>
          <p:nvPr/>
        </p:nvSpPr>
        <p:spPr>
          <a:xfrm>
            <a:off x="381000" y="304800"/>
            <a:ext cx="8458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           নিচের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চিত্র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গুলো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ভাল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লক্ষ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কর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5562600"/>
            <a:ext cx="84582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প্রজাপতি</a:t>
            </a:r>
            <a:r>
              <a:rPr lang="bn-IN" sz="20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,মশা, তেলাপোকা,উইপোকা,মৌমাছি ইত্যাদি পতঙ্গ দলভক্ত প্রাণী। পৃথিবীতে পতঙ্গ শ্রেণিভুক্ত প্রাণীদের সংখ্যা সবচেয়ে বেশি। এদের দেহ তিনটি অংশে বিভক্ত যথাঃ মস্তক, বক্ষক ও উদর ।  </a:t>
            </a:r>
            <a:r>
              <a:rPr lang="en-US" sz="20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000" i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10800000">
            <a:off x="7162800" y="2057400"/>
            <a:ext cx="1676400" cy="1066800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উইপোকা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 rot="10800000">
            <a:off x="3352800" y="1524000"/>
            <a:ext cx="1676400" cy="1066800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i="1" dirty="0" smtClean="0">
                <a:latin typeface="SutonnyOMJ" pitchFamily="2" charset="0"/>
                <a:cs typeface="SutonnyOMJ" pitchFamily="2" charset="0"/>
              </a:rPr>
              <a:t>মৌমাছি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990600" y="3962400"/>
            <a:ext cx="1676400" cy="1066800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মাছি </a:t>
            </a:r>
            <a:endParaRPr lang="en-US" sz="2800" i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6" name="Picture 15" descr="c1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219200"/>
            <a:ext cx="2971800" cy="2514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048000" cy="23622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 descr="c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371600"/>
            <a:ext cx="3124200" cy="23622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381000" y="304800"/>
            <a:ext cx="8458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          নিচের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চিত্র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গুলো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ভাল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লক্ষ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কর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810000" y="1600200"/>
            <a:ext cx="1664208" cy="990600"/>
          </a:xfrm>
          <a:prstGeom prst="rightArrow">
            <a:avLst/>
          </a:prstGeom>
          <a:ln>
            <a:solidFill>
              <a:srgbClr val="FFFF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রেশম পোকা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10800000">
            <a:off x="3581400" y="2743200"/>
            <a:ext cx="1676400" cy="990600"/>
          </a:xfrm>
          <a:prstGeom prst="rightArrow">
            <a:avLst/>
          </a:prstGeom>
          <a:ln>
            <a:solidFill>
              <a:srgbClr val="FFFF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মৌমাছি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81000" y="5562600"/>
            <a:ext cx="84582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অনেক পতঙ্গ আমাদের উপকার করে। এরা উপকারী পতঙ্গ।যেমনঃ মৌমাছি,রেশম পোকা ইত্যাদি।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c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19200"/>
            <a:ext cx="3352800" cy="2590800"/>
          </a:xfrm>
          <a:prstGeom prst="rect">
            <a:avLst/>
          </a:prstGeom>
          <a:ln>
            <a:solidFill>
              <a:srgbClr val="FFFF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 descr="c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219200"/>
            <a:ext cx="3352800" cy="2590800"/>
          </a:xfrm>
          <a:prstGeom prst="rect">
            <a:avLst/>
          </a:prstGeom>
          <a:ln>
            <a:solidFill>
              <a:srgbClr val="FFFF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04800" y="228600"/>
            <a:ext cx="86106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          নিচের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চিত্র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গুলো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ভাল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লক্ষ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কর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038600" y="1447800"/>
            <a:ext cx="1524000" cy="1066800"/>
          </a:xfrm>
          <a:prstGeom prst="rightArrow">
            <a:avLst/>
          </a:prstGeom>
          <a:ln>
            <a:solidFill>
              <a:srgbClr val="FFFF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i="1" dirty="0" smtClean="0">
                <a:latin typeface="SutonnyOMJ" pitchFamily="2" charset="0"/>
                <a:cs typeface="SutonnyOMJ" pitchFamily="2" charset="0"/>
              </a:rPr>
              <a:t>মশা </a:t>
            </a:r>
            <a:endParaRPr lang="en-US" sz="2400" i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10800000">
            <a:off x="3733800" y="2743200"/>
            <a:ext cx="1524000" cy="1066800"/>
          </a:xfrm>
          <a:prstGeom prst="rightArrow">
            <a:avLst/>
          </a:prstGeom>
          <a:ln>
            <a:solidFill>
              <a:srgbClr val="FFFF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মাছি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2" name="Double Bracket 11"/>
          <p:cNvSpPr/>
          <p:nvPr/>
        </p:nvSpPr>
        <p:spPr>
          <a:xfrm>
            <a:off x="1371600" y="4724400"/>
            <a:ext cx="4876800" cy="914400"/>
          </a:xfrm>
          <a:prstGeom prst="bracketPair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flipH="1">
            <a:off x="1447800" y="4953000"/>
            <a:ext cx="4648200" cy="523220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   মশা ও মাছি  নানা রকম রোগ ছড়ায়।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3" descr="IMG_43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2590800" y="1676400"/>
            <a:ext cx="2819400" cy="3124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Rectangle 6"/>
          <p:cNvSpPr/>
          <p:nvPr/>
        </p:nvSpPr>
        <p:spPr>
          <a:xfrm>
            <a:off x="1905000" y="4953000"/>
            <a:ext cx="4876800" cy="12954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সিলেন্টেরন কী?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04800"/>
            <a:ext cx="86106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                        একক কাজ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c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143000"/>
            <a:ext cx="2667000" cy="2276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FF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c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1143000"/>
            <a:ext cx="2666999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FF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 descr="c1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1143000"/>
            <a:ext cx="26670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FF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381000" y="228600"/>
            <a:ext cx="8458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          নিচের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চিত্র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গুলো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ভাল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লক্ষ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কর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5791200"/>
            <a:ext cx="8458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অনেক  পতঙ্গ আবার আমাদের ঘরবাড়ি,আসবাবপত্র ও ফসলের ক্ষতিসাধন করে যেমনঃ উইপোকা,লেদাপোকা, পামরীপোকা ইত্যাদি।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3657600" y="3429000"/>
            <a:ext cx="1066800" cy="1524000"/>
          </a:xfrm>
          <a:prstGeom prst="upArrow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পামরীপোকা</a:t>
            </a:r>
            <a:endParaRPr lang="en-US" sz="1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6934200" y="3429000"/>
            <a:ext cx="1066800" cy="1524000"/>
          </a:xfrm>
          <a:prstGeom prst="upArrow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উইপোকা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1143000" y="3429000"/>
            <a:ext cx="1066800" cy="1524000"/>
          </a:xfrm>
          <a:prstGeom prst="upArrow">
            <a:avLst/>
          </a:prstGeom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লেদাপোকা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ম 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066800"/>
            <a:ext cx="3420533" cy="2590800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7" name="Picture 6" descr="ম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505200"/>
            <a:ext cx="3429000" cy="2667000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8" name="TextBox 7"/>
          <p:cNvSpPr txBox="1"/>
          <p:nvPr/>
        </p:nvSpPr>
        <p:spPr>
          <a:xfrm>
            <a:off x="304800" y="228600"/>
            <a:ext cx="86106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            নিচের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চিত্র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গুলো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ভাল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লক্ষ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কর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352800" y="4724400"/>
            <a:ext cx="1588008" cy="99060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সামুদ্রিক</a:t>
            </a:r>
            <a:r>
              <a:rPr lang="en-US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শশা</a:t>
            </a:r>
            <a:r>
              <a:rPr lang="en-US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 rot="10800000">
            <a:off x="3733800" y="1600200"/>
            <a:ext cx="1600200" cy="121920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তারা</a:t>
            </a:r>
            <a:r>
              <a:rPr lang="en-US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মাছ</a:t>
            </a:r>
            <a:r>
              <a:rPr lang="en-US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7" descr="IMG201909151333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1295400"/>
            <a:ext cx="3733800" cy="3505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304800" y="228600"/>
            <a:ext cx="86106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                         দলীয় কাজ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5715000"/>
            <a:ext cx="7848600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অ্যামিবাকে এককোষী বলা হয় কেন?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3200400"/>
            <a:ext cx="8610600" cy="16764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অ্যামিবা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দেহ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একটি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মাত্র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কোষ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দ্বারা  গঠিত এবং কোষটি সুগঠিত নিউক্লিয়াস যুক্ত। এ কারণে অ্যামিবাকে এককোষী বলা হয়।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28600"/>
            <a:ext cx="86106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                          উত্তর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04800"/>
            <a:ext cx="8458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                     </a:t>
            </a:r>
            <a:r>
              <a:rPr lang="bn-IN" sz="4000" i="1" dirty="0" smtClean="0">
                <a:latin typeface="SutonnyOMJ" pitchFamily="2" charset="0"/>
                <a:cs typeface="SutonnyOMJ" pitchFamily="2" charset="0"/>
              </a:rPr>
              <a:t>শিক্ষক পরিচিতি </a:t>
            </a:r>
            <a:endParaRPr lang="en-US" sz="4000" i="1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26" name="Picture 2" descr="C:\Users\User\Downloads\image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143000"/>
            <a:ext cx="762000" cy="5257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4648200" y="1371600"/>
            <a:ext cx="4191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 মোহাম্মদ 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সাখাওয়াত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হোসেন</a:t>
            </a:r>
            <a:endParaRPr lang="en-US" sz="28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সহকারি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শিক্ষক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(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ব্যবসায়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শিক্ষ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) </a:t>
            </a:r>
          </a:p>
          <a:p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মোক্তাল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হোসেন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উচ্চ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বিদ্যালয়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,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নেত্রকোনা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। </a:t>
            </a:r>
            <a:endParaRPr lang="en-US" sz="28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b="1" dirty="0" err="1" smtClean="0">
                <a:latin typeface="SutonnyOMJ" pitchFamily="2" charset="0"/>
                <a:cs typeface="SutonnyOMJ" pitchFamily="2" charset="0"/>
              </a:rPr>
              <a:t>ইমেলঃ</a:t>
            </a:r>
            <a:r>
              <a:rPr lang="en-US" sz="2800" b="1" dirty="0" smtClean="0">
                <a:latin typeface="SutonnyOMJ" pitchFamily="2" charset="0"/>
                <a:cs typeface="SutonnyOMJ" pitchFamily="2" charset="0"/>
              </a:rPr>
              <a:t>  </a:t>
            </a:r>
            <a:r>
              <a:rPr lang="en-US" sz="2800" b="1" i="1" dirty="0" smtClean="0">
                <a:latin typeface="SutonnyOMJ" pitchFamily="2" charset="0"/>
                <a:cs typeface="SutonnyOMJ" pitchFamily="2" charset="0"/>
                <a:hlinkClick r:id="rId3"/>
              </a:rPr>
              <a:t>shakhawath747@gamil.com</a:t>
            </a:r>
            <a:r>
              <a:rPr lang="en-US" sz="2800" b="1" i="1" dirty="0" smtClean="0">
                <a:latin typeface="SutonnyOMJ" pitchFamily="2" charset="0"/>
                <a:cs typeface="SutonnyOMJ" pitchFamily="2" charset="0"/>
              </a:rPr>
              <a:t>  </a:t>
            </a:r>
          </a:p>
          <a:p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b="1" dirty="0" smtClean="0">
                <a:latin typeface="SutonnyOMJ" pitchFamily="2" charset="0"/>
                <a:cs typeface="SutonnyOMJ" pitchFamily="2" charset="0"/>
              </a:rPr>
              <a:t>মোবাইলঃ </a:t>
            </a:r>
            <a:r>
              <a:rPr lang="en-US" sz="2800" i="1" dirty="0" smtClean="0">
                <a:latin typeface="SutonnyOMJ" pitchFamily="2" charset="0"/>
                <a:cs typeface="SutonnyOMJ" pitchFamily="2" charset="0"/>
              </a:rPr>
              <a:t>০১৯১৭ ৬৩৬৪৮৬</a:t>
            </a:r>
            <a:endParaRPr lang="en-US" sz="2400" i="1" dirty="0" smtClean="0">
              <a:latin typeface="SutonnyOMJ" pitchFamily="2" charset="0"/>
              <a:cs typeface="SutonnyOMJ" pitchFamily="2" charset="0"/>
            </a:endParaRPr>
          </a:p>
          <a:p>
            <a:r>
              <a:rPr lang="en-US" sz="1600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6172200"/>
            <a:ext cx="845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400" dirty="0" smtClean="0">
                <a:latin typeface="SutonnyOMJ" pitchFamily="2" charset="0"/>
                <a:cs typeface="SutonnyOMJ" pitchFamily="2" charset="0"/>
              </a:rPr>
              <a:t>                                        মোহাম্মদ </a:t>
            </a:r>
            <a:r>
              <a:rPr lang="en-US" sz="1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1400" dirty="0" err="1" smtClean="0">
                <a:latin typeface="SutonnyOMJ" pitchFamily="2" charset="0"/>
                <a:cs typeface="SutonnyOMJ" pitchFamily="2" charset="0"/>
              </a:rPr>
              <a:t>সাখাওয়াত</a:t>
            </a:r>
            <a:r>
              <a:rPr lang="en-US" sz="1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1400" dirty="0" err="1" smtClean="0">
                <a:latin typeface="SutonnyOMJ" pitchFamily="2" charset="0"/>
                <a:cs typeface="SutonnyOMJ" pitchFamily="2" charset="0"/>
              </a:rPr>
              <a:t>হোসেন</a:t>
            </a:r>
            <a:r>
              <a:rPr lang="bn-IN" sz="1400" dirty="0" smtClean="0">
                <a:latin typeface="SutonnyOMJ" pitchFamily="2" charset="0"/>
                <a:cs typeface="SutonnyOMJ" pitchFamily="2" charset="0"/>
              </a:rPr>
              <a:t>,০১৯১৭৬৩৬৪৮৬ </a:t>
            </a:r>
            <a:endParaRPr lang="en-US" sz="1400" dirty="0"/>
          </a:p>
        </p:txBody>
      </p:sp>
      <p:pic>
        <p:nvPicPr>
          <p:cNvPr id="12" name="Picture 11" descr="IMG_20210906_17025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1676400"/>
            <a:ext cx="2971800" cy="2819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০১।কোনটি অমেরুদণ্ডী প্রাণীদের বৈশিষ্ট্য? </a:t>
            </a:r>
          </a:p>
          <a:p>
            <a:pPr algn="ctr"/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উত্তরঃ কঙ্কাল অনুপস্থিত। </a:t>
            </a:r>
          </a:p>
          <a:p>
            <a:pPr algn="ctr"/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০২।তেলাপোকার দেহ কতটি অংশে বিভক্ত?</a:t>
            </a:r>
          </a:p>
          <a:p>
            <a:pPr algn="ctr"/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উত্তরঃ ৩টি </a:t>
            </a:r>
          </a:p>
          <a:p>
            <a:pPr algn="ctr"/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০৩।অপকারি পোকা কোনটি? </a:t>
            </a:r>
          </a:p>
          <a:p>
            <a:pPr algn="ctr"/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উত্তরঃ উইপোকা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6106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                             মূল্যায়ন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User\Pictures\Downloads\Downloads\k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057400"/>
            <a:ext cx="3133725" cy="23241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bg1"/>
            </a:solidFill>
            <a:miter lim="800000"/>
          </a:ln>
          <a:effectLst>
            <a:outerShdw blurRad="107950" dist="12700" dir="5400000" algn="ctr">
              <a:srgbClr val="000000"/>
            </a:outerShdw>
            <a:reflection blurRad="12700" stA="2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1905000" y="4876800"/>
            <a:ext cx="6248400" cy="762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অমেরুদণ্ডী প্রাণীদের বৈশিষ্ট্য গুলো লিখ?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28600"/>
            <a:ext cx="86106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smtClean="0">
                <a:latin typeface="SutonnyOMJ" pitchFamily="2" charset="0"/>
                <a:cs typeface="SutonnyOMJ" pitchFamily="2" charset="0"/>
              </a:rPr>
              <a:t>                         বাড়ির 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কাজ 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Pictures\Downloads\Downloads\index 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981200"/>
            <a:ext cx="3581399" cy="3200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886200" y="28956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SutonnyOMJ" pitchFamily="2" charset="0"/>
                <a:cs typeface="SutonnyOMJ" pitchFamily="2" charset="0"/>
              </a:rPr>
              <a:t>ধন্যবাদ </a:t>
            </a:r>
            <a:endParaRPr lang="en-US" sz="5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04800"/>
            <a:ext cx="86106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                 আজকের ক্লাসে সবাইকে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228600"/>
            <a:ext cx="8610600" cy="64008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2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0"/>
            <a:ext cx="3581400" cy="36122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657600" y="2133600"/>
            <a:ext cx="4800600" cy="267765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bn-IN" dirty="0" smtClean="0"/>
              <a:t>   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শ্রেণি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ঃ৬ষ্ঠ 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28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বিষয়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ঃ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বি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জ্ঞান </a:t>
            </a:r>
            <a:endParaRPr lang="en-US" sz="28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  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শিরোনাম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ঃঅমেরুদন্ডী প্রাণী বৈশিষ্ট্য </a:t>
            </a:r>
            <a:r>
              <a:rPr lang="bn-IN" sz="28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pPr>
              <a:buNone/>
            </a:pP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   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অধ্যায়ঃ২য় ( জীবজগৎ ) </a:t>
            </a:r>
          </a:p>
          <a:p>
            <a:pPr>
              <a:buNone/>
            </a:pP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সময়ঃ০০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.00.00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 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তারিখঃ ০০.০০.০০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228600"/>
            <a:ext cx="86106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                       </a:t>
            </a:r>
            <a:r>
              <a:rPr lang="bn-IN" sz="4000" b="1" dirty="0" smtClean="0">
                <a:latin typeface="SutonnyOMJ" pitchFamily="2" charset="0"/>
                <a:cs typeface="SutonnyOMJ" pitchFamily="2" charset="0"/>
              </a:rPr>
              <a:t>পাঠ পরিচিতি </a:t>
            </a:r>
            <a:endParaRPr lang="en-US" sz="4000" b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62484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মোহাম্মদ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latin typeface="SutonnyOMJ" pitchFamily="2" charset="0"/>
                <a:cs typeface="SutonnyOMJ" pitchFamily="2" charset="0"/>
              </a:rPr>
              <a:t>সাখাওয়াত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হোসেন,০১৯১৭৬৩৬৪৮৬ 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c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3048000"/>
            <a:ext cx="2590799" cy="1819275"/>
          </a:xfrm>
          <a:prstGeom prst="rect">
            <a:avLst/>
          </a:prstGeom>
          <a:ln w="127000" cap="rnd">
            <a:solidFill>
              <a:schemeClr val="tx1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Picture 6" descr="c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971800"/>
            <a:ext cx="2590800" cy="1838325"/>
          </a:xfrm>
          <a:prstGeom prst="rect">
            <a:avLst/>
          </a:prstGeom>
          <a:ln w="127000" cap="rnd">
            <a:solidFill>
              <a:srgbClr val="FFFF00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Picture 7" descr="c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143000"/>
            <a:ext cx="2590800" cy="1828800"/>
          </a:xfrm>
          <a:prstGeom prst="rect">
            <a:avLst/>
          </a:prstGeom>
          <a:ln w="127000" cap="rnd">
            <a:solidFill>
              <a:schemeClr val="tx1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Picture 8" descr="c1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1143000"/>
            <a:ext cx="2590799" cy="1828800"/>
          </a:xfrm>
          <a:prstGeom prst="rect">
            <a:avLst/>
          </a:prstGeom>
          <a:solidFill>
            <a:srgbClr val="FFFF00"/>
          </a:solidFill>
          <a:ln w="127000" cap="rnd">
            <a:solidFill>
              <a:srgbClr val="FFFF00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381000" y="304800"/>
            <a:ext cx="84582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       নিচের চিত্রগুলো দ্বারা কী বোঝানো হয়েছে?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3733800"/>
            <a:ext cx="1524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প্রজাপতি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43800" y="2057400"/>
            <a:ext cx="13716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মশা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00400" y="1447800"/>
            <a:ext cx="1524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উইপোকা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43800" y="3733800"/>
            <a:ext cx="13716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ঝিনুক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71800" y="4572000"/>
            <a:ext cx="2133600" cy="1981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অমেরুদন্ডী প্রাণী 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43200" y="2895600"/>
            <a:ext cx="3657600" cy="33528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অমেরুদন্ডী </a:t>
            </a:r>
            <a:r>
              <a:rPr lang="bn-IN" sz="360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প্রাণীর  বৈশিষ্ট্য।  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28600"/>
            <a:ext cx="86106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                     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আজকের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962400" y="990600"/>
            <a:ext cx="1143000" cy="1588008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228600"/>
            <a:ext cx="8610600" cy="64008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০১। অমেরুদন্ডী প্রাণীর  বৈশিষ্ট্যগুলো বর্ণনা করতে পারবে।   </a:t>
            </a:r>
            <a:endParaRPr lang="en-US" sz="32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86106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                          শিখনফল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2057400"/>
            <a:ext cx="2895600" cy="838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দেহ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অনেকগুলো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খন্ডে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বিভক্ত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1143000"/>
            <a:ext cx="2895600" cy="838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খালি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চোখে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দেখা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যায়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না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2971800"/>
            <a:ext cx="2895600" cy="838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দেহ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শক্ত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খোলসে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আবৃত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মাংশল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পা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95400" y="3886200"/>
            <a:ext cx="2895600" cy="838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মস্তক,বক্ষ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উদার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এ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তিন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অংশে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দেহ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বিভক্ত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সন্ধিযুক্ত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পা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2000" dirty="0" err="1" smtClean="0">
                <a:latin typeface="SutonnyOMJ" pitchFamily="2" charset="0"/>
                <a:cs typeface="SutonnyOMJ" pitchFamily="2" charset="0"/>
              </a:rPr>
              <a:t>পু</a:t>
            </a:r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ঞ্জাক্ষি থাকে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95400" y="4800600"/>
            <a:ext cx="2895600" cy="838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ত্বকে কাটাযুক্ত সামুদ্রিক প্রাণী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5400" y="5715000"/>
            <a:ext cx="2895600" cy="838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SutonnyOMJ" pitchFamily="2" charset="0"/>
                <a:cs typeface="SutonnyOMJ" pitchFamily="2" charset="0"/>
              </a:rPr>
              <a:t>দেহে ফাঁপা গহবর বা সিলেণ্টেরন এবং একটিমাত্র ছিদ্র থাকে</a:t>
            </a:r>
            <a:r>
              <a:rPr lang="bn-IN" dirty="0" smtClean="0"/>
              <a:t>।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4800" y="228600"/>
            <a:ext cx="8610600" cy="609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4800" y="838200"/>
            <a:ext cx="990600" cy="5791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অমেরুদণ্ডী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410200" y="1066800"/>
            <a:ext cx="29718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অ্যা</a:t>
            </a:r>
            <a:r>
              <a:rPr lang="bn-IN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মিবা </a:t>
            </a:r>
            <a:r>
              <a:rPr lang="en-US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410200" y="1981200"/>
            <a:ext cx="29718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কেঁচো,জোঁক 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410200" y="2895600"/>
            <a:ext cx="29718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শামক, ঝিনুক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410200" y="3810000"/>
            <a:ext cx="29718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মৌমাছি,রেশম পোকা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410200" y="4724400"/>
            <a:ext cx="29718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তারা মাছ,সামুদ্রিক শশা 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334000" y="5638800"/>
            <a:ext cx="2971800" cy="914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জেলি মাছ,প্রবালকীট 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4191000" y="1219200"/>
            <a:ext cx="1219200" cy="762000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191000" y="2057400"/>
            <a:ext cx="1219200" cy="762000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191000" y="2971800"/>
            <a:ext cx="1219200" cy="762000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4191000" y="3810000"/>
            <a:ext cx="1219200" cy="762000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191000" y="4800600"/>
            <a:ext cx="1219200" cy="762000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4191000" y="5791200"/>
            <a:ext cx="1219200" cy="762000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52400" y="228600"/>
            <a:ext cx="8839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                     অমেরুদণ্ডী প্রাণী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4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9" grpId="0" animBg="1"/>
      <p:bldP spid="2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828800"/>
            <a:ext cx="4648200" cy="2971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7" name="TextBox 6"/>
          <p:cNvSpPr txBox="1"/>
          <p:nvPr/>
        </p:nvSpPr>
        <p:spPr>
          <a:xfrm>
            <a:off x="381000" y="304800"/>
            <a:ext cx="8458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       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চিত্রটি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ভাল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লক্ষ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কর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81000" y="2667000"/>
            <a:ext cx="2057400" cy="1219200"/>
          </a:xfrm>
          <a:prstGeom prst="rightArrow">
            <a:avLst>
              <a:gd name="adj1" fmla="val 50000"/>
              <a:gd name="adj2" fmla="val 40476"/>
            </a:avLst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i="1" dirty="0" smtClean="0">
                <a:latin typeface="SutonnyOMJ" pitchFamily="2" charset="0"/>
                <a:cs typeface="SutonnyOMJ" pitchFamily="2" charset="0"/>
              </a:rPr>
              <a:t>অ্যামিবা </a:t>
            </a:r>
            <a:endParaRPr lang="en-US" sz="3200" i="1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5638800"/>
            <a:ext cx="84582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i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অনেক অমেরুদণ্ডী প্রাণী আকারে খুবই ছোট, এদের খালি চোখে দেখা যায় না।অ্যামিবা এমন প্রাণী একটি প্রাণি ।   </a:t>
            </a:r>
            <a:endParaRPr lang="en-US" sz="2400" i="1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447800"/>
            <a:ext cx="3429000" cy="3124200"/>
          </a:xfrm>
          <a:prstGeom prst="ellipse">
            <a:avLst/>
          </a:prstGeom>
          <a:ln w="190500" cap="rnd">
            <a:solidFill>
              <a:srgbClr val="FFFF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TextBox 9"/>
          <p:cNvSpPr txBox="1"/>
          <p:nvPr/>
        </p:nvSpPr>
        <p:spPr>
          <a:xfrm>
            <a:off x="381000" y="304800"/>
            <a:ext cx="8458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       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চিত্রটি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ভাল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লক্ষ</a:t>
            </a:r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কর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762000" y="2590800"/>
            <a:ext cx="1752600" cy="1143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জোঁক </a:t>
            </a:r>
            <a:endParaRPr lang="en-US" sz="32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432</Words>
  <Application>Microsoft Office PowerPoint</Application>
  <PresentationFormat>On-screen Show (4:3)</PresentationFormat>
  <Paragraphs>89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60</cp:revision>
  <dcterms:created xsi:type="dcterms:W3CDTF">2021-09-03T17:39:58Z</dcterms:created>
  <dcterms:modified xsi:type="dcterms:W3CDTF">2021-09-28T17:28:25Z</dcterms:modified>
</cp:coreProperties>
</file>