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69" r:id="rId16"/>
    <p:sldId id="270" r:id="rId17"/>
    <p:sldId id="282" r:id="rId18"/>
    <p:sldId id="271" r:id="rId19"/>
    <p:sldId id="272" r:id="rId20"/>
    <p:sldId id="273" r:id="rId21"/>
    <p:sldId id="283" r:id="rId22"/>
    <p:sldId id="274" r:id="rId23"/>
    <p:sldId id="275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A6D67-7743-4FE4-9E95-CCC2ED4942CB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 cap="flat" cmpd="sng">
              <a:solidFill>
                <a:srgbClr val="FFFF00"/>
              </a:solidFill>
              <a:prstDash val="lgDash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7" name="Picture 6" descr="Pictur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1722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Rounded Rectangle 7" descr="Pink tissue paper"/>
          <p:cNvSpPr>
            <a:spLocks noChangeArrowheads="1"/>
          </p:cNvSpPr>
          <p:nvPr/>
        </p:nvSpPr>
        <p:spPr bwMode="auto">
          <a:xfrm>
            <a:off x="762000" y="5638800"/>
            <a:ext cx="7772400" cy="838200"/>
          </a:xfrm>
          <a:prstGeom prst="roundRect">
            <a:avLst>
              <a:gd name="adj" fmla="val 28491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পাঠে তোমাদের স্বাগতম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4800" y="304800"/>
            <a:ext cx="8915400" cy="6172200"/>
            <a:chOff x="533400" y="533400"/>
            <a:chExt cx="8686800" cy="571500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914400" y="533400"/>
              <a:ext cx="7314283" cy="5715000"/>
            </a:xfrm>
            <a:prstGeom prst="rect">
              <a:avLst/>
            </a:prstGeom>
            <a:solidFill>
              <a:srgbClr val="FFFFFF"/>
            </a:solidFill>
            <a:ln w="152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1921374"/>
              <a:ext cx="1513300" cy="3703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17750" y="1469398"/>
              <a:ext cx="1828571" cy="411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7196535" y="2854455"/>
              <a:ext cx="1548767" cy="519167"/>
              <a:chOff x="6582995" y="2452914"/>
              <a:chExt cx="1871517" cy="59508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582995" y="2709991"/>
                <a:ext cx="1871517" cy="33800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All Programs</a:t>
                </a:r>
              </a:p>
            </p:txBody>
          </p:sp>
          <p:sp>
            <p:nvSpPr>
              <p:cNvPr id="11" name="Down Arrow 10"/>
              <p:cNvSpPr/>
              <p:nvPr/>
            </p:nvSpPr>
            <p:spPr>
              <a:xfrm>
                <a:off x="7202072" y="2452914"/>
                <a:ext cx="417480" cy="22851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5149850" y="1643801"/>
              <a:ext cx="1954679" cy="891585"/>
              <a:chOff x="4572000" y="1226403"/>
              <a:chExt cx="2362200" cy="102239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72000" y="1226403"/>
                <a:ext cx="1676400" cy="83029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কম্পিউটার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চালু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থাকা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অবস্থায়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4" name="Elbow Connector 13"/>
              <p:cNvCxnSpPr>
                <a:stCxn id="13" idx="3"/>
              </p:cNvCxnSpPr>
              <p:nvPr/>
            </p:nvCxnSpPr>
            <p:spPr>
              <a:xfrm>
                <a:off x="6248400" y="1642345"/>
                <a:ext cx="685800" cy="606449"/>
              </a:xfrm>
              <a:prstGeom prst="bentConnector3">
                <a:avLst>
                  <a:gd name="adj1" fmla="val 50000"/>
                </a:avLst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6914752" y="3512676"/>
              <a:ext cx="2076847" cy="544088"/>
              <a:chOff x="6248400" y="3109686"/>
              <a:chExt cx="2509575" cy="624114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248400" y="3395540"/>
                <a:ext cx="2509575" cy="3382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Microsoft Office</a:t>
                </a:r>
              </a:p>
            </p:txBody>
          </p:sp>
          <p:sp>
            <p:nvSpPr>
              <p:cNvPr id="17" name="Down Arrow 16"/>
              <p:cNvSpPr/>
              <p:nvPr/>
            </p:nvSpPr>
            <p:spPr>
              <a:xfrm>
                <a:off x="7224611" y="3109686"/>
                <a:ext cx="417468" cy="22868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053123" y="838200"/>
              <a:ext cx="6979139" cy="599061"/>
            </a:xfrm>
            <a:prstGeom prst="roundRect">
              <a:avLst/>
            </a:prstGeom>
            <a:ln w="57150">
              <a:solidFill>
                <a:schemeClr val="accent2"/>
              </a:solidFill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মাইক্রোসফট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অফিস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এক্সেল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2007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খোলার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নিয়ম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62450" y="3162854"/>
              <a:ext cx="1702462" cy="1204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250906" y="2313309"/>
              <a:ext cx="874877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NikoshBAN" pitchFamily="2" charset="0"/>
                  <a:cs typeface="NikoshBAN" pitchFamily="2" charset="0"/>
                </a:rPr>
                <a:t>Start</a:t>
              </a:r>
            </a:p>
          </p:txBody>
        </p: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5943600" y="4224338"/>
              <a:ext cx="3276600" cy="576262"/>
              <a:chOff x="5791200" y="3766458"/>
              <a:chExt cx="3276600" cy="57694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791200" y="4004864"/>
                <a:ext cx="3276600" cy="3385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Microsoft  Office Excel </a:t>
                </a: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2007</a:t>
                </a:r>
              </a:p>
            </p:txBody>
          </p:sp>
          <p:sp>
            <p:nvSpPr>
              <p:cNvPr id="23" name="Down Arrow 22"/>
              <p:cNvSpPr/>
              <p:nvPr/>
            </p:nvSpPr>
            <p:spPr>
              <a:xfrm>
                <a:off x="7246938" y="3766458"/>
                <a:ext cx="417512" cy="22887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533400"/>
            <a:ext cx="5715000" cy="6469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E:\MOTIAR\D,contennt Picture 2\ex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7620000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Right Arrow 7"/>
          <p:cNvSpPr/>
          <p:nvPr/>
        </p:nvSpPr>
        <p:spPr>
          <a:xfrm>
            <a:off x="304800" y="5105400"/>
            <a:ext cx="2514600" cy="1295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All Programs</a:t>
            </a:r>
            <a:r>
              <a:rPr lang="en-US" dirty="0"/>
              <a:t>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048000" y="5105400"/>
            <a:ext cx="1981200" cy="1295400"/>
          </a:xfrm>
          <a:prstGeom prst="rightArrow">
            <a:avLst/>
          </a:prstGeom>
          <a:solidFill>
            <a:srgbClr val="FF33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MS Office</a:t>
            </a:r>
            <a:r>
              <a:rPr lang="en-US" dirty="0"/>
              <a:t>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257800" y="5105400"/>
            <a:ext cx="1981200" cy="1295400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MS Excel</a:t>
            </a:r>
            <a:r>
              <a:rPr lang="en-US" dirty="0"/>
              <a:t> </a:t>
            </a:r>
          </a:p>
        </p:txBody>
      </p:sp>
      <p:sp>
        <p:nvSpPr>
          <p:cNvPr id="11" name="L-Shape 10"/>
          <p:cNvSpPr/>
          <p:nvPr/>
        </p:nvSpPr>
        <p:spPr>
          <a:xfrm>
            <a:off x="7467600" y="5257800"/>
            <a:ext cx="1524000" cy="914400"/>
          </a:xfrm>
          <a:prstGeom prst="corner">
            <a:avLst>
              <a:gd name="adj1" fmla="val 68182"/>
              <a:gd name="adj2" fmla="val 4848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676400" y="533400"/>
            <a:ext cx="5486400" cy="646986"/>
          </a:xfrm>
          <a:prstGeom prst="roundRect">
            <a:avLst/>
          </a:prstGeom>
          <a:solidFill>
            <a:schemeClr val="accent1"/>
          </a:solidFill>
          <a:ln w="57150">
            <a:solidFill>
              <a:srgbClr val="C2290A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স্প্রেডশিট পরিচিতি: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 rot="5400000" flipH="1" flipV="1">
            <a:off x="266700" y="28575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25" y="1143000"/>
            <a:ext cx="7750175" cy="4357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110" name="Group 109"/>
          <p:cNvGrpSpPr>
            <a:grpSpLocks/>
          </p:cNvGrpSpPr>
          <p:nvPr/>
        </p:nvGrpSpPr>
        <p:grpSpPr bwMode="auto">
          <a:xfrm rot="5400000">
            <a:off x="5067300" y="-266700"/>
            <a:ext cx="228600" cy="5943600"/>
            <a:chOff x="3581400" y="2362994"/>
            <a:chExt cx="228600" cy="3124200"/>
          </a:xfrm>
        </p:grpSpPr>
        <p:cxnSp>
          <p:nvCxnSpPr>
            <p:cNvPr id="111" name="Straight Connector 110"/>
            <p:cNvCxnSpPr/>
            <p:nvPr/>
          </p:nvCxnSpPr>
          <p:spPr>
            <a:xfrm rot="5400000">
              <a:off x="2020094" y="3924300"/>
              <a:ext cx="31242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3581400" y="2514865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3581400" y="2666735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3581400" y="2819440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3581400" y="2977153"/>
              <a:ext cx="228600" cy="8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3581400" y="3124017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3581400" y="3276722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3581400" y="3428593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3581400" y="3581298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3581400" y="3734003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3581400" y="3885874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3581400" y="4038580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3581400" y="4191285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3581400" y="4343155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3581400" y="4495861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3581400" y="4653573"/>
              <a:ext cx="228600" cy="8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3581400" y="4800437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3581400" y="4953142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3581400" y="5105013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>
              <a:off x="3581400" y="5257718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3581400" y="5410424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1981200" y="37338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>
                <a:latin typeface="NikoshBAN" pitchFamily="2" charset="0"/>
                <a:cs typeface="NikoshBAN" pitchFamily="2" charset="0"/>
              </a:rPr>
              <a:t>রো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4724400" y="2286000"/>
            <a:ext cx="606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>
                <a:latin typeface="NikoshBAN" pitchFamily="2" charset="0"/>
                <a:cs typeface="NikoshBAN" pitchFamily="2" charset="0"/>
              </a:rPr>
              <a:t>কলাম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4" name="Group 133"/>
          <p:cNvGrpSpPr>
            <a:grpSpLocks/>
          </p:cNvGrpSpPr>
          <p:nvPr/>
        </p:nvGrpSpPr>
        <p:grpSpPr bwMode="auto">
          <a:xfrm>
            <a:off x="1371600" y="2209800"/>
            <a:ext cx="228600" cy="3124200"/>
            <a:chOff x="228600" y="2210594"/>
            <a:chExt cx="228600" cy="3124200"/>
          </a:xfrm>
        </p:grpSpPr>
        <p:cxnSp>
          <p:nvCxnSpPr>
            <p:cNvPr id="135" name="Straight Connector 134"/>
            <p:cNvCxnSpPr/>
            <p:nvPr/>
          </p:nvCxnSpPr>
          <p:spPr>
            <a:xfrm rot="5400000">
              <a:off x="-1332706" y="3771900"/>
              <a:ext cx="31242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>
              <a:off x="228600" y="23614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228600" y="25138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228600" y="26662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228600" y="28186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>
              <a:off x="228600" y="29710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>
              <a:off x="228600" y="31234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228600" y="32758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>
              <a:off x="228600" y="34282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228600" y="35806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228600" y="37330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228600" y="38854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228600" y="40378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228600" y="41902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228600" y="43426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>
              <a:off x="228600" y="44950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>
              <a:off x="228600" y="46474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>
              <a:off x="228600" y="47998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>
              <a:off x="228600" y="49522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>
              <a:off x="228600" y="51046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>
              <a:off x="228600" y="52570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6" name="TextBox 155"/>
          <p:cNvSpPr txBox="1">
            <a:spLocks noChangeArrowheads="1"/>
          </p:cNvSpPr>
          <p:nvPr/>
        </p:nvSpPr>
        <p:spPr bwMode="auto">
          <a:xfrm>
            <a:off x="161924" y="5650468"/>
            <a:ext cx="8601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1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 থেকে নীচের দিকে লম্বা ভাবে যে সারি তাকে কলাম বলে। কলামের ঠিকানা </a:t>
            </a:r>
            <a:r>
              <a:rPr lang="en-US" sz="1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A,B,C </a:t>
            </a:r>
            <a:r>
              <a:rPr lang="bn-BD" sz="1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 দিয়ে প্রকাশ করা হয়।</a:t>
            </a:r>
            <a:endParaRPr lang="en-US" sz="1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61680" y="6019800"/>
            <a:ext cx="8307624" cy="366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 দিক ডানে যে সারি তাকে রো বা সারি বলে। রো এর ঠিকানা </a:t>
            </a:r>
            <a:r>
              <a:rPr lang="en-US" dirty="0">
                <a:solidFill>
                  <a:srgbClr val="FF0000"/>
                </a:solidFill>
                <a:latin typeface="+mj-lt"/>
                <a:cs typeface="NikoshBAN" pitchFamily="2" charset="0"/>
              </a:rPr>
              <a:t>1.2.3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 দিয়ে প্রকাশ করা হয়।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8" name="TextBox 157"/>
          <p:cNvSpPr txBox="1">
            <a:spLocks noChangeArrowheads="1"/>
          </p:cNvSpPr>
          <p:nvPr/>
        </p:nvSpPr>
        <p:spPr bwMode="auto">
          <a:xfrm>
            <a:off x="479425" y="3363913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>
                <a:latin typeface="NikoshBAN" pitchFamily="2" charset="0"/>
                <a:cs typeface="NikoshBAN" pitchFamily="2" charset="0"/>
              </a:rPr>
              <a:t>সেল পয়েন্টার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32" grpId="0"/>
      <p:bldP spid="133" grpId="0"/>
      <p:bldP spid="156" grpId="0"/>
      <p:bldP spid="157" grpId="0"/>
      <p:bldP spid="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52600" y="533400"/>
            <a:ext cx="5410200" cy="6469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2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স্প্রেডশিট পরিচিতি: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preadshe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7848600" cy="5254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2012" y="4648200"/>
            <a:ext cx="891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স্প্রেডশিট ও ওয়ার্ড প্রোসেসিং এর মধ্যে ৩টি পার্থক লেখ।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কোন ধরনের কাজের জন্য স্প্রেডশিট ব্যবহার করা হয়?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স্প্রেডশিট প্রোগ্রামের প্রধান বৈশিষ্ট্য লেখ।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 descr="Bouquet"/>
          <p:cNvSpPr>
            <a:spLocks noChangeArrowheads="1"/>
          </p:cNvSpPr>
          <p:nvPr/>
        </p:nvSpPr>
        <p:spPr bwMode="auto">
          <a:xfrm>
            <a:off x="2743200" y="6858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 descr="Untitled-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0437" y="1680723"/>
            <a:ext cx="3116909" cy="26962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19200" y="457200"/>
            <a:ext cx="6629400" cy="64633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066800"/>
            <a:ext cx="33528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3900" y="1103194"/>
            <a:ext cx="3657600" cy="1944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02175" y="3810000"/>
            <a:ext cx="36576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6411" y="3810000"/>
            <a:ext cx="3491551" cy="2049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928688" y="3186113"/>
            <a:ext cx="2500312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রেজাল্টে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4650" y="3143250"/>
            <a:ext cx="2502500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ঘোষণায়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7288" y="6019800"/>
            <a:ext cx="2860674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পরিকল্পণায়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6037263"/>
            <a:ext cx="2500313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হিসাবে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990600"/>
            <a:ext cx="3527425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4550" y="3733800"/>
            <a:ext cx="395605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350" y="3733800"/>
            <a:ext cx="3527425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 t="18951"/>
          <a:stretch>
            <a:fillRect/>
          </a:stretch>
        </p:blipFill>
        <p:spPr bwMode="auto">
          <a:xfrm>
            <a:off x="4654550" y="990600"/>
            <a:ext cx="395605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80043" y="344270"/>
            <a:ext cx="8299450" cy="64633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7438" y="3181350"/>
            <a:ext cx="2189162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খেলায়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3124200"/>
            <a:ext cx="2657475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হিসাবে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525" y="5943600"/>
            <a:ext cx="18161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গবেষণায়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3012" y="5943600"/>
            <a:ext cx="279558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অফিসে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3962400"/>
            <a:ext cx="6418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 ফলাফল তৈরীতে আমরা স্প্রেডশিট ব্যবহার করব কেন?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5400" y="4724400"/>
            <a:ext cx="4538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>
                <a:latin typeface="NikoshBAN" pitchFamily="2" charset="0"/>
                <a:cs typeface="NikoshBAN" pitchFamily="2" charset="0"/>
              </a:rPr>
              <a:t>২। স্প্রেডশিট ব্যবহারের ক্ষেত্র সমূহ লেখ।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5400" y="5410200"/>
            <a:ext cx="6162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>
                <a:latin typeface="NikoshBAN" pitchFamily="2" charset="0"/>
                <a:cs typeface="NikoshBAN" pitchFamily="2" charset="0"/>
              </a:rPr>
              <a:t>৩। স্প্রেডশিট-এ ফর্মূলা ব্যবহার করে ৫টি সেল এর যোগ </a:t>
            </a:r>
          </a:p>
          <a:p>
            <a:r>
              <a:rPr lang="bn-BD" sz="2800">
                <a:latin typeface="NikoshBAN" pitchFamily="2" charset="0"/>
                <a:cs typeface="NikoshBAN" pitchFamily="2" charset="0"/>
              </a:rPr>
              <a:t>করার নিয়ম  লেখ।</a:t>
            </a:r>
          </a:p>
        </p:txBody>
      </p:sp>
      <p:pic>
        <p:nvPicPr>
          <p:cNvPr id="9" name="Picture 5" descr="nccnccncc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0221" y="1608267"/>
            <a:ext cx="3345463" cy="2295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1" descr="Water droplets"/>
          <p:cNvSpPr>
            <a:spLocks noChangeArrowheads="1"/>
          </p:cNvSpPr>
          <p:nvPr/>
        </p:nvSpPr>
        <p:spPr bwMode="auto">
          <a:xfrm>
            <a:off x="27432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762000"/>
            <a:ext cx="7086600" cy="646986"/>
          </a:xfrm>
          <a:prstGeom prst="round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ফর্মুলা ব্যবহার করে হিসাব 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r="55490" b="57875"/>
          <a:stretch>
            <a:fillRect/>
          </a:stretch>
        </p:blipFill>
        <p:spPr bwMode="auto">
          <a:xfrm>
            <a:off x="609600" y="1447800"/>
            <a:ext cx="7772400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10" name="Straight Arrow Connector 9"/>
          <p:cNvCxnSpPr/>
          <p:nvPr/>
        </p:nvCxnSpPr>
        <p:spPr>
          <a:xfrm rot="10800000">
            <a:off x="4987925" y="3519488"/>
            <a:ext cx="21336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533400"/>
            <a:ext cx="7391400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ফর্মূলা ব্যবহার করে পরীক্ষার রেজাল্ট তৈরি 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r="49048" b="37500"/>
          <a:stretch>
            <a:fillRect/>
          </a:stretch>
        </p:blipFill>
        <p:spPr bwMode="auto">
          <a:xfrm>
            <a:off x="685800" y="1295400"/>
            <a:ext cx="7848600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495800" y="1371600"/>
            <a:ext cx="304800" cy="4862513"/>
            <a:chOff x="2832" y="864"/>
            <a:chExt cx="192" cy="3063"/>
          </a:xfrm>
        </p:grpSpPr>
        <p:cxnSp>
          <p:nvCxnSpPr>
            <p:cNvPr id="8" name="Straight Connector 8"/>
            <p:cNvCxnSpPr>
              <a:cxnSpLocks noChangeShapeType="1"/>
            </p:cNvCxnSpPr>
            <p:nvPr/>
          </p:nvCxnSpPr>
          <p:spPr bwMode="auto">
            <a:xfrm>
              <a:off x="2928" y="864"/>
              <a:ext cx="0" cy="2967"/>
            </a:xfrm>
            <a:prstGeom prst="line">
              <a:avLst/>
            </a:prstGeom>
            <a:noFill/>
            <a:ln w="76200" algn="ctr">
              <a:solidFill>
                <a:srgbClr val="0000FF"/>
              </a:solidFill>
              <a:prstDash val="lgDash"/>
              <a:round/>
              <a:headEnd/>
              <a:tailEnd/>
            </a:ln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>
              <a:off x="2832" y="960"/>
              <a:ext cx="0" cy="2967"/>
            </a:xfrm>
            <a:prstGeom prst="line">
              <a:avLst/>
            </a:prstGeom>
            <a:noFill/>
            <a:ln w="76200" algn="ctr">
              <a:solidFill>
                <a:srgbClr val="0000FF"/>
              </a:solidFill>
              <a:prstDash val="lgDash"/>
              <a:round/>
              <a:headEnd/>
              <a:tailEnd/>
            </a:ln>
          </p:spPr>
        </p:cxnSp>
        <p:cxnSp>
          <p:nvCxnSpPr>
            <p:cNvPr id="10" name="Straight Connector 8"/>
            <p:cNvCxnSpPr>
              <a:cxnSpLocks noChangeShapeType="1"/>
            </p:cNvCxnSpPr>
            <p:nvPr/>
          </p:nvCxnSpPr>
          <p:spPr bwMode="auto">
            <a:xfrm>
              <a:off x="3024" y="864"/>
              <a:ext cx="0" cy="2967"/>
            </a:xfrm>
            <a:prstGeom prst="line">
              <a:avLst/>
            </a:prstGeom>
            <a:noFill/>
            <a:ln w="76200" algn="ctr">
              <a:solidFill>
                <a:srgbClr val="0000FF"/>
              </a:solidFill>
              <a:prstDash val="lgDash"/>
              <a:round/>
              <a:headEnd/>
              <a:tailEnd/>
            </a:ln>
          </p:spPr>
        </p:cxnSp>
      </p:grpSp>
      <p:sp>
        <p:nvSpPr>
          <p:cNvPr id="11" name="Flowchart: Alternate Process 10"/>
          <p:cNvSpPr/>
          <p:nvPr/>
        </p:nvSpPr>
        <p:spPr>
          <a:xfrm>
            <a:off x="685800" y="609600"/>
            <a:ext cx="7696200" cy="6096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1600" y="1447800"/>
            <a:ext cx="2971800" cy="165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4953000" y="2981087"/>
            <a:ext cx="3886200" cy="3439239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স্প্রেডশীট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স্প্রেডশীটের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389" y="4133044"/>
            <a:ext cx="35779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মুনসুর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লিটন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মরিচারচর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ঈশ্বরগঞ্জ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: ০১৭২৪৩৯৫৭৩৪</a:t>
            </a:r>
          </a:p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mansurlitonbsc</a:t>
            </a:r>
            <a:r>
              <a:rPr lang="en-US" dirty="0">
                <a:solidFill>
                  <a:schemeClr val="accent6"/>
                </a:solidFill>
              </a:rPr>
              <a:t>9</a:t>
            </a:r>
          </a:p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@gmail.com</a:t>
            </a:r>
            <a:endParaRPr lang="bn-BD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573088"/>
            <a:ext cx="6248400" cy="715089"/>
          </a:xfrm>
          <a:prstGeom prst="roundRect">
            <a:avLst/>
          </a:prstGeom>
          <a:solidFill>
            <a:schemeClr val="accent1"/>
          </a:solidFill>
          <a:ln w="38100" algn="ctr">
            <a:solidFill>
              <a:srgbClr val="FF660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latin typeface="NikoshLight" pitchFamily="2" charset="0"/>
                <a:cs typeface="NikoshLight" pitchFamily="2" charset="0"/>
              </a:rPr>
              <a:t>যোগ, বিয়োগ, গুণ ও ভাগ করার পদ্ধতিঃ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84694" y="1974850"/>
            <a:ext cx="7696895" cy="274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066800" y="5105400"/>
            <a:ext cx="6248400" cy="1055608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bn-BD" sz="2800">
                <a:latin typeface="Lucida Sans Unicode" pitchFamily="34" charset="0"/>
                <a:cs typeface="Vrinda" pitchFamily="34" charset="0"/>
              </a:rPr>
              <a:t>যোগ </a:t>
            </a:r>
            <a:r>
              <a:rPr lang="en-US" sz="2800">
                <a:latin typeface="Lucida Sans Unicode" pitchFamily="34" charset="0"/>
              </a:rPr>
              <a:t>= sum(a1:a8) Enter</a:t>
            </a:r>
            <a:endParaRPr lang="bn-BD" sz="2800">
              <a:latin typeface="Lucida Sans Unicode" pitchFamily="34" charset="0"/>
              <a:cs typeface="Vrinda" pitchFamily="34" charset="0"/>
            </a:endParaRPr>
          </a:p>
          <a:p>
            <a:pPr algn="ctr"/>
            <a:r>
              <a:rPr lang="bn-BD" sz="2800">
                <a:cs typeface="Vrinda" pitchFamily="34" charset="0"/>
              </a:rPr>
              <a:t>বিয়োগ </a:t>
            </a:r>
            <a:r>
              <a:rPr lang="en-US" sz="2800">
                <a:cs typeface="Vrinda" pitchFamily="34" charset="0"/>
              </a:rPr>
              <a:t>= (a9- a10) Enter</a:t>
            </a:r>
            <a:endParaRPr lang="en-US" sz="4000">
              <a:latin typeface="Lucida Sans Unicode" pitchFamily="34" charset="0"/>
              <a:cs typeface="Vrinda" pitchFamily="34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863975" y="3794125"/>
            <a:ext cx="684213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66FF"/>
                </a:solidFill>
                <a:latin typeface="Lucida Sans Unicode" pitchFamily="34" charset="0"/>
              </a:rPr>
              <a:t>102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175125" y="4214813"/>
            <a:ext cx="3175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9200" y="4114800"/>
            <a:ext cx="701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স্প্রেডশিট এ সারি ও কলামের সংখ্যা কত?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স্প্রেডশিট বলতে কী বুঝ?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dirty="0">
                <a:latin typeface="Calibri" pitchFamily="34" charset="0"/>
                <a:cs typeface="NikoshBAN" pitchFamily="2" charset="0"/>
              </a:rPr>
              <a:t>3</a:t>
            </a:r>
            <a:r>
              <a:rPr lang="bn-BD" sz="3200" dirty="0">
                <a:latin typeface="Calibri" pitchFamily="34" charset="0"/>
                <a:cs typeface="NikoshBAN" pitchFamily="2" charset="0"/>
              </a:rPr>
              <a:t> এবং </a:t>
            </a:r>
            <a:r>
              <a:rPr lang="en-US" sz="3200" dirty="0">
                <a:latin typeface="Calibri" pitchFamily="34" charset="0"/>
                <a:cs typeface="NikoshBAN" pitchFamily="2" charset="0"/>
              </a:rPr>
              <a:t>D3 </a:t>
            </a:r>
            <a:r>
              <a:rPr lang="bn-BD" sz="3200" dirty="0">
                <a:latin typeface="Calibri" pitchFamily="34" charset="0"/>
                <a:cs typeface="NikoshBAN" pitchFamily="2" charset="0"/>
              </a:rPr>
              <a:t>সেল এর যোগের ফর্মূলা কী?</a:t>
            </a: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2819400" y="762000"/>
            <a:ext cx="3059113" cy="8064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8829" y="1832255"/>
            <a:ext cx="3729789" cy="2126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762000"/>
            <a:ext cx="7086600" cy="57888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2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স্প্রেডশিট ব্যবহারের উদ্দেশ্য-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1752600"/>
            <a:ext cx="7543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স্প্রেডশিট প্রোগ্রামের মাধ্যমে একটা ওয়ার্কশিটে সব ধরনের উপাত্ত প্রবেশ করানো হয়।  ফলে যে কোন ধরনের যে কোনো সংখ্যক উপাত্ত অল্প সময়ে সম্পাদন করা , হিসাব করা, বিশ্লেষণ করা এবং প্রতিবেদন তৈরি করার কাজ স্প্রেডশিট প্রোগ্রামের মাধ্যমে করা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457200"/>
            <a:ext cx="7239000" cy="578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স্প্রেডশিট ব্যবহারের নানাবিধ সুবিধা আছে যেমন: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143000"/>
            <a:ext cx="81534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স্প্রেডশিট সফটওয়্যার ব্যবহারের মাধ্যমে হিসাবের কাজ দ্রুত ও নির্ভূলভাবে করা যায়। </a:t>
            </a: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4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এর মাধ্যমে সহজ, কঠিন ও জটিল সকল ধরনের হিসবা করা যায়।</a:t>
            </a: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4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এতে বিপুল পরিমান উপাত্ত নিয়ে কাজ করা যায়।</a:t>
            </a: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4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সূত্র ব্যবহারের ফলে হিসাবের কাজ স্বয়ংক্রিয়ভাবে করা যায়।</a:t>
            </a: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4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এর সাহায্যে পরীক্ষার ফলাফল খুব সহজেই তৈরি করা সম্ভব।</a:t>
            </a: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4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একটি ওয়ার্কবুকে কলামের সংখ্যা ২৫৬টি এবং সারির সংখ্যা ৬৫৫৩৬টি।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6" name="Picture 7" descr="images ncc-0017   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03388"/>
            <a:ext cx="4191000" cy="27876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1"/>
          <p:cNvSpPr>
            <a:spLocks noChangeArrowheads="1"/>
          </p:cNvSpPr>
          <p:nvPr/>
        </p:nvSpPr>
        <p:spPr bwMode="auto">
          <a:xfrm>
            <a:off x="2741613" y="622300"/>
            <a:ext cx="3046412" cy="8255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4790182"/>
            <a:ext cx="876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পরীক্ষার ফলাফল সংরক্ষণে এবং ফলাফল প্রকাশে স্প্রেডশিট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সুবিধাজনক? তোমার যুক্তি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7" name="Tit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0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7303907" cy="4103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762000" y="495300"/>
            <a:ext cx="7391400" cy="495300"/>
          </a:xfrm>
          <a:prstGeom prst="round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E:\MOTIAR\D,contennt Picture 2\abac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2933700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E:\MOTIAR\D,contennt Picture 2\calcula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28600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2000" y="4038600"/>
            <a:ext cx="2438400" cy="64633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>
                <a:latin typeface="NikoshBAN" pitchFamily="2" charset="0"/>
                <a:cs typeface="NikoshBAN" pitchFamily="2" charset="0"/>
              </a:rPr>
              <a:t>গণনার কাজে</a:t>
            </a:r>
          </a:p>
        </p:txBody>
      </p:sp>
      <p:pic>
        <p:nvPicPr>
          <p:cNvPr id="17" name="Picture 16" descr="Slide Pictu -2 (9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295400"/>
            <a:ext cx="3124200" cy="1431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4" descr="E:\MOTIAR\D,contennt Picture 2\c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65760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ound Single Corner Rectangle 4"/>
          <p:cNvSpPr/>
          <p:nvPr/>
        </p:nvSpPr>
        <p:spPr>
          <a:xfrm>
            <a:off x="762000" y="5829300"/>
            <a:ext cx="75438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নিকাশের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?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28800" y="457200"/>
            <a:ext cx="5486400" cy="783193"/>
          </a:xfrm>
          <a:prstGeom prst="flowChartAlternateProcess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E:\MOTIAR\D,contennt Picture 2\exc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447799"/>
            <a:ext cx="3505200" cy="3316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Flowchart: Alternate Process 7"/>
          <p:cNvSpPr/>
          <p:nvPr/>
        </p:nvSpPr>
        <p:spPr>
          <a:xfrm>
            <a:off x="914400" y="5029200"/>
            <a:ext cx="7315200" cy="10668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 ও স্প্রেডশিট সফটওয়্যার ব্যবহারের কৌশল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Flowchart: Alternate Process 6"/>
          <p:cNvSpPr/>
          <p:nvPr/>
        </p:nvSpPr>
        <p:spPr>
          <a:xfrm>
            <a:off x="2633662" y="728662"/>
            <a:ext cx="3505200" cy="762001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7"/>
          <p:cNvSpPr/>
          <p:nvPr/>
        </p:nvSpPr>
        <p:spPr>
          <a:xfrm>
            <a:off x="831850" y="1885950"/>
            <a:ext cx="5964365" cy="571500"/>
          </a:xfrm>
          <a:prstGeom prst="round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4674" y="2895600"/>
            <a:ext cx="8229600" cy="3030617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2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marL="342900" indent="-342900"/>
            <a:r>
              <a:rPr lang="bn-BD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২. স্প্রেডশিট ব্যবহারের ক্ষেত্র চিহ্নত করতে পারবে।</a:t>
            </a: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৩. স্প্রেডশিট সফটওয়্যারের ব্যবহারের উদ্দেশ্য ব্যাখ্যা করতে</a:t>
            </a: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৪. স্প্রেডশিট সফটওয়্যারে ফর্মূলা ব্যবহার করে হিসাব করতে</a:t>
            </a: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2000" y="914400"/>
            <a:ext cx="7848600" cy="1464231"/>
          </a:xfrm>
          <a:prstGeom prst="flowChartAlternateProcess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কম্পিউটারে যে প্রোগ্রামের সাহায্যে হিসাব নিকাশ করা হয় তাকে কী বলে?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505200"/>
            <a:ext cx="8001000" cy="1123712"/>
          </a:xfrm>
          <a:prstGeom prst="flowChartAlternateProcess">
            <a:avLst/>
          </a:prstGeom>
          <a:solidFill>
            <a:srgbClr val="008000"/>
          </a:solidFill>
          <a:ln w="57150">
            <a:solidFill>
              <a:srgbClr val="FF0000"/>
            </a:solidFill>
          </a:ln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chemeClr val="bg1">
                    <a:lumMod val="95000"/>
                  </a:schemeClr>
                </a:solidFill>
                <a:latin typeface="NikoshLight" pitchFamily="2" charset="0"/>
                <a:cs typeface="NikoshLight" pitchFamily="2" charset="0"/>
              </a:rPr>
              <a:t>স্প্রেডশিট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NikoshLight" pitchFamily="2" charset="0"/>
                <a:cs typeface="NikoshLight" pitchFamily="2" charset="0"/>
              </a:rPr>
              <a:t> Spreadsheet</a:t>
            </a:r>
            <a:r>
              <a:rPr lang="en-US" sz="105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81200" y="609600"/>
            <a:ext cx="5395913" cy="78319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Spreadsheet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457200" y="1600200"/>
            <a:ext cx="2514600" cy="1371600"/>
          </a:xfrm>
          <a:prstGeom prst="rightArrow">
            <a:avLst>
              <a:gd name="adj1" fmla="val 50000"/>
              <a:gd name="adj2" fmla="val 45833"/>
            </a:avLst>
          </a:prstGeom>
          <a:gradFill rotWithShape="1">
            <a:gsLst>
              <a:gs pos="0">
                <a:srgbClr val="18187C"/>
              </a:gs>
              <a:gs pos="80000">
                <a:srgbClr val="2222A3"/>
              </a:gs>
              <a:gs pos="100000">
                <a:srgbClr val="2020A6"/>
              </a:gs>
            </a:gsLst>
            <a:lin ang="16200000"/>
          </a:gradFill>
          <a:ln w="9525" algn="ctr">
            <a:solidFill>
              <a:srgbClr val="2F2F98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cs typeface="+mn-cs"/>
              </a:rPr>
              <a:t>Spread </a:t>
            </a:r>
          </a:p>
        </p:txBody>
      </p:sp>
      <p:sp>
        <p:nvSpPr>
          <p:cNvPr id="9" name="Equal 8"/>
          <p:cNvSpPr/>
          <p:nvPr/>
        </p:nvSpPr>
        <p:spPr>
          <a:xfrm>
            <a:off x="3429000" y="1981200"/>
            <a:ext cx="1828800" cy="838200"/>
          </a:xfrm>
          <a:prstGeom prst="mathEqual">
            <a:avLst>
              <a:gd name="adj1" fmla="val 23520"/>
              <a:gd name="adj2" fmla="val 31595"/>
            </a:avLst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Equal 9"/>
          <p:cNvSpPr/>
          <p:nvPr/>
        </p:nvSpPr>
        <p:spPr>
          <a:xfrm>
            <a:off x="3435350" y="3505200"/>
            <a:ext cx="1828800" cy="838200"/>
          </a:xfrm>
          <a:prstGeom prst="mathEqual">
            <a:avLst>
              <a:gd name="adj1" fmla="val 23520"/>
              <a:gd name="adj2" fmla="val 3159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15000" y="1828800"/>
            <a:ext cx="2819400" cy="990600"/>
          </a:xfrm>
          <a:prstGeom prst="roundRect">
            <a:avLst/>
          </a:prstGeom>
          <a:scene3d>
            <a:camera prst="perspectiveRelaxedModerately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ছাড়ানো</a:t>
            </a:r>
            <a:r>
              <a:rPr lang="en-US" sz="32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32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বিশ্রিত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88013" y="3505200"/>
            <a:ext cx="2846387" cy="990600"/>
          </a:xfrm>
          <a:prstGeom prst="roundRect">
            <a:avLst/>
          </a:prstGeom>
          <a:solidFill>
            <a:srgbClr val="008000"/>
          </a:solidFill>
          <a:scene3d>
            <a:camera prst="perspectiveRelaxedModerately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কাগজ</a:t>
            </a:r>
            <a:r>
              <a:rPr lang="en-US" sz="32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32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পাতা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457200" y="3200400"/>
            <a:ext cx="2514600" cy="1371600"/>
          </a:xfrm>
          <a:prstGeom prst="rightArrow">
            <a:avLst>
              <a:gd name="adj1" fmla="val 50000"/>
              <a:gd name="adj2" fmla="val 45833"/>
            </a:avLst>
          </a:prstGeom>
          <a:gradFill rotWithShape="1">
            <a:gsLst>
              <a:gs pos="0">
                <a:srgbClr val="18187C"/>
              </a:gs>
              <a:gs pos="80000">
                <a:srgbClr val="2222A3"/>
              </a:gs>
              <a:gs pos="100000">
                <a:srgbClr val="2020A6"/>
              </a:gs>
            </a:gsLst>
            <a:lin ang="16200000"/>
          </a:gradFill>
          <a:ln w="9525" algn="ctr">
            <a:solidFill>
              <a:srgbClr val="2F2F98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sheet</a:t>
            </a:r>
            <a:endParaRPr lang="en-US" sz="32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9600" y="4876800"/>
            <a:ext cx="8004175" cy="1328023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স্প্রে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ডসিটের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ছাড়ানো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94570" y="4233963"/>
            <a:ext cx="8382000" cy="2281476"/>
          </a:xfrm>
          <a:prstGeom prst="roundRect">
            <a:avLst/>
          </a:prstGeom>
          <a:solidFill>
            <a:srgbClr val="0070C0"/>
          </a:solidFill>
          <a:scene3d>
            <a:camera prst="perspectiveRelaxedModerately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ওয়ার্কশীটের আভিধানিক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হছে কাজ করার কাগজ।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অর্থাৎ মাইক্রোসফট অফিস  এক্সেলে সারি  এবং কলামের সমন্বয়ে আয়তাকার ঘর বিশিষ্ট যে কাগজে প্রোগ্রামের কাজ করা হয় তাকে ওয়ার্কশীট বলে 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30934" y="533400"/>
            <a:ext cx="4563957" cy="783193"/>
          </a:xfrm>
          <a:prstGeom prst="roundRect">
            <a:avLst/>
          </a:prstGeom>
          <a:solidFill>
            <a:srgbClr val="0070C0"/>
          </a:solidFill>
          <a:scene3d>
            <a:camera prst="perspectiveRelaxedModerately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ওয়ার্কশীট কাকে বলে?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447801"/>
            <a:ext cx="6324600" cy="2648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47800" y="838200"/>
            <a:ext cx="6210300" cy="919401"/>
          </a:xfrm>
          <a:prstGeom prst="roundRect">
            <a:avLst/>
          </a:prstGeom>
          <a:solidFill>
            <a:srgbClr val="7030A0"/>
          </a:solidFill>
          <a:ln/>
          <a:scene3d>
            <a:camera prst="perspectiveRelaxedModerately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33400" y="4648200"/>
            <a:ext cx="2338388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anchor="ctr"/>
          <a:lstStyle/>
          <a:p>
            <a:pPr algn="ctr">
              <a:defRPr/>
            </a:pPr>
            <a:r>
              <a:rPr lang="en-US" sz="3600" dirty="0" err="1">
                <a:latin typeface="NikoshLight" pitchFamily="2" charset="0"/>
                <a:cs typeface="NikoshLight" pitchFamily="2" charset="0"/>
              </a:rPr>
              <a:t>ভিসিক্যালক্</a:t>
            </a:r>
            <a:endParaRPr lang="en-US" sz="3600" dirty="0"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8" name="Picture 2" descr="E:\MOTIAR\D,contennt Picture 2\visical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27250"/>
            <a:ext cx="2109788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3" descr="E:\MOTIAR\D,contennt Picture 2\Open off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898650"/>
            <a:ext cx="2366963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2935266" y="4641850"/>
            <a:ext cx="3276600" cy="762000"/>
          </a:xfrm>
          <a:prstGeom prst="roundRect">
            <a:avLst/>
          </a:prstGeom>
          <a:solidFill>
            <a:schemeClr val="accent2"/>
          </a:solidFill>
          <a:scene3d>
            <a:camera prst="perspectiveRelaxedModerately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200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‌ওপেন অফিস ক্যালক্‌</a:t>
            </a:r>
            <a:endParaRPr lang="en-US" sz="3200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17" name="Picture 4" descr="E:\MOTIAR\D,contennt Picture 2\exc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127250"/>
            <a:ext cx="19431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Rounded Rectangle 17"/>
          <p:cNvSpPr/>
          <p:nvPr/>
        </p:nvSpPr>
        <p:spPr>
          <a:xfrm>
            <a:off x="6324600" y="4648200"/>
            <a:ext cx="2381250" cy="762000"/>
          </a:xfrm>
          <a:prstGeom prst="roundRect">
            <a:avLst/>
          </a:prstGeom>
          <a:solidFill>
            <a:srgbClr val="FF33CC"/>
          </a:solidFill>
          <a:scene3d>
            <a:camera prst="perspectiveRelaxedModerately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এক্সেল</a:t>
            </a:r>
            <a:endParaRPr lang="en-US" sz="4000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566</Words>
  <Application>Microsoft Office PowerPoint</Application>
  <PresentationFormat>On-screen Show (4:3)</PresentationFormat>
  <Paragraphs>101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Lucida Sans Unicode</vt:lpstr>
      <vt:lpstr>NikoshBAN</vt:lpstr>
      <vt:lpstr>NikoshLight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NIHADCOCHING</dc:creator>
  <cp:lastModifiedBy>ASUS-PC</cp:lastModifiedBy>
  <cp:revision>41</cp:revision>
  <dcterms:created xsi:type="dcterms:W3CDTF">2016-03-26T15:04:33Z</dcterms:created>
  <dcterms:modified xsi:type="dcterms:W3CDTF">2018-08-13T08:20:54Z</dcterms:modified>
</cp:coreProperties>
</file>