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5.jpg" ContentType="image/pn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8" r:id="rId4"/>
    <p:sldId id="269" r:id="rId5"/>
    <p:sldId id="259" r:id="rId6"/>
    <p:sldId id="270" r:id="rId7"/>
    <p:sldId id="287" r:id="rId8"/>
    <p:sldId id="272" r:id="rId9"/>
    <p:sldId id="273" r:id="rId10"/>
    <p:sldId id="271" r:id="rId11"/>
    <p:sldId id="288" r:id="rId12"/>
    <p:sldId id="277" r:id="rId13"/>
    <p:sldId id="280" r:id="rId14"/>
    <p:sldId id="278" r:id="rId15"/>
    <p:sldId id="279" r:id="rId16"/>
    <p:sldId id="281" r:id="rId17"/>
    <p:sldId id="286" r:id="rId18"/>
    <p:sldId id="282" r:id="rId19"/>
    <p:sldId id="283" r:id="rId20"/>
    <p:sldId id="284" r:id="rId21"/>
    <p:sldId id="267" r:id="rId22"/>
    <p:sldId id="285" r:id="rId23"/>
  </p:sldIdLst>
  <p:sldSz cx="12192000" cy="6858000"/>
  <p:notesSz cx="6858000" cy="9144000"/>
  <p:defaultTextStyle>
    <a:defPPr>
      <a:defRPr lang="en-US"/>
    </a:defPPr>
    <a:lvl1pPr marL="0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4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0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04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72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40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6B5"/>
    <a:srgbClr val="512373"/>
    <a:srgbClr val="42AE6B"/>
    <a:srgbClr val="5A2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2430" autoAdjust="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4480F-5976-4FC2-BA7C-F61496844F87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3E98-BEF8-42D9-9EC7-DDCD1871F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4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70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04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72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40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3E98-BEF8-42D9-9EC7-DDCD1871F7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69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C3E98-BEF8-42D9-9EC7-DDCD1871F7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2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6" indent="0" algn="ctr">
              <a:buNone/>
              <a:defRPr sz="2000"/>
            </a:lvl2pPr>
            <a:lvl3pPr marL="914372" indent="0" algn="ctr">
              <a:buNone/>
              <a:defRPr sz="1801"/>
            </a:lvl3pPr>
            <a:lvl4pPr marL="1371557" indent="0" algn="ctr">
              <a:buNone/>
              <a:defRPr sz="1600"/>
            </a:lvl4pPr>
            <a:lvl5pPr marL="1828743" indent="0" algn="ctr">
              <a:buNone/>
              <a:defRPr sz="1600"/>
            </a:lvl5pPr>
            <a:lvl6pPr marL="2285928" indent="0" algn="ctr">
              <a:buNone/>
              <a:defRPr sz="1600"/>
            </a:lvl6pPr>
            <a:lvl7pPr marL="2743115" indent="0" algn="ctr">
              <a:buNone/>
              <a:defRPr sz="1600"/>
            </a:lvl7pPr>
            <a:lvl8pPr marL="3200301" indent="0" algn="ctr">
              <a:buNone/>
              <a:defRPr sz="1600"/>
            </a:lvl8pPr>
            <a:lvl9pPr marL="365748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10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2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1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9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4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4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6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0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6" indent="0">
              <a:buNone/>
              <a:defRPr sz="2000" b="1"/>
            </a:lvl2pPr>
            <a:lvl3pPr marL="914372" indent="0">
              <a:buNone/>
              <a:defRPr sz="1801" b="1"/>
            </a:lvl3pPr>
            <a:lvl4pPr marL="1371557" indent="0">
              <a:buNone/>
              <a:defRPr sz="1600" b="1"/>
            </a:lvl4pPr>
            <a:lvl5pPr marL="1828743" indent="0">
              <a:buNone/>
              <a:defRPr sz="1600" b="1"/>
            </a:lvl5pPr>
            <a:lvl6pPr marL="2285928" indent="0">
              <a:buNone/>
              <a:defRPr sz="1600" b="1"/>
            </a:lvl6pPr>
            <a:lvl7pPr marL="2743115" indent="0">
              <a:buNone/>
              <a:defRPr sz="1600" b="1"/>
            </a:lvl7pPr>
            <a:lvl8pPr marL="3200301" indent="0">
              <a:buNone/>
              <a:defRPr sz="1600" b="1"/>
            </a:lvl8pPr>
            <a:lvl9pPr marL="365748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6" indent="0">
              <a:buNone/>
              <a:defRPr sz="2000" b="1"/>
            </a:lvl2pPr>
            <a:lvl3pPr marL="914372" indent="0">
              <a:buNone/>
              <a:defRPr sz="1801" b="1"/>
            </a:lvl3pPr>
            <a:lvl4pPr marL="1371557" indent="0">
              <a:buNone/>
              <a:defRPr sz="1600" b="1"/>
            </a:lvl4pPr>
            <a:lvl5pPr marL="1828743" indent="0">
              <a:buNone/>
              <a:defRPr sz="1600" b="1"/>
            </a:lvl5pPr>
            <a:lvl6pPr marL="2285928" indent="0">
              <a:buNone/>
              <a:defRPr sz="1600" b="1"/>
            </a:lvl6pPr>
            <a:lvl7pPr marL="2743115" indent="0">
              <a:buNone/>
              <a:defRPr sz="1600" b="1"/>
            </a:lvl7pPr>
            <a:lvl8pPr marL="3200301" indent="0">
              <a:buNone/>
              <a:defRPr sz="1600" b="1"/>
            </a:lvl8pPr>
            <a:lvl9pPr marL="365748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3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6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pattFill prst="smCheck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5A278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/>
          </a:p>
        </p:txBody>
      </p:sp>
      <p:sp>
        <p:nvSpPr>
          <p:cNvPr id="6" name="Rectangle 5"/>
          <p:cNvSpPr/>
          <p:nvPr userDrawn="1"/>
        </p:nvSpPr>
        <p:spPr>
          <a:xfrm>
            <a:off x="129539" y="114300"/>
            <a:ext cx="11932921" cy="662940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3099398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6" indent="0">
              <a:buNone/>
              <a:defRPr sz="1401"/>
            </a:lvl2pPr>
            <a:lvl3pPr marL="914372" indent="0">
              <a:buNone/>
              <a:defRPr sz="1200"/>
            </a:lvl3pPr>
            <a:lvl4pPr marL="1371557" indent="0">
              <a:buNone/>
              <a:defRPr sz="1001"/>
            </a:lvl4pPr>
            <a:lvl5pPr marL="1828743" indent="0">
              <a:buNone/>
              <a:defRPr sz="1001"/>
            </a:lvl5pPr>
            <a:lvl6pPr marL="2285928" indent="0">
              <a:buNone/>
              <a:defRPr sz="1001"/>
            </a:lvl6pPr>
            <a:lvl7pPr marL="2743115" indent="0">
              <a:buNone/>
              <a:defRPr sz="1001"/>
            </a:lvl7pPr>
            <a:lvl8pPr marL="3200301" indent="0">
              <a:buNone/>
              <a:defRPr sz="1001"/>
            </a:lvl8pPr>
            <a:lvl9pPr marL="3657485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1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6" indent="0">
              <a:buNone/>
              <a:defRPr sz="2800"/>
            </a:lvl2pPr>
            <a:lvl3pPr marL="914372" indent="0">
              <a:buNone/>
              <a:defRPr sz="2400"/>
            </a:lvl3pPr>
            <a:lvl4pPr marL="1371557" indent="0">
              <a:buNone/>
              <a:defRPr sz="2000"/>
            </a:lvl4pPr>
            <a:lvl5pPr marL="1828743" indent="0">
              <a:buNone/>
              <a:defRPr sz="2000"/>
            </a:lvl5pPr>
            <a:lvl6pPr marL="2285928" indent="0">
              <a:buNone/>
              <a:defRPr sz="2000"/>
            </a:lvl6pPr>
            <a:lvl7pPr marL="2743115" indent="0">
              <a:buNone/>
              <a:defRPr sz="2000"/>
            </a:lvl7pPr>
            <a:lvl8pPr marL="3200301" indent="0">
              <a:buNone/>
              <a:defRPr sz="2000"/>
            </a:lvl8pPr>
            <a:lvl9pPr marL="365748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6" indent="0">
              <a:buNone/>
              <a:defRPr sz="1401"/>
            </a:lvl2pPr>
            <a:lvl3pPr marL="914372" indent="0">
              <a:buNone/>
              <a:defRPr sz="1200"/>
            </a:lvl3pPr>
            <a:lvl4pPr marL="1371557" indent="0">
              <a:buNone/>
              <a:defRPr sz="1001"/>
            </a:lvl4pPr>
            <a:lvl5pPr marL="1828743" indent="0">
              <a:buNone/>
              <a:defRPr sz="1001"/>
            </a:lvl5pPr>
            <a:lvl6pPr marL="2285928" indent="0">
              <a:buNone/>
              <a:defRPr sz="1001"/>
            </a:lvl6pPr>
            <a:lvl7pPr marL="2743115" indent="0">
              <a:buNone/>
              <a:defRPr sz="1001"/>
            </a:lvl7pPr>
            <a:lvl8pPr marL="3200301" indent="0">
              <a:buNone/>
              <a:defRPr sz="1001"/>
            </a:lvl8pPr>
            <a:lvl9pPr marL="3657485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F2C7-57AE-4101-A160-3852345AD3B7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7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7F2C7-57AE-4101-A160-3852345AD3B7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7326-4F5E-4C0E-AA42-ABD7DA68FF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pattFill prst="smCheck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5A278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 userDrawn="1"/>
        </p:nvSpPr>
        <p:spPr>
          <a:xfrm>
            <a:off x="121921" y="121921"/>
            <a:ext cx="11932921" cy="6629401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" y="5303521"/>
            <a:ext cx="1654874" cy="1474089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chemeClr val="bg1"/>
            </a:outerShdw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122195"/>
            <a:ext cx="1082041" cy="60594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122059"/>
            <a:ext cx="1082038" cy="60621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76737" y="5348260"/>
            <a:ext cx="1514150" cy="1348738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chemeClr val="bg1"/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964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2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0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4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1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7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2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8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94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9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6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2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7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3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8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5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1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5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01024" y="2289709"/>
            <a:ext cx="5233180" cy="17851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ক্লাসে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IN" sz="4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স্বাগতম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6" y="520505"/>
            <a:ext cx="7295316" cy="56974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113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281155-AA42-D6A8-C2B2-6D89F3170417}"/>
              </a:ext>
            </a:extLst>
          </p:cNvPr>
          <p:cNvSpPr/>
          <p:nvPr/>
        </p:nvSpPr>
        <p:spPr>
          <a:xfrm>
            <a:off x="140669" y="140674"/>
            <a:ext cx="4431323" cy="65766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D24270-FAF0-DB3F-0367-B9315981FAFF}"/>
              </a:ext>
            </a:extLst>
          </p:cNvPr>
          <p:cNvSpPr txBox="1"/>
          <p:nvPr/>
        </p:nvSpPr>
        <p:spPr>
          <a:xfrm>
            <a:off x="626445" y="767017"/>
            <a:ext cx="3465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পাশের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বলি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42F1584-69E9-9F24-C2E5-C43685D13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81" y="3160930"/>
            <a:ext cx="3337511" cy="3457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03" y="4515758"/>
            <a:ext cx="3793374" cy="210312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03" y="2384501"/>
            <a:ext cx="3793374" cy="210312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03" y="253244"/>
            <a:ext cx="3793374" cy="210312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9123137" y="1136348"/>
            <a:ext cx="2684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কাতলা মাছ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8806377" y="3038133"/>
            <a:ext cx="3125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রুই মাছ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9041091" y="5020244"/>
            <a:ext cx="2848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সিলভার কার্প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29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E13F86-64D2-EBC8-EEF6-CEC4ED9B54B2}"/>
              </a:ext>
            </a:extLst>
          </p:cNvPr>
          <p:cNvSpPr/>
          <p:nvPr/>
        </p:nvSpPr>
        <p:spPr>
          <a:xfrm>
            <a:off x="140682" y="126610"/>
            <a:ext cx="4501656" cy="65977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AA9B28-5F4F-9F5A-C72F-F8778DD22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5" y="3674442"/>
            <a:ext cx="3871213" cy="2329788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41171E4-4493-5CEA-D25E-986A040B3F7C}"/>
              </a:ext>
            </a:extLst>
          </p:cNvPr>
          <p:cNvSpPr/>
          <p:nvPr/>
        </p:nvSpPr>
        <p:spPr>
          <a:xfrm rot="10800000">
            <a:off x="140680" y="154745"/>
            <a:ext cx="4487590" cy="296406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990F22-57F5-DAE5-830A-2EA66CB56BD2}"/>
              </a:ext>
            </a:extLst>
          </p:cNvPr>
          <p:cNvSpPr txBox="1"/>
          <p:nvPr/>
        </p:nvSpPr>
        <p:spPr>
          <a:xfrm>
            <a:off x="4907773" y="1996518"/>
            <a:ext cx="6515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পারি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1F2572-8F56-2758-A471-948C9D72AFC5}"/>
              </a:ext>
            </a:extLst>
          </p:cNvPr>
          <p:cNvSpPr txBox="1"/>
          <p:nvPr/>
        </p:nvSpPr>
        <p:spPr>
          <a:xfrm>
            <a:off x="5674129" y="4550779"/>
            <a:ext cx="5987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ঃ এই মাছগুলো মিশ্র চাষ উপযোগী মাছ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07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E13F86-64D2-EBC8-EEF6-CEC4ED9B54B2}"/>
              </a:ext>
            </a:extLst>
          </p:cNvPr>
          <p:cNvSpPr/>
          <p:nvPr/>
        </p:nvSpPr>
        <p:spPr>
          <a:xfrm>
            <a:off x="140682" y="126610"/>
            <a:ext cx="4894320" cy="65977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41171E4-4493-5CEA-D25E-986A040B3F7C}"/>
              </a:ext>
            </a:extLst>
          </p:cNvPr>
          <p:cNvSpPr/>
          <p:nvPr/>
        </p:nvSpPr>
        <p:spPr>
          <a:xfrm rot="10800000">
            <a:off x="140680" y="154745"/>
            <a:ext cx="4894322" cy="347472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57774F-4267-D189-7C71-11B3503B31D5}"/>
              </a:ext>
            </a:extLst>
          </p:cNvPr>
          <p:cNvSpPr txBox="1"/>
          <p:nvPr/>
        </p:nvSpPr>
        <p:spPr>
          <a:xfrm>
            <a:off x="1018611" y="658347"/>
            <a:ext cx="3128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bn-IN" sz="40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40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চিন্তা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28" name="Rectangle: Rounded Corners 12">
            <a:extLst>
              <a:ext uri="{FF2B5EF4-FFF2-40B4-BE49-F238E27FC236}">
                <a16:creationId xmlns:a16="http://schemas.microsoft.com/office/drawing/2014/main" id="{C2D0D51B-4B34-BC40-4B25-5743AFF96756}"/>
              </a:ext>
            </a:extLst>
          </p:cNvPr>
          <p:cNvSpPr/>
          <p:nvPr/>
        </p:nvSpPr>
        <p:spPr>
          <a:xfrm>
            <a:off x="178594" y="4577266"/>
            <a:ext cx="4786312" cy="150018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7" y="1271755"/>
            <a:ext cx="6728625" cy="4132624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D22F730-6305-86EB-B3D9-580945194105}"/>
              </a:ext>
            </a:extLst>
          </p:cNvPr>
          <p:cNvSpPr txBox="1"/>
          <p:nvPr/>
        </p:nvSpPr>
        <p:spPr>
          <a:xfrm>
            <a:off x="190687" y="4646998"/>
            <a:ext cx="4662667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জলাশয়ের উপরের স্তর, মধ্য স্তর ও নিচের স্তিরের খাবার খায় কোন মাছ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C2D368-8A4A-C242-418F-97AB60C491E3}"/>
              </a:ext>
            </a:extLst>
          </p:cNvPr>
          <p:cNvSpPr txBox="1"/>
          <p:nvPr/>
        </p:nvSpPr>
        <p:spPr>
          <a:xfrm>
            <a:off x="154890" y="4884524"/>
            <a:ext cx="485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কাতলা, রুই ও মৃগেল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7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E13F86-64D2-EBC8-EEF6-CEC4ED9B54B2}"/>
              </a:ext>
            </a:extLst>
          </p:cNvPr>
          <p:cNvSpPr/>
          <p:nvPr/>
        </p:nvSpPr>
        <p:spPr>
          <a:xfrm>
            <a:off x="140682" y="140678"/>
            <a:ext cx="4965890" cy="65977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41171E4-4493-5CEA-D25E-986A040B3F7C}"/>
              </a:ext>
            </a:extLst>
          </p:cNvPr>
          <p:cNvSpPr/>
          <p:nvPr/>
        </p:nvSpPr>
        <p:spPr>
          <a:xfrm rot="10800000">
            <a:off x="196952" y="154745"/>
            <a:ext cx="4809150" cy="296406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65643-010D-3D26-E66B-A4CAC18BA349}"/>
              </a:ext>
            </a:extLst>
          </p:cNvPr>
          <p:cNvSpPr txBox="1"/>
          <p:nvPr/>
        </p:nvSpPr>
        <p:spPr>
          <a:xfrm>
            <a:off x="971262" y="361389"/>
            <a:ext cx="3314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চিন্তা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15" name="Picture 14" descr="Flower2013120817592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882" y="253221"/>
            <a:ext cx="3779172" cy="210312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rice-pl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881" y="4540384"/>
            <a:ext cx="3779173" cy="210312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rice-pla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882" y="2395060"/>
            <a:ext cx="3779173" cy="210312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9495691" y="1114878"/>
            <a:ext cx="225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রুই মাছ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9418319" y="3177941"/>
            <a:ext cx="2504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মৃগেল মাছ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9418319" y="5316266"/>
            <a:ext cx="240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হ্যাচারিতে পোনা। 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Rectangle: Rounded Corners 12">
            <a:extLst>
              <a:ext uri="{FF2B5EF4-FFF2-40B4-BE49-F238E27FC236}">
                <a16:creationId xmlns:a16="http://schemas.microsoft.com/office/drawing/2014/main" id="{C2D0D51B-4B34-BC40-4B25-5743AFF96756}"/>
              </a:ext>
            </a:extLst>
          </p:cNvPr>
          <p:cNvSpPr/>
          <p:nvPr/>
        </p:nvSpPr>
        <p:spPr>
          <a:xfrm>
            <a:off x="178594" y="4493341"/>
            <a:ext cx="4786312" cy="158411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22F730-6305-86EB-B3D9-580945194105}"/>
              </a:ext>
            </a:extLst>
          </p:cNvPr>
          <p:cNvSpPr txBox="1"/>
          <p:nvPr/>
        </p:nvSpPr>
        <p:spPr>
          <a:xfrm>
            <a:off x="307181" y="4995862"/>
            <a:ext cx="4529138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দ্রুত বর্ধনশীল মাছ কোনটি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C2D368-8A4A-C242-418F-97AB60C491E3}"/>
              </a:ext>
            </a:extLst>
          </p:cNvPr>
          <p:cNvSpPr txBox="1"/>
          <p:nvPr/>
        </p:nvSpPr>
        <p:spPr>
          <a:xfrm>
            <a:off x="238131" y="4965084"/>
            <a:ext cx="485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রুই মাছ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70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6" grpId="0"/>
      <p:bldP spid="31" grpId="0" animBg="1"/>
      <p:bldP spid="31" grpId="1" animBg="1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E13F86-64D2-EBC8-EEF6-CEC4ED9B54B2}"/>
              </a:ext>
            </a:extLst>
          </p:cNvPr>
          <p:cNvSpPr/>
          <p:nvPr/>
        </p:nvSpPr>
        <p:spPr>
          <a:xfrm>
            <a:off x="140682" y="126610"/>
            <a:ext cx="4501656" cy="65977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41171E4-4493-5CEA-D25E-986A040B3F7C}"/>
              </a:ext>
            </a:extLst>
          </p:cNvPr>
          <p:cNvSpPr/>
          <p:nvPr/>
        </p:nvSpPr>
        <p:spPr>
          <a:xfrm rot="10800000">
            <a:off x="140680" y="154745"/>
            <a:ext cx="4487590" cy="296406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7015BB-A71B-B5A3-55D2-DF76E423B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8" y="3798720"/>
            <a:ext cx="3358092" cy="23860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7DC3AE-E4EB-D2BA-4A6B-CBE38CEB1395}"/>
              </a:ext>
            </a:extLst>
          </p:cNvPr>
          <p:cNvSpPr txBox="1"/>
          <p:nvPr/>
        </p:nvSpPr>
        <p:spPr>
          <a:xfrm>
            <a:off x="6749900" y="1311532"/>
            <a:ext cx="357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E982D2-3700-8633-C105-DC74C607E7A8}"/>
              </a:ext>
            </a:extLst>
          </p:cNvPr>
          <p:cNvSpPr txBox="1"/>
          <p:nvPr/>
        </p:nvSpPr>
        <p:spPr>
          <a:xfrm>
            <a:off x="4742068" y="3701034"/>
            <a:ext cx="718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পুকুরে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চাষ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উপযোগী মাছের সুবিধাগুলো কী কী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1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E13F86-64D2-EBC8-EEF6-CEC4ED9B54B2}"/>
              </a:ext>
            </a:extLst>
          </p:cNvPr>
          <p:cNvSpPr/>
          <p:nvPr/>
        </p:nvSpPr>
        <p:spPr>
          <a:xfrm>
            <a:off x="140682" y="126610"/>
            <a:ext cx="4501656" cy="65977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gonal Stripe 4">
            <a:extLst>
              <a:ext uri="{FF2B5EF4-FFF2-40B4-BE49-F238E27FC236}">
                <a16:creationId xmlns:a16="http://schemas.microsoft.com/office/drawing/2014/main" id="{1246AEE8-0EC1-227F-D354-A64C8B470608}"/>
              </a:ext>
            </a:extLst>
          </p:cNvPr>
          <p:cNvSpPr/>
          <p:nvPr/>
        </p:nvSpPr>
        <p:spPr>
          <a:xfrm>
            <a:off x="154747" y="140674"/>
            <a:ext cx="4031709" cy="5018650"/>
          </a:xfrm>
          <a:prstGeom prst="diagStrip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76E4F-F56C-1E0C-6B41-333DE27F9230}"/>
              </a:ext>
            </a:extLst>
          </p:cNvPr>
          <p:cNvSpPr txBox="1"/>
          <p:nvPr/>
        </p:nvSpPr>
        <p:spPr>
          <a:xfrm>
            <a:off x="5451890" y="1172891"/>
            <a:ext cx="4200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6ACA77-B91A-B4D1-36C9-B234D49868EB}"/>
              </a:ext>
            </a:extLst>
          </p:cNvPr>
          <p:cNvSpPr txBox="1"/>
          <p:nvPr/>
        </p:nvSpPr>
        <p:spPr>
          <a:xfrm>
            <a:off x="4839286" y="2649999"/>
            <a:ext cx="72167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১। এরা পুকুরে সকল স্তরের খাবার খায়।</a:t>
            </a:r>
          </a:p>
          <a:p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২। এরা রাক্ষুসে স্বভাবের নয়।</a:t>
            </a:r>
          </a:p>
          <a:p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৩। রোগ প্রতিরোধ ক্ষমতা ভালো।</a:t>
            </a:r>
          </a:p>
          <a:p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৪। দ্রুত বর্ধনশীল।</a:t>
            </a:r>
          </a:p>
          <a:p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৫। চাষের জন্য সহজেই হ্যাচারিতে পোনা পাওয়া যায়।</a:t>
            </a:r>
          </a:p>
          <a:p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৬। খেতে সুস্বাদু ও বাজারে চাহিদা আছে।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C62F1B-465C-B16A-3144-CCAFDB61E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63" y="2714096"/>
            <a:ext cx="3086237" cy="396102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5655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E13F86-64D2-EBC8-EEF6-CEC4ED9B54B2}"/>
              </a:ext>
            </a:extLst>
          </p:cNvPr>
          <p:cNvSpPr/>
          <p:nvPr/>
        </p:nvSpPr>
        <p:spPr>
          <a:xfrm>
            <a:off x="140682" y="126610"/>
            <a:ext cx="4501656" cy="65977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41171E4-4493-5CEA-D25E-986A040B3F7C}"/>
              </a:ext>
            </a:extLst>
          </p:cNvPr>
          <p:cNvSpPr/>
          <p:nvPr/>
        </p:nvSpPr>
        <p:spPr>
          <a:xfrm rot="10800000">
            <a:off x="140680" y="154745"/>
            <a:ext cx="4487590" cy="296406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465643-010D-3D26-E66B-A4CAC18BA349}"/>
              </a:ext>
            </a:extLst>
          </p:cNvPr>
          <p:cNvSpPr txBox="1"/>
          <p:nvPr/>
        </p:nvSpPr>
        <p:spPr>
          <a:xfrm>
            <a:off x="802446" y="403593"/>
            <a:ext cx="3314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bn-IN" sz="40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40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চিন্তা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12" name="Picture 11" descr="rice-pla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072" y="568026"/>
            <a:ext cx="5082805" cy="283464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13" name="Picture 12" descr="rice-pl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071" y="3481114"/>
            <a:ext cx="5082805" cy="283464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9931876" y="1559015"/>
            <a:ext cx="2250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পুকুরে সকল স্তরের মাছ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9931877" y="4393655"/>
            <a:ext cx="2250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পুকুরে চুন প্রয়োগ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Rectangle: Rounded Corners 12">
            <a:extLst>
              <a:ext uri="{FF2B5EF4-FFF2-40B4-BE49-F238E27FC236}">
                <a16:creationId xmlns:a16="http://schemas.microsoft.com/office/drawing/2014/main" id="{C2D0D51B-4B34-BC40-4B25-5743AFF96756}"/>
              </a:ext>
            </a:extLst>
          </p:cNvPr>
          <p:cNvSpPr/>
          <p:nvPr/>
        </p:nvSpPr>
        <p:spPr>
          <a:xfrm>
            <a:off x="178594" y="4577266"/>
            <a:ext cx="4463744" cy="150018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22F730-6305-86EB-B3D9-580945194105}"/>
              </a:ext>
            </a:extLst>
          </p:cNvPr>
          <p:cNvSpPr txBox="1"/>
          <p:nvPr/>
        </p:nvSpPr>
        <p:spPr>
          <a:xfrm>
            <a:off x="204755" y="4878442"/>
            <a:ext cx="443758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কোন স্তরের খাবার জমা হয়ে নষ্ট না হলে পুকুরের কী ভালো থাকে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C2D368-8A4A-C242-418F-97AB60C491E3}"/>
              </a:ext>
            </a:extLst>
          </p:cNvPr>
          <p:cNvSpPr txBox="1"/>
          <p:nvPr/>
        </p:nvSpPr>
        <p:spPr>
          <a:xfrm>
            <a:off x="218823" y="5091907"/>
            <a:ext cx="4107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পরিবেশ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0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7" grpId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E13F86-64D2-EBC8-EEF6-CEC4ED9B54B2}"/>
              </a:ext>
            </a:extLst>
          </p:cNvPr>
          <p:cNvSpPr/>
          <p:nvPr/>
        </p:nvSpPr>
        <p:spPr>
          <a:xfrm>
            <a:off x="140682" y="126610"/>
            <a:ext cx="4501656" cy="65977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41171E4-4493-5CEA-D25E-986A040B3F7C}"/>
              </a:ext>
            </a:extLst>
          </p:cNvPr>
          <p:cNvSpPr/>
          <p:nvPr/>
        </p:nvSpPr>
        <p:spPr>
          <a:xfrm rot="10800000">
            <a:off x="140680" y="154745"/>
            <a:ext cx="4487590" cy="296406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465643-010D-3D26-E66B-A4CAC18BA349}"/>
              </a:ext>
            </a:extLst>
          </p:cNvPr>
          <p:cNvSpPr txBox="1"/>
          <p:nvPr/>
        </p:nvSpPr>
        <p:spPr>
          <a:xfrm>
            <a:off x="802446" y="403593"/>
            <a:ext cx="3314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bn-IN" sz="40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40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চিন্তা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FABEC5D-2B6F-65EB-F306-27E32C7DC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73" y="3045212"/>
            <a:ext cx="3743327" cy="3743327"/>
          </a:xfrm>
          <a:prstGeom prst="rect">
            <a:avLst/>
          </a:prstGeom>
        </p:spPr>
      </p:pic>
      <p:pic>
        <p:nvPicPr>
          <p:cNvPr id="19" name="Picture 18" descr="full_1518886821_140303252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9179" y="2371581"/>
            <a:ext cx="3403301" cy="210312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21" name="Picture 20" descr="full_1518886821_140303252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9179" y="4518076"/>
            <a:ext cx="3403301" cy="210312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595" y="225086"/>
            <a:ext cx="3405886" cy="210312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8517990" y="1113556"/>
            <a:ext cx="3305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রোগ আক্রান্ত মাছ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8973622" y="3069510"/>
            <a:ext cx="2664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রোগ আক্রান্ত মাছ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8715710" y="5308026"/>
            <a:ext cx="318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উৎপাদিত মাছ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9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E13F86-64D2-EBC8-EEF6-CEC4ED9B54B2}"/>
              </a:ext>
            </a:extLst>
          </p:cNvPr>
          <p:cNvSpPr/>
          <p:nvPr/>
        </p:nvSpPr>
        <p:spPr>
          <a:xfrm>
            <a:off x="140681" y="126610"/>
            <a:ext cx="4692065" cy="65977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agonal Stripe 3">
            <a:extLst>
              <a:ext uri="{FF2B5EF4-FFF2-40B4-BE49-F238E27FC236}">
                <a16:creationId xmlns:a16="http://schemas.microsoft.com/office/drawing/2014/main" id="{62F3C5C8-5E49-C2FE-021C-14B2F4E4855C}"/>
              </a:ext>
            </a:extLst>
          </p:cNvPr>
          <p:cNvSpPr/>
          <p:nvPr/>
        </p:nvSpPr>
        <p:spPr>
          <a:xfrm>
            <a:off x="154749" y="140678"/>
            <a:ext cx="4692065" cy="5148775"/>
          </a:xfrm>
          <a:prstGeom prst="diagStripe">
            <a:avLst>
              <a:gd name="adj" fmla="val 774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7FDA17-5B37-53D9-D5ED-B05E9E117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5" y="4445641"/>
            <a:ext cx="3921920" cy="1992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63030F-9911-7E74-B782-D3FFFC868B73}"/>
              </a:ext>
            </a:extLst>
          </p:cNvPr>
          <p:cNvSpPr txBox="1"/>
          <p:nvPr/>
        </p:nvSpPr>
        <p:spPr>
          <a:xfrm>
            <a:off x="254318" y="629311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দলগত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C9C03-1320-22E2-5FEC-C2E1D5E356B4}"/>
              </a:ext>
            </a:extLst>
          </p:cNvPr>
          <p:cNvSpPr txBox="1"/>
          <p:nvPr/>
        </p:nvSpPr>
        <p:spPr>
          <a:xfrm>
            <a:off x="5119972" y="629311"/>
            <a:ext cx="6748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মিশ্র</a:t>
            </a:r>
            <a:r>
              <a:rPr lang="en-US" sz="36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চাষের</a:t>
            </a:r>
            <a:r>
              <a:rPr lang="en-US" sz="36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সুবিধগুলো</a:t>
            </a:r>
            <a:r>
              <a:rPr lang="en-US" sz="36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bn-IN" sz="36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en-US" sz="36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85AF3E-256D-5E1D-7448-78CC2CB63C7F}"/>
              </a:ext>
            </a:extLst>
          </p:cNvPr>
          <p:cNvSpPr txBox="1"/>
          <p:nvPr/>
        </p:nvSpPr>
        <p:spPr>
          <a:xfrm>
            <a:off x="5279328" y="2608076"/>
            <a:ext cx="66594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১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মাছ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পুকুরের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সকল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স্তরের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খাবার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খায়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খাবারের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সদ্ব্যবহার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IN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কোনো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স্তরের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খাবার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জমা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নষ্ট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ফলে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পুকুরের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পরিবেশ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bn-IN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মিশ্র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চাষে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মাছের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রোগবালাই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কম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IN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সর্বোপরি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উৎপাদন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বৃদ্ধি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পায়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IN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79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E13F86-64D2-EBC8-EEF6-CEC4ED9B54B2}"/>
              </a:ext>
            </a:extLst>
          </p:cNvPr>
          <p:cNvSpPr/>
          <p:nvPr/>
        </p:nvSpPr>
        <p:spPr>
          <a:xfrm>
            <a:off x="140682" y="126610"/>
            <a:ext cx="4501656" cy="65977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agonal Stripe 3">
            <a:extLst>
              <a:ext uri="{FF2B5EF4-FFF2-40B4-BE49-F238E27FC236}">
                <a16:creationId xmlns:a16="http://schemas.microsoft.com/office/drawing/2014/main" id="{D257BDA5-4C9C-AC4F-12DB-3B10572FDA59}"/>
              </a:ext>
            </a:extLst>
          </p:cNvPr>
          <p:cNvSpPr/>
          <p:nvPr/>
        </p:nvSpPr>
        <p:spPr>
          <a:xfrm>
            <a:off x="168818" y="154745"/>
            <a:ext cx="3924881" cy="4656406"/>
          </a:xfrm>
          <a:prstGeom prst="diagStrip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27EAE8-1E99-B674-FC46-10FA2C579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394" y="3172708"/>
            <a:ext cx="2358338" cy="3443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F1DF8F-F6C7-B231-4A36-09EAF187AA50}"/>
              </a:ext>
            </a:extLst>
          </p:cNvPr>
          <p:cNvSpPr txBox="1"/>
          <p:nvPr/>
        </p:nvSpPr>
        <p:spPr>
          <a:xfrm>
            <a:off x="6486965" y="1035793"/>
            <a:ext cx="2676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35032F-1294-AF28-CB62-ACE6D6194FCA}"/>
              </a:ext>
            </a:extLst>
          </p:cNvPr>
          <p:cNvSpPr txBox="1"/>
          <p:nvPr/>
        </p:nvSpPr>
        <p:spPr>
          <a:xfrm>
            <a:off x="4965894" y="2747157"/>
            <a:ext cx="70901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2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মিশ্র</a:t>
            </a:r>
            <a:r>
              <a:rPr lang="en-US" sz="32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চাষ</a:t>
            </a:r>
            <a:r>
              <a:rPr lang="en-US" sz="32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32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2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উপযোগী</a:t>
            </a:r>
            <a:r>
              <a:rPr lang="en-US" sz="32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মাছ</a:t>
            </a:r>
            <a:r>
              <a:rPr lang="en-US" sz="32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কোনটি</a:t>
            </a:r>
            <a:r>
              <a:rPr lang="bn-IN" sz="32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পুকুরের</a:t>
            </a:r>
            <a:r>
              <a:rPr lang="en-US" sz="32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উপরের</a:t>
            </a:r>
            <a:r>
              <a:rPr lang="en-US" sz="32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স্তরের</a:t>
            </a:r>
            <a:r>
              <a:rPr lang="en-US" sz="32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খাবার</a:t>
            </a:r>
            <a:r>
              <a:rPr lang="en-US" sz="32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খায়</a:t>
            </a:r>
            <a:r>
              <a:rPr lang="en-US" sz="32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মাছ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2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মাছের</a:t>
            </a:r>
            <a:r>
              <a:rPr lang="en-US" sz="32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রোগবালাই</a:t>
            </a:r>
            <a:r>
              <a:rPr lang="en-US" sz="32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</a:t>
            </a:r>
            <a:r>
              <a:rPr lang="en-US" sz="32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কিসের</a:t>
            </a:r>
            <a:r>
              <a:rPr lang="en-US" sz="32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ফলে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পুকুরের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স্তরের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খাবার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মাছ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bn-IN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পুকুরের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মাছের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মিশ্র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চাষের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সুবিধা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হলো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3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277" y="79175"/>
            <a:ext cx="3011685" cy="16704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88" b="100000" l="7744" r="99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36574" y="943484"/>
            <a:ext cx="1044526" cy="5555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716" y="1026940"/>
            <a:ext cx="3544137" cy="354413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95" y="4619160"/>
            <a:ext cx="5392986" cy="22719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56232" y="4976421"/>
            <a:ext cx="2835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বিষয়ঃ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কৃষিশিক্ষা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শ্রেণিঃ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অষ্টম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770" y="1332612"/>
            <a:ext cx="2801811" cy="35395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691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E13F86-64D2-EBC8-EEF6-CEC4ED9B54B2}"/>
              </a:ext>
            </a:extLst>
          </p:cNvPr>
          <p:cNvSpPr/>
          <p:nvPr/>
        </p:nvSpPr>
        <p:spPr>
          <a:xfrm>
            <a:off x="140682" y="126610"/>
            <a:ext cx="4501656" cy="65977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5C1E2B-3B5E-9992-42AC-9B0903456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4" y="3601108"/>
            <a:ext cx="2514600" cy="2514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8F02D7-3EB2-E5CA-B24F-7855E50402B9}"/>
              </a:ext>
            </a:extLst>
          </p:cNvPr>
          <p:cNvSpPr txBox="1"/>
          <p:nvPr/>
        </p:nvSpPr>
        <p:spPr>
          <a:xfrm>
            <a:off x="5900738" y="1545247"/>
            <a:ext cx="3457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85AF3E-256D-5E1D-7448-78CC2CB63C7F}"/>
              </a:ext>
            </a:extLst>
          </p:cNvPr>
          <p:cNvSpPr txBox="1"/>
          <p:nvPr/>
        </p:nvSpPr>
        <p:spPr>
          <a:xfrm>
            <a:off x="6231826" y="3077980"/>
            <a:ext cx="43611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রুই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মাছ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 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কাতলা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মাছ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মিশ্র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চাষে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 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মৃগেল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মাছ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bn-IN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৫।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৭টি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Diagonal Stripe 6">
            <a:extLst>
              <a:ext uri="{FF2B5EF4-FFF2-40B4-BE49-F238E27FC236}">
                <a16:creationId xmlns:a16="http://schemas.microsoft.com/office/drawing/2014/main" id="{D257BDA5-4C9C-AC4F-12DB-3B10572FDA59}"/>
              </a:ext>
            </a:extLst>
          </p:cNvPr>
          <p:cNvSpPr/>
          <p:nvPr/>
        </p:nvSpPr>
        <p:spPr>
          <a:xfrm>
            <a:off x="168818" y="154745"/>
            <a:ext cx="3924881" cy="4656406"/>
          </a:xfrm>
          <a:prstGeom prst="diagStrip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1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E13F86-64D2-EBC8-EEF6-CEC4ED9B54B2}"/>
              </a:ext>
            </a:extLst>
          </p:cNvPr>
          <p:cNvSpPr/>
          <p:nvPr/>
        </p:nvSpPr>
        <p:spPr>
          <a:xfrm>
            <a:off x="140682" y="126610"/>
            <a:ext cx="4501656" cy="65977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CD8E5F-74EB-F411-4343-26EB81B094AE}"/>
              </a:ext>
            </a:extLst>
          </p:cNvPr>
          <p:cNvSpPr txBox="1"/>
          <p:nvPr/>
        </p:nvSpPr>
        <p:spPr>
          <a:xfrm>
            <a:off x="6096001" y="1228725"/>
            <a:ext cx="3069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5A79C7-E8DE-1D39-F175-8E6FFF5D8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41" y="4021819"/>
            <a:ext cx="2992706" cy="1943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3A641F-7C54-DC4C-795C-D22E74907045}"/>
              </a:ext>
            </a:extLst>
          </p:cNvPr>
          <p:cNvSpPr txBox="1"/>
          <p:nvPr/>
        </p:nvSpPr>
        <p:spPr>
          <a:xfrm>
            <a:off x="4897096" y="3454539"/>
            <a:ext cx="6807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মিশ্র মাছ চাষে কোন মাছ কোন স্তরের খাবার খায়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তালিকা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আনবে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?  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Diagonal Stripe 6">
            <a:extLst>
              <a:ext uri="{FF2B5EF4-FFF2-40B4-BE49-F238E27FC236}">
                <a16:creationId xmlns:a16="http://schemas.microsoft.com/office/drawing/2014/main" id="{D257BDA5-4C9C-AC4F-12DB-3B10572FDA59}"/>
              </a:ext>
            </a:extLst>
          </p:cNvPr>
          <p:cNvSpPr/>
          <p:nvPr/>
        </p:nvSpPr>
        <p:spPr>
          <a:xfrm>
            <a:off x="168818" y="154745"/>
            <a:ext cx="3924881" cy="4656406"/>
          </a:xfrm>
          <a:prstGeom prst="diagStrip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7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998958-6F6C-CEF9-735E-D123465A4C55}"/>
              </a:ext>
            </a:extLst>
          </p:cNvPr>
          <p:cNvSpPr/>
          <p:nvPr/>
        </p:nvSpPr>
        <p:spPr>
          <a:xfrm>
            <a:off x="141995" y="126608"/>
            <a:ext cx="6672264" cy="6596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9BDC227-05CA-01C3-A916-42A0A1BBF123}"/>
              </a:ext>
            </a:extLst>
          </p:cNvPr>
          <p:cNvSpPr/>
          <p:nvPr/>
        </p:nvSpPr>
        <p:spPr>
          <a:xfrm rot="5400000">
            <a:off x="452905" y="274102"/>
            <a:ext cx="6066916" cy="6672263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E0CAFC-A84E-EBDE-6812-9045CF531A44}"/>
              </a:ext>
            </a:extLst>
          </p:cNvPr>
          <p:cNvSpPr txBox="1"/>
          <p:nvPr/>
        </p:nvSpPr>
        <p:spPr>
          <a:xfrm>
            <a:off x="6954546" y="3224242"/>
            <a:ext cx="4593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635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F652844-F0CC-955E-E772-7385E335F52D}"/>
              </a:ext>
            </a:extLst>
          </p:cNvPr>
          <p:cNvSpPr/>
          <p:nvPr/>
        </p:nvSpPr>
        <p:spPr>
          <a:xfrm>
            <a:off x="149913" y="140677"/>
            <a:ext cx="3833227" cy="658806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EA44865-4A10-5848-F71F-B5C5853DFB68}"/>
              </a:ext>
            </a:extLst>
          </p:cNvPr>
          <p:cNvSpPr/>
          <p:nvPr/>
        </p:nvSpPr>
        <p:spPr>
          <a:xfrm rot="5400000">
            <a:off x="-1225089" y="1529746"/>
            <a:ext cx="6588061" cy="3809922"/>
          </a:xfrm>
          <a:prstGeom prst="triangle">
            <a:avLst>
              <a:gd name="adj" fmla="val 4645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" y="2844963"/>
            <a:ext cx="3124199" cy="131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পাশের</a:t>
            </a:r>
            <a:r>
              <a:rPr lang="en-US" sz="4000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000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000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79" y="233807"/>
            <a:ext cx="3699803" cy="2103120"/>
          </a:xfrm>
          <a:prstGeom prst="rect">
            <a:avLst/>
          </a:prstGeom>
          <a:ln w="6350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480" y="4508723"/>
            <a:ext cx="3699803" cy="2103120"/>
          </a:xfrm>
          <a:prstGeom prst="rect">
            <a:avLst/>
          </a:prstGeom>
          <a:ln w="6350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80" y="2371265"/>
            <a:ext cx="3699803" cy="2103120"/>
          </a:xfrm>
          <a:prstGeom prst="rect">
            <a:avLst/>
          </a:prstGeom>
          <a:ln w="6350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8513549" y="1178892"/>
            <a:ext cx="3479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প্রজাতির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মাছ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8696427" y="3130438"/>
            <a:ext cx="28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রুই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মাছ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8572047" y="5267896"/>
            <a:ext cx="3181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মিশ্র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চাষের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মাছ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78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133B8-7F1B-1AC8-2138-57F07BCE7A15}"/>
              </a:ext>
            </a:extLst>
          </p:cNvPr>
          <p:cNvSpPr txBox="1"/>
          <p:nvPr/>
        </p:nvSpPr>
        <p:spPr>
          <a:xfrm>
            <a:off x="5196043" y="1642814"/>
            <a:ext cx="60422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পারলে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3B9F9-D96A-214F-2C7D-EC4E318E6105}"/>
              </a:ext>
            </a:extLst>
          </p:cNvPr>
          <p:cNvSpPr txBox="1"/>
          <p:nvPr/>
        </p:nvSpPr>
        <p:spPr>
          <a:xfrm>
            <a:off x="5196043" y="4371235"/>
            <a:ext cx="6499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বিভিন্ন প্রজাতির, রুই ও মিশ্র চাষের মাছ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FA0BEB-3867-13DF-E84A-E304DF0FBD1F}"/>
              </a:ext>
            </a:extLst>
          </p:cNvPr>
          <p:cNvSpPr/>
          <p:nvPr/>
        </p:nvSpPr>
        <p:spPr>
          <a:xfrm>
            <a:off x="132735" y="117987"/>
            <a:ext cx="4055807" cy="66072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3AFFF2-090D-5393-B490-990E578FD0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1" t="1998" r="1851" b="24365"/>
          <a:stretch/>
        </p:blipFill>
        <p:spPr>
          <a:xfrm>
            <a:off x="553449" y="1773032"/>
            <a:ext cx="3119715" cy="324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41741" y="5744610"/>
            <a:ext cx="736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মাছের মিশ্র চাষের সুবিধা </a:t>
            </a:r>
            <a:r>
              <a:rPr lang="bn-IN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15536" y="2877051"/>
            <a:ext cx="3102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অধ্যায়ঃ পঞ্চম  </a:t>
            </a:r>
          </a:p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পাঠঃ ০৭ </a:t>
            </a:r>
          </a:p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পৃষ্ঠা নংঃ ৮২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73" y="699469"/>
            <a:ext cx="7362776" cy="491354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5876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0D9CED-F06C-8C7C-4ADF-7F2C6C8EDD7B}"/>
              </a:ext>
            </a:extLst>
          </p:cNvPr>
          <p:cNvSpPr/>
          <p:nvPr/>
        </p:nvSpPr>
        <p:spPr>
          <a:xfrm>
            <a:off x="140680" y="126609"/>
            <a:ext cx="3882680" cy="65836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DAD1E6-2513-75C3-8E84-1F391F5AD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95" y="4220260"/>
            <a:ext cx="3398644" cy="25741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825E35-3A6E-E3F4-36A6-240098BB3D7B}"/>
              </a:ext>
            </a:extLst>
          </p:cNvPr>
          <p:cNvSpPr txBox="1"/>
          <p:nvPr/>
        </p:nvSpPr>
        <p:spPr>
          <a:xfrm>
            <a:off x="4332846" y="3418449"/>
            <a:ext cx="75121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মিশ্র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চাষ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;</a:t>
            </a:r>
            <a:endParaRPr lang="bn-BD" sz="3200" dirty="0">
              <a:solidFill>
                <a:schemeClr val="tx1">
                  <a:lumMod val="95000"/>
                  <a:lumOff val="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মিশ্র চাষের উপযোগী মাছ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চিহ্নিত করতে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;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 মিশ্র চাষ উপযোগী মাছের বৈশিষ্ট্য বর্ণনা করতে 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;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৪। মাছের মিশ্র চাষের সুবিধা বর্ণনা করতে পারবে।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B232F3D5-FCBC-5F6F-F7B5-4A13CF3BC211}"/>
              </a:ext>
            </a:extLst>
          </p:cNvPr>
          <p:cNvSpPr/>
          <p:nvPr/>
        </p:nvSpPr>
        <p:spPr>
          <a:xfrm>
            <a:off x="155612" y="828976"/>
            <a:ext cx="3868850" cy="3322156"/>
          </a:xfrm>
          <a:prstGeom prst="flowChartPunchedTap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8F79BA-6B9C-2D87-6226-D227D804D3F9}"/>
              </a:ext>
            </a:extLst>
          </p:cNvPr>
          <p:cNvSpPr txBox="1"/>
          <p:nvPr/>
        </p:nvSpPr>
        <p:spPr>
          <a:xfrm>
            <a:off x="6600167" y="883350"/>
            <a:ext cx="3328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7A6A8B-D2FD-E327-B8DD-48A07D6B4296}"/>
              </a:ext>
            </a:extLst>
          </p:cNvPr>
          <p:cNvSpPr txBox="1"/>
          <p:nvPr/>
        </p:nvSpPr>
        <p:spPr>
          <a:xfrm>
            <a:off x="4625542" y="2323327"/>
            <a:ext cx="5129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4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4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4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4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---</a:t>
            </a:r>
          </a:p>
        </p:txBody>
      </p:sp>
    </p:spTree>
    <p:extLst>
      <p:ext uri="{BB962C8B-B14F-4D97-AF65-F5344CB8AC3E}">
        <p14:creationId xmlns:p14="http://schemas.microsoft.com/office/powerpoint/2010/main" val="302359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E13F86-64D2-EBC8-EEF6-CEC4ED9B54B2}"/>
              </a:ext>
            </a:extLst>
          </p:cNvPr>
          <p:cNvSpPr/>
          <p:nvPr/>
        </p:nvSpPr>
        <p:spPr>
          <a:xfrm>
            <a:off x="140682" y="126610"/>
            <a:ext cx="4501656" cy="65977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41171E4-4493-5CEA-D25E-986A040B3F7C}"/>
              </a:ext>
            </a:extLst>
          </p:cNvPr>
          <p:cNvSpPr/>
          <p:nvPr/>
        </p:nvSpPr>
        <p:spPr>
          <a:xfrm rot="10800000">
            <a:off x="140680" y="154745"/>
            <a:ext cx="4487590" cy="296406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465643-010D-3D26-E66B-A4CAC18BA349}"/>
              </a:ext>
            </a:extLst>
          </p:cNvPr>
          <p:cNvSpPr txBox="1"/>
          <p:nvPr/>
        </p:nvSpPr>
        <p:spPr>
          <a:xfrm>
            <a:off x="802446" y="403593"/>
            <a:ext cx="3314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bn-IN" sz="40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r>
              <a:rPr lang="en-US" sz="40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চিন্তা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2F1584-69E9-9F24-C2E5-C43685D13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81" y="3160930"/>
            <a:ext cx="3337511" cy="3457948"/>
          </a:xfrm>
          <a:prstGeom prst="rect">
            <a:avLst/>
          </a:prstGeom>
        </p:spPr>
      </p:pic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244" y="2373923"/>
            <a:ext cx="3737310" cy="210312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rice-pla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244" y="237616"/>
            <a:ext cx="3737310" cy="210312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full_1518886821_140303252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8" t="5818" r="8334" b="3108"/>
          <a:stretch>
            <a:fillRect/>
          </a:stretch>
        </p:blipFill>
        <p:spPr>
          <a:xfrm>
            <a:off x="5222244" y="4515758"/>
            <a:ext cx="3737310" cy="210312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9143999" y="1041634"/>
            <a:ext cx="28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বিভিন্ন প্রজাতির মাছ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8981052" y="3170907"/>
            <a:ext cx="2664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পুকুর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DC3436-7A0B-2718-3749-446594450F32}"/>
              </a:ext>
            </a:extLst>
          </p:cNvPr>
          <p:cNvSpPr txBox="1"/>
          <p:nvPr/>
        </p:nvSpPr>
        <p:spPr>
          <a:xfrm>
            <a:off x="8981052" y="5300180"/>
            <a:ext cx="305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পুকুরে চাষকৃত মাছ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5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E13F86-64D2-EBC8-EEF6-CEC4ED9B54B2}"/>
              </a:ext>
            </a:extLst>
          </p:cNvPr>
          <p:cNvSpPr/>
          <p:nvPr/>
        </p:nvSpPr>
        <p:spPr>
          <a:xfrm>
            <a:off x="140682" y="126610"/>
            <a:ext cx="4501656" cy="65977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AA9B28-5F4F-9F5A-C72F-F8778DD22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5" y="3674442"/>
            <a:ext cx="3871213" cy="2329788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41171E4-4493-5CEA-D25E-986A040B3F7C}"/>
              </a:ext>
            </a:extLst>
          </p:cNvPr>
          <p:cNvSpPr/>
          <p:nvPr/>
        </p:nvSpPr>
        <p:spPr>
          <a:xfrm rot="10800000">
            <a:off x="140680" y="154745"/>
            <a:ext cx="4487590" cy="296406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990F22-57F5-DAE5-830A-2EA66CB56BD2}"/>
              </a:ext>
            </a:extLst>
          </p:cNvPr>
          <p:cNvSpPr txBox="1"/>
          <p:nvPr/>
        </p:nvSpPr>
        <p:spPr>
          <a:xfrm>
            <a:off x="4907773" y="1996518"/>
            <a:ext cx="6515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পারি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1F2572-8F56-2758-A471-948C9D72AFC5}"/>
              </a:ext>
            </a:extLst>
          </p:cNvPr>
          <p:cNvSpPr txBox="1"/>
          <p:nvPr/>
        </p:nvSpPr>
        <p:spPr>
          <a:xfrm>
            <a:off x="5674129" y="4550779"/>
            <a:ext cx="5987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ঃ বিভিন্ন প্রজাতির মাছ পুকুরে একত্রে চাষ করা যায়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2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E13F86-64D2-EBC8-EEF6-CEC4ED9B54B2}"/>
              </a:ext>
            </a:extLst>
          </p:cNvPr>
          <p:cNvSpPr/>
          <p:nvPr/>
        </p:nvSpPr>
        <p:spPr>
          <a:xfrm>
            <a:off x="140682" y="126610"/>
            <a:ext cx="4501656" cy="65977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41171E4-4493-5CEA-D25E-986A040B3F7C}"/>
              </a:ext>
            </a:extLst>
          </p:cNvPr>
          <p:cNvSpPr/>
          <p:nvPr/>
        </p:nvSpPr>
        <p:spPr>
          <a:xfrm rot="10800000">
            <a:off x="140680" y="154745"/>
            <a:ext cx="4487590" cy="296406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39836F-DC62-244E-03B2-F44435499D7F}"/>
              </a:ext>
            </a:extLst>
          </p:cNvPr>
          <p:cNvSpPr txBox="1"/>
          <p:nvPr/>
        </p:nvSpPr>
        <p:spPr>
          <a:xfrm>
            <a:off x="1055299" y="808126"/>
            <a:ext cx="255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3667CC-0412-8973-696F-800EEE5EB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99" y="3330524"/>
            <a:ext cx="3380532" cy="3114675"/>
          </a:xfrm>
          <a:prstGeom prst="ellipse">
            <a:avLst/>
          </a:prstGeom>
          <a:ln w="190500" cap="rnd">
            <a:noFill/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3F5C7C-F5B1-F697-8CEB-F39F77F15CEF}"/>
              </a:ext>
            </a:extLst>
          </p:cNvPr>
          <p:cNvSpPr txBox="1"/>
          <p:nvPr/>
        </p:nvSpPr>
        <p:spPr>
          <a:xfrm>
            <a:off x="5605982" y="1815063"/>
            <a:ext cx="6013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মিশ্র চাষ কাকে বলে</a:t>
            </a:r>
            <a:r>
              <a:rPr lang="en-US" sz="40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endParaRPr lang="en-US" sz="40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D144E3-E7E2-2BD0-06F1-141DFD8CBBAF}"/>
              </a:ext>
            </a:extLst>
          </p:cNvPr>
          <p:cNvSpPr txBox="1"/>
          <p:nvPr/>
        </p:nvSpPr>
        <p:spPr>
          <a:xfrm>
            <a:off x="4861596" y="3934145"/>
            <a:ext cx="7132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কয়েক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প্রজাতির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মাছ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পুকুরে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একত্রে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চাষ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করাকেই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মিশ্র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চাষ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5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10813</TotalTime>
  <Words>492</Words>
  <Application>Microsoft Office PowerPoint</Application>
  <PresentationFormat>Widescreen</PresentationFormat>
  <Paragraphs>85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8BSBN72</dc:creator>
  <cp:lastModifiedBy>8BSBN72</cp:lastModifiedBy>
  <cp:revision>1808</cp:revision>
  <dcterms:created xsi:type="dcterms:W3CDTF">2021-05-17T09:55:42Z</dcterms:created>
  <dcterms:modified xsi:type="dcterms:W3CDTF">2022-06-17T14:26:40Z</dcterms:modified>
</cp:coreProperties>
</file>