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75" r:id="rId11"/>
    <p:sldId id="279" r:id="rId12"/>
    <p:sldId id="277" r:id="rId13"/>
    <p:sldId id="280" r:id="rId14"/>
    <p:sldId id="264" r:id="rId15"/>
    <p:sldId id="265" r:id="rId16"/>
    <p:sldId id="266" r:id="rId17"/>
    <p:sldId id="267" r:id="rId18"/>
    <p:sldId id="284" r:id="rId19"/>
    <p:sldId id="269" r:id="rId20"/>
    <p:sldId id="285" r:id="rId21"/>
    <p:sldId id="270" r:id="rId22"/>
    <p:sldId id="271" r:id="rId23"/>
    <p:sldId id="272" r:id="rId24"/>
    <p:sldId id="273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683D-8243-439D-BAC7-087FB728A8AF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EA7F-8AEB-4D35-BA45-77ECF8431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683D-8243-439D-BAC7-087FB728A8AF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EA7F-8AEB-4D35-BA45-77ECF8431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683D-8243-439D-BAC7-087FB728A8AF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EA7F-8AEB-4D35-BA45-77ECF8431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8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683D-8243-439D-BAC7-087FB728A8AF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EA7F-8AEB-4D35-BA45-77ECF8431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683D-8243-439D-BAC7-087FB728A8AF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EA7F-8AEB-4D35-BA45-77ECF8431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683D-8243-439D-BAC7-087FB728A8AF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EA7F-8AEB-4D35-BA45-77ECF8431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683D-8243-439D-BAC7-087FB728A8AF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EA7F-8AEB-4D35-BA45-77ECF8431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6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683D-8243-439D-BAC7-087FB728A8AF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EA7F-8AEB-4D35-BA45-77ECF8431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8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683D-8243-439D-BAC7-087FB728A8AF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EA7F-8AEB-4D35-BA45-77ECF8431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9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683D-8243-439D-BAC7-087FB728A8AF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EA7F-8AEB-4D35-BA45-77ECF8431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8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683D-8243-439D-BAC7-087FB728A8AF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EA7F-8AEB-4D35-BA45-77ECF8431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3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6683D-8243-439D-BAC7-087FB728A8AF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BEA7F-8AEB-4D35-BA45-77ECF8431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5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350" y="445980"/>
            <a:ext cx="611505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দশম</a:t>
            </a:r>
            <a:r>
              <a:rPr lang="en-US" sz="5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শ্রেণী</a:t>
            </a:r>
            <a:endParaRPr lang="en-US" sz="5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ড্রেসমেকিং</a:t>
            </a:r>
            <a:endParaRPr lang="en-US" sz="6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ট্রেড-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</a:p>
          <a:p>
            <a:pPr algn="ctr"/>
            <a:endParaRPr lang="en-US" sz="1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১১</a:t>
            </a:r>
            <a:endParaRPr lang="en-US" sz="4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বিষয়বস্তু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2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5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ডাইং</a:t>
            </a:r>
            <a:r>
              <a:rPr lang="en-US" sz="5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, প্রিন্টিং ও </a:t>
            </a:r>
            <a:r>
              <a:rPr lang="en-US" sz="5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ফিনিশিং</a:t>
            </a:r>
            <a:endParaRPr lang="en-US" sz="5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" t="1859" r="1265"/>
          <a:stretch/>
        </p:blipFill>
        <p:spPr>
          <a:xfrm>
            <a:off x="6857998" y="388828"/>
            <a:ext cx="4857750" cy="618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86" y="1436914"/>
            <a:ext cx="4133913" cy="47897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332724"/>
            <a:ext cx="12192000" cy="787801"/>
            <a:chOff x="0" y="332724"/>
            <a:chExt cx="12192000" cy="787801"/>
          </a:xfrm>
        </p:grpSpPr>
        <p:sp>
          <p:nvSpPr>
            <p:cNvPr id="6" name="Rounded Rectangle 5"/>
            <p:cNvSpPr/>
            <p:nvPr/>
          </p:nvSpPr>
          <p:spPr>
            <a:xfrm>
              <a:off x="4490977" y="332724"/>
              <a:ext cx="3310360" cy="68327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351084"/>
              <a:ext cx="12192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 </a:t>
              </a:r>
              <a:r>
                <a:rPr lang="bn-IN" sz="40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ষ্টেনশীল প্রিন্টিং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72256" y="1608399"/>
            <a:ext cx="753803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এই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পদ্ধতিতে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সাধারণত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পাতলা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মেটালসীট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অথবা</a:t>
            </a:r>
            <a:r>
              <a:rPr lang="en-US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ওয়াটার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প্রুফ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কাগজ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ব্যবহার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</a:t>
            </a:r>
            <a:r>
              <a:rPr lang="hi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endParaRPr lang="en-US" sz="3200" b="1" dirty="0" smtClean="0">
              <a:solidFill>
                <a:srgbClr val="222222"/>
              </a:solidFill>
              <a:latin typeface="Kalpurush" panose="02000600000000000000" pitchFamily="2" charset="0"/>
              <a:ea typeface="Times New Roman" panose="02020603050405020304" pitchFamily="18" charset="0"/>
              <a:cs typeface="Kalpurush" panose="02000600000000000000" pitchFamily="2" charset="0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স্প্রে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অথবা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ব্রাশের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সাহায্যে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ফেব্রিকে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রং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হয়ে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en-US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থাকে</a:t>
            </a:r>
            <a:r>
              <a:rPr lang="hi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US" sz="3200" b="1" dirty="0" smtClean="0">
              <a:solidFill>
                <a:srgbClr val="222222"/>
              </a:solidFill>
              <a:latin typeface="Kalpurush" panose="02000600000000000000" pitchFamily="2" charset="0"/>
              <a:ea typeface="Times New Roman" panose="02020603050405020304" pitchFamily="18" charset="0"/>
              <a:cs typeface="Kalpurush" panose="02000600000000000000" pitchFamily="2" charset="0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এই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পদ্ধতি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প্রথমে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জাপানে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শুরু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হয়েছিল</a:t>
            </a:r>
            <a:r>
              <a:rPr lang="hi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US" sz="3200" b="1" dirty="0" smtClean="0">
              <a:solidFill>
                <a:srgbClr val="222222"/>
              </a:solidFill>
              <a:latin typeface="Kalpurush" panose="02000600000000000000" pitchFamily="2" charset="0"/>
              <a:ea typeface="Times New Roman" panose="02020603050405020304" pitchFamily="18" charset="0"/>
              <a:cs typeface="Kalpurush" panose="02000600000000000000" pitchFamily="2" charset="0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এই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পদ্ধতিতে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প্রিন্টিং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করার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সময়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যেহেতু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স্টেনশীলটি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কোন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রং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বহন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করে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না</a:t>
            </a:r>
            <a:r>
              <a:rPr lang="en-US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তাই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ডিজাইন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অনুযায়ী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en-US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 </a:t>
            </a: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বিভিন্ন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প্রকারের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রং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ইচ্ছানুযায়ী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ব্যবহার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</a:t>
            </a:r>
            <a:r>
              <a:rPr lang="hi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6766" y="1319641"/>
            <a:ext cx="626568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স্টেনশীল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প্রিন্টিং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এর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একটি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উন্নততর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পদ্ধতি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হচ্ছে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স্ক্রীন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প্রিন্টিং</a:t>
            </a:r>
            <a:r>
              <a:rPr lang="hi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US" sz="3200" b="1" dirty="0" smtClean="0">
              <a:solidFill>
                <a:srgbClr val="222222"/>
              </a:solidFill>
              <a:latin typeface="Kalpurush" panose="02000600000000000000" pitchFamily="2" charset="0"/>
              <a:ea typeface="Times New Roman" panose="02020603050405020304" pitchFamily="18" charset="0"/>
              <a:cs typeface="Kalpurush" panose="02000600000000000000" pitchFamily="2" charset="0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এই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পদ্ধতিতে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প্রিন্টিং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করার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জন্য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একটি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কাঠের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হ্যান্ডেলের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মাথায়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শক্ত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রাবারের</a:t>
            </a:r>
            <a:r>
              <a:rPr lang="en-US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পাত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লাগানো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থাকে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যাকে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স্কুইজি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বলা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</a:t>
            </a:r>
            <a:endParaRPr lang="en-US" sz="3200" b="1" dirty="0" smtClean="0">
              <a:solidFill>
                <a:srgbClr val="222222"/>
              </a:solidFill>
              <a:latin typeface="Kalpurush" panose="02000600000000000000" pitchFamily="2" charset="0"/>
              <a:ea typeface="Times New Roman" panose="02020603050405020304" pitchFamily="18" charset="0"/>
              <a:cs typeface="Kalpurush" panose="02000600000000000000" pitchFamily="2" charset="0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স্কুইজির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সাহায্যে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স্কীনের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মাধ্যমে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ফেব্রিকে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রং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লাগানো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</a:t>
            </a:r>
            <a:r>
              <a:rPr lang="hi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ভিন্ন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ভিন্ন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কালারের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জন্য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আলাদা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স্ক্রীন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ব্যবহার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861" y="1319642"/>
            <a:ext cx="4988425" cy="498598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332724"/>
            <a:ext cx="12192000" cy="787801"/>
            <a:chOff x="0" y="332724"/>
            <a:chExt cx="12192000" cy="787801"/>
          </a:xfrm>
        </p:grpSpPr>
        <p:sp>
          <p:nvSpPr>
            <p:cNvPr id="7" name="Rounded Rectangle 6"/>
            <p:cNvSpPr/>
            <p:nvPr/>
          </p:nvSpPr>
          <p:spPr>
            <a:xfrm>
              <a:off x="4490977" y="332724"/>
              <a:ext cx="3310360" cy="68327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351084"/>
              <a:ext cx="12192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 </a:t>
              </a:r>
              <a:r>
                <a:rPr lang="bn-IN" sz="40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স্ক্রীন প্রিন্টিং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8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928" y="1693165"/>
            <a:ext cx="4160197" cy="45334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2515" y="1835382"/>
            <a:ext cx="718487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বিভিন্ন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ধরনের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প্রিন্টিং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মেশিনের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মধ্যে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ফ্ল্যাট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প্রেস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প্রিন্টিং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মেশিন</a:t>
            </a:r>
            <a:r>
              <a:rPr lang="en-US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ও</a:t>
            </a:r>
            <a:r>
              <a:rPr lang="en-US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কপার</a:t>
            </a:r>
            <a:r>
              <a:rPr lang="en-US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রোলার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প্রিন্টিং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মেশিনই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বেশি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প্রচলিত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রয়েছে</a:t>
            </a:r>
            <a:r>
              <a:rPr lang="hi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US" sz="3200" b="1" dirty="0" smtClean="0">
              <a:solidFill>
                <a:srgbClr val="222222"/>
              </a:solidFill>
              <a:latin typeface="Kalpurush" panose="02000600000000000000" pitchFamily="2" charset="0"/>
              <a:ea typeface="Times New Roman" panose="02020603050405020304" pitchFamily="18" charset="0"/>
              <a:cs typeface="Kalpurush" panose="02000600000000000000" pitchFamily="2" charset="0"/>
            </a:endParaRP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মেশিন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কপার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রোলার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সর্বোৎকৃষ্ট</a:t>
            </a:r>
            <a:endParaRPr lang="en-US" sz="3200" b="1" dirty="0">
              <a:solidFill>
                <a:srgbClr val="222222"/>
              </a:solidFill>
              <a:latin typeface="Kalpurush" panose="02000600000000000000" pitchFamily="2" charset="0"/>
              <a:ea typeface="Times New Roman" panose="02020603050405020304" pitchFamily="18" charset="0"/>
              <a:cs typeface="Kalpurush" panose="02000600000000000000" pitchFamily="2" charset="0"/>
            </a:endParaRP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ফ্ল্যাট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প্রেস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প্রিন্টিং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মেশিনের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সাহায্যে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সাধারণত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en-US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তিন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কালারের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প্রিন্ট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</a:t>
            </a:r>
            <a:r>
              <a:rPr lang="en-US" sz="3200" b="1" dirty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যায়</a:t>
            </a:r>
            <a:r>
              <a:rPr lang="en-US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তবে</a:t>
            </a:r>
            <a:r>
              <a:rPr lang="en-US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এটি </a:t>
            </a:r>
            <a:r>
              <a:rPr lang="en-US" sz="3200" b="1" dirty="0" err="1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ধীর</a:t>
            </a:r>
            <a:r>
              <a:rPr lang="en-US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গতি</a:t>
            </a:r>
            <a:r>
              <a:rPr lang="en-US" sz="3200" b="1" dirty="0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22222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সম্পন্ন</a:t>
            </a:r>
            <a:endParaRPr lang="en-US" sz="3200" b="1" dirty="0">
              <a:solidFill>
                <a:srgbClr val="222222"/>
              </a:solidFill>
              <a:latin typeface="Kalpurush" panose="02000600000000000000" pitchFamily="2" charset="0"/>
              <a:ea typeface="Times New Roman" panose="02020603050405020304" pitchFamily="18" charset="0"/>
              <a:cs typeface="Kalpurush" panose="020006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88230" y="418904"/>
            <a:ext cx="4731656" cy="6832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0914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মেশিন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রোলার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42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8403" y="1849448"/>
            <a:ext cx="590851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রোলার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মেশিনে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খুব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তাড়াতাড়ি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প্রিন্ট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ব্লকগুলি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সহজে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নষ্ট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ডিজাইন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গুলি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কপার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রোলারের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খোদা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ই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মিল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কারখানায়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রকমের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রোলার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মেশিন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ব্যবহৃত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হয়ে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hi-IN" sz="3200" b="1" dirty="0" smtClean="0">
                <a:latin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91" y="1465964"/>
            <a:ext cx="5389956" cy="50509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88230" y="418904"/>
            <a:ext cx="4731656" cy="6832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0914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as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মেশিন বা রোলার প্রিন্টিং</a:t>
            </a:r>
          </a:p>
        </p:txBody>
      </p:sp>
    </p:spTree>
    <p:extLst>
      <p:ext uri="{BB962C8B-B14F-4D97-AF65-F5344CB8AC3E}">
        <p14:creationId xmlns:p14="http://schemas.microsoft.com/office/powerpoint/2010/main" val="36333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2012" y="404616"/>
            <a:ext cx="2900363" cy="6832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914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as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স্টাইল</a:t>
            </a:r>
            <a:endParaRPr lang="as-IN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498942"/>
            <a:ext cx="10668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টেক্সটাইল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ক্ষেত্রে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আধুনিক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যুগে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স্টাইল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যেমনঃ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2">
              <a:spcAft>
                <a:spcPts val="1800"/>
              </a:spcAft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ডাইরেক্ট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ষ্টাইল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2">
              <a:spcAft>
                <a:spcPts val="1800"/>
              </a:spcAft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পিগমেন্ট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ষ্টাইল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2">
              <a:spcAft>
                <a:spcPts val="1800"/>
              </a:spcAft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অ্যাজোয়িক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ষ্টাইল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2">
              <a:spcAft>
                <a:spcPts val="1800"/>
              </a:spcAft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ডিজচার্জ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ষ্টাইল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</a:p>
          <a:p>
            <a:pPr lvl="2">
              <a:spcAft>
                <a:spcPts val="1800"/>
              </a:spcAft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রেজিষ্ট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ষ্টাইল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1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51086" y="404616"/>
            <a:ext cx="3991428" cy="6832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914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as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টেক্সটাইল </a:t>
            </a:r>
            <a:r>
              <a:rPr lang="as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ফিনিশিং</a:t>
            </a:r>
            <a:endParaRPr lang="as-IN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78286" y="3403983"/>
            <a:ext cx="345802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৪.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৫.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ক্যালেন্ডারিং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৬.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ফিনিশিং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9372" y="1367468"/>
            <a:ext cx="1024708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টেক্সটাইল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সামগ্রী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বাজারজাত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সর্বশেষ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প্রক্রিয়া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অবলম্বন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তাহল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টেক্সটাইল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ফিনিশিং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>
              <a:spcAft>
                <a:spcPts val="1200"/>
              </a:spcAft>
            </a:pP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টেক্সটাইল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ফিনিশিং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প্রক্রিয়া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8030" y="3403983"/>
            <a:ext cx="313871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Aft>
                <a:spcPts val="1200"/>
              </a:spcAft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১.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স্কাওয়ারিং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2">
              <a:spcAft>
                <a:spcPts val="1200"/>
              </a:spcAft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২.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ব্লিচিং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2">
              <a:spcAft>
                <a:spcPts val="1200"/>
              </a:spcAft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৩.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ডাইং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5714" y="1196148"/>
            <a:ext cx="10740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যে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প্রক্রিয়ার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মাধ্যমে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অ্যালকালী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অথবা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ডিটারজেন্ট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যোগে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টেক্সটাইল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দ্রব্যাদি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থেকে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তেল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চর্বি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মোম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এবং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অপদ্রব্য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দূর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এবং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টেক্সটাইল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দ্রব্যাদিকে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পরিস্কার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ও </a:t>
            </a:r>
            <a:r>
              <a:rPr lang="en-US" sz="28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পানি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শোষন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ক্ষমতা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বৃদ্ধি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তাকে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স্কাওয়ারিং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বলে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US" sz="2800" b="1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906" y="2642252"/>
            <a:ext cx="4360917" cy="40564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9420" y="2642252"/>
            <a:ext cx="662418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স্কাওয়ারিং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এর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মাধ্যমে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- </a:t>
            </a:r>
            <a:endParaRPr lang="en-US" sz="2800" dirty="0"/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১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 </a:t>
            </a:r>
            <a:r>
              <a:rPr lang="en-US" sz="28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টেক্সটাইল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দ্রব্যাদি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থেকে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তেল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চর্বি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মোম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এবং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 </a:t>
            </a:r>
            <a:r>
              <a:rPr lang="en-US" sz="28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অপদ্রব্য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দূর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endParaRPr lang="en-US" sz="2800" b="1" dirty="0">
              <a:latin typeface="Kalpurush" panose="02000600000000000000" pitchFamily="2" charset="0"/>
              <a:ea typeface="Times New Roman" panose="02020603050405020304" pitchFamily="18" charset="0"/>
              <a:cs typeface="Kalpurush" panose="02000600000000000000" pitchFamily="2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২। </a:t>
            </a:r>
            <a:r>
              <a:rPr lang="en-US" sz="28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টেক্সটাইল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দ্রব্যাদিকে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পরিস্কার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 ও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পানি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শোষন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  </a:t>
            </a:r>
            <a:r>
              <a:rPr lang="en-US" sz="28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ক্ষমতা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বৃদ্ধি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endParaRPr lang="en-US" sz="2800" b="1" dirty="0" smtClean="0">
              <a:latin typeface="Kalpurush" panose="02000600000000000000" pitchFamily="2" charset="0"/>
              <a:ea typeface="Times New Roman" panose="02020603050405020304" pitchFamily="18" charset="0"/>
              <a:cs typeface="Kalpurush" panose="02000600000000000000" pitchFamily="2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৩। অ্যালকালী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সহযোগে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কাপড়কে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পরিস্কার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endParaRPr lang="en-US" sz="2800" b="1" dirty="0" smtClean="0">
              <a:latin typeface="Kalpurush" panose="02000600000000000000" pitchFamily="2" charset="0"/>
              <a:ea typeface="Times New Roman" panose="02020603050405020304" pitchFamily="18" charset="0"/>
              <a:cs typeface="Kalpurush" panose="02000600000000000000" pitchFamily="2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৪। ব্লিচিং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প্রক্রিয়ার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সাহায্য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রং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দূর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কাপড়কে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উপযোগী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endParaRPr lang="en-US" sz="2800" b="1" dirty="0" smtClean="0">
              <a:latin typeface="Kalpurush" panose="02000600000000000000" pitchFamily="2" charset="0"/>
              <a:ea typeface="Times New Roman" panose="02020603050405020304" pitchFamily="18" charset="0"/>
              <a:cs typeface="Kalpurush" panose="020006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34857" y="375362"/>
            <a:ext cx="2501050" cy="6832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6559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as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স্কাওয়ারিং</a:t>
            </a:r>
          </a:p>
        </p:txBody>
      </p:sp>
    </p:spTree>
    <p:extLst>
      <p:ext uri="{BB962C8B-B14F-4D97-AF65-F5344CB8AC3E}">
        <p14:creationId xmlns:p14="http://schemas.microsoft.com/office/powerpoint/2010/main" val="23686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495" y="1118403"/>
            <a:ext cx="11300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0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যে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রাসায়নিক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প্রক্রিয়ার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মাধ্যমে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টেক্সটাইল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সামগ্রী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হতে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প্রাকৃতিক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রং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জাতীয়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পদার্থ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দূর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করে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ধবধবে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সাদা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তাকে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ব্লিচিং </a:t>
            </a:r>
            <a:r>
              <a:rPr lang="en-US" sz="30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বলে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US" sz="3000" b="1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62" y="2433918"/>
            <a:ext cx="5382704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2097" y="2338192"/>
            <a:ext cx="5604915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ব্লিচিং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এর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মাধ্যমে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-</a:t>
            </a:r>
            <a:endParaRPr lang="en-US" sz="2800" b="1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১) </a:t>
            </a:r>
            <a:r>
              <a:rPr lang="en-US" sz="28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কাপড়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হতে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প্রাকৃতিক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রং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দূর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২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) </a:t>
            </a:r>
            <a:r>
              <a:rPr lang="en-US" sz="28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কাপড়কে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স্হায়ী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ধবধবে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সাদা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৩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) </a:t>
            </a:r>
            <a:r>
              <a:rPr lang="en-US" sz="28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কাপড়ের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শোষন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ক্ষমতা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বৃদ্ধি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৪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) </a:t>
            </a:r>
            <a:r>
              <a:rPr lang="en-US" sz="28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পরবর্তী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প্রক্রিয়াগুলোর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সময়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শ্রম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ও </a:t>
            </a:r>
            <a:endParaRPr lang="en-US" sz="2800" b="1" dirty="0" smtClean="0">
              <a:latin typeface="Kalpurush" panose="02000600000000000000" pitchFamily="2" charset="0"/>
              <a:ea typeface="Times New Roman" panose="02020603050405020304" pitchFamily="18" charset="0"/>
              <a:cs typeface="Kalpurush" panose="02000600000000000000" pitchFamily="2" charset="0"/>
            </a:endParaRPr>
          </a:p>
          <a:p>
            <a:pPr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কেমিক্যাল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সাশ্রয়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৫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) </a:t>
            </a:r>
            <a:r>
              <a:rPr lang="en-US" sz="28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কাপড়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ব্লিচিং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হলে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ডাইং এ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সুষম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 </a:t>
            </a:r>
            <a:r>
              <a:rPr lang="en-US" sz="28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শেড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পাওয়া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যায়</a:t>
            </a:r>
            <a:r>
              <a:rPr lang="en-US" sz="28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r>
              <a:rPr lang="en-US" sz="28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endParaRPr lang="en-US" sz="2800" b="1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34857" y="318210"/>
            <a:ext cx="2501050" cy="6832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2525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ব্লিচিং</a:t>
            </a:r>
            <a:endParaRPr lang="as-IN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6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3910" y="1075175"/>
            <a:ext cx="10650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রং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en-US" sz="30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রসায়ন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ও </a:t>
            </a:r>
            <a:r>
              <a:rPr lang="en-US" sz="30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অন্যান্য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সহায়ক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পদার্থের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মাধ্যমে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টেক্সটাইল</a:t>
            </a:r>
            <a:r>
              <a:rPr lang="en-US" sz="30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দ্রব্যকে</a:t>
            </a:r>
            <a:r>
              <a:rPr lang="en-US" sz="30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রঙিন</a:t>
            </a:r>
            <a:r>
              <a:rPr lang="en-US" sz="30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করার</a:t>
            </a:r>
            <a:endParaRPr lang="en-US" sz="3000" b="1" dirty="0" smtClean="0">
              <a:latin typeface="Kalpurush" panose="02000600000000000000" pitchFamily="2" charset="0"/>
              <a:ea typeface="Times New Roman" panose="02020603050405020304" pitchFamily="18" charset="0"/>
              <a:cs typeface="Kalpurush" panose="02000600000000000000" pitchFamily="2" charset="0"/>
            </a:endParaRPr>
          </a:p>
          <a:p>
            <a:r>
              <a:rPr lang="en-US" sz="30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প্রক্রিয়াকে</a:t>
            </a:r>
            <a:r>
              <a:rPr lang="en-US" sz="30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ডাইং </a:t>
            </a:r>
            <a:r>
              <a:rPr lang="en-US" sz="30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বলে</a:t>
            </a:r>
            <a:r>
              <a:rPr lang="en-US" sz="30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US" sz="3000" b="1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8" y="1844616"/>
            <a:ext cx="5782236" cy="43310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0194" y="2227765"/>
            <a:ext cx="550719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ডাইং-এর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3200" b="1" dirty="0"/>
          </a:p>
          <a:p>
            <a:pPr>
              <a:spcAft>
                <a:spcPts val="600"/>
              </a:spcAft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সাদা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কাপড়কে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রঙিন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ক্রেতার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নিকট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কাপড়কে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আরও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আকর্ষনীয়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তোলা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>
              <a:spcAft>
                <a:spcPts val="600"/>
              </a:spcAft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কাপড়কে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আরও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উজ্জল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কাপড়কে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বাজারজাত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উর্ধ্বমূল্যে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বিক্রয়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18212" y="345104"/>
            <a:ext cx="3334870" cy="6832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5215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as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টেক্সটাইল ডাইং</a:t>
            </a:r>
          </a:p>
        </p:txBody>
      </p:sp>
    </p:spTree>
    <p:extLst>
      <p:ext uri="{BB962C8B-B14F-4D97-AF65-F5344CB8AC3E}">
        <p14:creationId xmlns:p14="http://schemas.microsoft.com/office/powerpoint/2010/main" val="2413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65599" y="1191718"/>
            <a:ext cx="1070122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as-IN" altLang="en-US" sz="3000" b="1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টেক্সটাইল প্রিন্টিং বলতে যে কোন ধরনের ফেব্রিক যেমন  </a:t>
            </a:r>
            <a:r>
              <a:rPr lang="as-IN" altLang="en-US" sz="3000" b="1" dirty="0" smtClean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কটন,লিলেন</a:t>
            </a:r>
            <a:r>
              <a:rPr lang="as-IN" altLang="en-US" sz="3000" b="1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, </a:t>
            </a:r>
            <a:r>
              <a:rPr lang="as-IN" altLang="en-US" sz="3000" b="1" dirty="0" smtClean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রেশম,পশমকিংবা</a:t>
            </a:r>
            <a:r>
              <a:rPr lang="as-IN" altLang="en-US" sz="3000" b="1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 কৃত্রিম আঁশের তৈরি ফেব্রিকের স্থান বিশেষে রং ফুটিয়ে তোলাকে বুঝায়।</a:t>
            </a:r>
            <a:endParaRPr kumimoji="0" lang="hi-IN" altLang="en-US" sz="3000" b="1" i="0" u="none" strike="noStrike" normalizeH="0" baseline="0" dirty="0" smtClean="0">
              <a:ln w="0"/>
              <a:latin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5599" y="3107771"/>
            <a:ext cx="5078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200" b="1" dirty="0" smtClean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প্রিন্টিং এর </a:t>
            </a:r>
            <a:r>
              <a:rPr lang="en-US" sz="3200" b="1" dirty="0" err="1" smtClean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মুখ্য</a:t>
            </a:r>
            <a:r>
              <a:rPr lang="en-US" sz="3200" b="1" dirty="0" smtClean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উদ্দেশ্য</a:t>
            </a:r>
            <a:r>
              <a:rPr lang="en-US" sz="3200" b="1" dirty="0" smtClean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</a:t>
            </a:r>
            <a:r>
              <a:rPr lang="en-US" sz="3200" b="1" dirty="0" smtClean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রং</a:t>
            </a:r>
            <a:r>
              <a:rPr lang="en-US" sz="32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এর </a:t>
            </a:r>
            <a:r>
              <a:rPr lang="en-US" sz="32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ব্যাবহার</a:t>
            </a:r>
            <a:r>
              <a:rPr lang="en-US" sz="32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2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কাপড়কে</a:t>
            </a:r>
            <a:r>
              <a:rPr lang="en-US" sz="3200" b="1" dirty="0" smtClean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আরও</a:t>
            </a:r>
            <a:r>
              <a:rPr lang="en-US" sz="32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অধিক</a:t>
            </a:r>
            <a:r>
              <a:rPr lang="en-US" sz="32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আকর্ষণীয়</a:t>
            </a:r>
            <a:r>
              <a:rPr lang="en-US" sz="32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2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তোলা</a:t>
            </a:r>
            <a:r>
              <a:rPr lang="en-US" sz="3200" b="1" dirty="0" smtClean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200" b="1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4"/>
          <a:stretch/>
        </p:blipFill>
        <p:spPr>
          <a:xfrm>
            <a:off x="5943600" y="2232130"/>
            <a:ext cx="5478481" cy="392158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04766" y="345104"/>
            <a:ext cx="3348316" cy="6832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6559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altLang="en-US" sz="4000" b="1" dirty="0">
                <a:solidFill>
                  <a:srgbClr val="222222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টেক্সটাইল</a:t>
            </a:r>
            <a:r>
              <a:rPr lang="en-US" altLang="en-US" sz="4000" b="1" dirty="0">
                <a:solidFill>
                  <a:srgbClr val="222222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 </a:t>
            </a:r>
            <a:r>
              <a:rPr lang="bn-IN" altLang="en-US" sz="4000" b="1" dirty="0">
                <a:solidFill>
                  <a:srgbClr val="222222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প্রিন্টিং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1073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43338" y="1498186"/>
            <a:ext cx="4186237" cy="8240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87771" y="471491"/>
            <a:ext cx="2766109" cy="7858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14292" y="2683715"/>
            <a:ext cx="11297737" cy="3688510"/>
            <a:chOff x="400004" y="2683715"/>
            <a:chExt cx="11297737" cy="36885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9574" y="2683715"/>
              <a:ext cx="3668167" cy="368851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04" y="2683715"/>
              <a:ext cx="4061558" cy="36885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7771" y="2683715"/>
              <a:ext cx="3213217" cy="368851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0" y="63074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শিরোনাম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7638" y="1611181"/>
            <a:ext cx="3943350" cy="630942"/>
          </a:xfrm>
          <a:prstGeom prst="rect">
            <a:avLst/>
          </a:prstGeom>
          <a:solidFill>
            <a:schemeClr val="bg1"/>
          </a:solidFill>
        </p:spPr>
        <p:txBody>
          <a:bodyPr wrap="square" tIns="91440" rtlCol="0">
            <a:spAutoFit/>
          </a:bodyPr>
          <a:lstStyle/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ডাইং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ফিনিশিং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9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448576"/>
              </p:ext>
            </p:extLst>
          </p:nvPr>
        </p:nvGraphicFramePr>
        <p:xfrm>
          <a:off x="402048" y="1135039"/>
          <a:ext cx="1129854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4857"/>
                <a:gridCol w="5693683"/>
              </a:tblGrid>
              <a:tr h="582930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ডাইং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T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প্রিন্টিং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T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ডাইং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প্রসেস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সাধারণত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সমস্ত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ফেব্রিকে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রং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করা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হয়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।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প্রিন্টিং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এ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আংশিক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রং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করা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হয়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। 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ইচ্ছা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অনুযায়ী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যে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কোন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নকশা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করা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যায়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।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ডাইং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করার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জন্য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বিভিন্ন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প্রকারের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রং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ও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Kalpurush" panose="02000600000000000000" pitchFamily="2" charset="0"/>
                        <a:ea typeface="+mn-ea"/>
                        <a:cs typeface="Kalpurush" panose="02000600000000000000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  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রাসায়নিক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দ্রব্যাদি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ব্যবহার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করা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হয়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এবং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  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বিভিন্ন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ধরনের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মেশিনারীজ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ও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ব্যবহার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  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করতে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হয়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।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প্রিন্টিং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করার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জন্য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বিভিন্ন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প্রকারের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রং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ও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রাসায়নিক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 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দ্রব্যাদি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ব্যবহার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করা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হয়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এবং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   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বিভিন্ন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ধরনের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মেশিনারীজ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ও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ব্যবহার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  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করতে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হয়</a:t>
                      </a:r>
                      <a:r>
                        <a:rPr lang="hi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।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</a:p>
                  </a:txBody>
                  <a:tcPr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সাধারণত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ফেব্রিককে রং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দ্রবণে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ডুবিয়ে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  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ডাইং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করা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হয়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যার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জন্য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সমস্ত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ফেব্রিকে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  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একই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রং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পরিলক্ষিত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হ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য়।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অপর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পক্ষে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প্রিন্টিং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প্রসেসে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নির্দিষ্ট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ডিজাইন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অনুযায়ী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ফেব্রিকের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নির্দিষ্ট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অংশে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থিকেনিং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Kalpurush" panose="02000600000000000000" pitchFamily="2" charset="0"/>
                        <a:ea typeface="+mn-ea"/>
                        <a:cs typeface="Kalpurush" panose="02000600000000000000" pitchFamily="2" charset="0"/>
                      </a:endParaRPr>
                    </a:p>
                    <a:p>
                      <a:pPr marL="463550" marR="0" lvl="0" indent="-463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   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এজেন্ট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এর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সাহায্যে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রং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প্রয়োগ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করা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হ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য়,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ফলে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প্রিন্টিং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ফেব্রিক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অধিক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আকর্ষণীয়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হয়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।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Kalpurush" panose="02000600000000000000" pitchFamily="2" charset="0"/>
                        <a:ea typeface="+mn-ea"/>
                        <a:cs typeface="Kalpurush" panose="02000600000000000000" pitchFamily="2" charset="0"/>
                      </a:endParaRPr>
                    </a:p>
                  </a:txBody>
                  <a:tcPr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361765" y="260696"/>
            <a:ext cx="5768787" cy="6832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8119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ডাইং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পার্থক্য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210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234" y="1045020"/>
            <a:ext cx="106734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b="1" dirty="0" smtClean="0">
                <a:solidFill>
                  <a:srgbClr val="333333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কাপড় </a:t>
            </a:r>
            <a:r>
              <a:rPr lang="bn-IN" sz="2800" b="1" dirty="0">
                <a:solidFill>
                  <a:srgbClr val="333333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ইস্ত্রী করার প্রক্রিয়ার নাম </a:t>
            </a:r>
            <a:r>
              <a:rPr lang="bn-IN" sz="2800" b="1" dirty="0" smtClean="0">
                <a:solidFill>
                  <a:srgbClr val="333333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ক্যালেন্ডারিং</a:t>
            </a:r>
            <a:r>
              <a:rPr lang="hi-IN" sz="2800" b="1" dirty="0" smtClean="0">
                <a:solidFill>
                  <a:srgbClr val="333333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r>
              <a:rPr lang="en-US" sz="2800" b="1" dirty="0">
                <a:solidFill>
                  <a:srgbClr val="333333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এটি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সম্পূর্ণরূপে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যান্ত্রিক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পদ্ধতি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যাতে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ফেব্রিক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ভাড়ী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রোলারের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মধ্য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চালনা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পোশাককে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উজ্জল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মসৃন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800" b="1" dirty="0" smtClean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solidFill>
                <a:srgbClr val="050505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22" y="2180492"/>
            <a:ext cx="5422266" cy="44509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2206" y="2514423"/>
            <a:ext cx="55618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ক্যালেন্ডারিং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উদ্দেশ্য</a:t>
            </a:r>
            <a:r>
              <a:rPr lang="en-US" sz="2800" b="1" dirty="0" smtClean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হলো</a:t>
            </a:r>
            <a:r>
              <a:rPr lang="en-US" sz="2800" b="1" dirty="0" smtClean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b="1" dirty="0" err="1" smtClean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ক্যালেন্ডারিং</a:t>
            </a:r>
            <a:r>
              <a:rPr lang="en-US" sz="2800" b="1" dirty="0" smtClean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চাকচিক্য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বৃদ্ধি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ক্যালেন্ডারিং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ওয়াটার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মার্ক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ডিজাইন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সৃষ্টি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সাধারণত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সিনথেটিক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ফেব্রিকেই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ক্যালেন্ডারিং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দেয়া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কেননা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ফেব্রিক ক্যালেন্ডারিং এর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প্রভাব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স্থায়ীভাবে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ধরে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রাখতে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67422" y="260696"/>
            <a:ext cx="2700996" cy="6832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8119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ক্যালেন্ডারিং</a:t>
            </a:r>
            <a:endParaRPr lang="bn-IN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7496" y="1070855"/>
            <a:ext cx="10457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টেক্সটাইল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পণ্যদ্রব্য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বাজারজাত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উপযোগী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তোলার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ক্রেতার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নিকট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পণ্যকে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আকর্ষণীয়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তোলার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প্রক্রিয়াগুলো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গ্রহণ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হয়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তাই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টেক্সটাইল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ফিনিশিং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প্রক্রিয়া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2800" b="1" dirty="0">
                <a:solidFill>
                  <a:srgbClr val="333333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endParaRPr lang="en-US" sz="2800" b="1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306" y="2214563"/>
            <a:ext cx="3942757" cy="42862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7496" y="2563902"/>
            <a:ext cx="70698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ফিনিশিং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উদ্দেশ্য</a:t>
            </a:r>
            <a:endParaRPr lang="en-US" sz="2800" b="1" dirty="0">
              <a:solidFill>
                <a:srgbClr val="050505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ফেব্রিক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মোলায়েম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নমনীয়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উজ্জ্বল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ফেব্রিকের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সৌন্দর্য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বৃদ্ধি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পায়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আকর্ষণীয়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হয়ে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ওঠে</a:t>
            </a:r>
            <a:r>
              <a:rPr lang="en-US" sz="2800" b="1" dirty="0" smtClean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2800" b="1" dirty="0">
              <a:solidFill>
                <a:srgbClr val="050505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ফেব্রিকে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ক্রিজ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থাকলে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দূর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ফেব্রিকে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খসখসে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ভাব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থাকলে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দূর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2800" b="1" dirty="0">
                <a:solidFill>
                  <a:srgbClr val="050505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2800" b="1" dirty="0">
              <a:solidFill>
                <a:srgbClr val="050505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67422" y="260696"/>
            <a:ext cx="2700996" cy="6832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8119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ফিনিশিং</a:t>
            </a:r>
          </a:p>
        </p:txBody>
      </p:sp>
    </p:spTree>
    <p:extLst>
      <p:ext uri="{BB962C8B-B14F-4D97-AF65-F5344CB8AC3E}">
        <p14:creationId xmlns:p14="http://schemas.microsoft.com/office/powerpoint/2010/main" val="5721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43512" y="846492"/>
            <a:ext cx="1943101" cy="6832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697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মূল্যায়ন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8280" y="1947382"/>
            <a:ext cx="945356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কয়েকটি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টেক্সটাইল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ডাইজ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অথবা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টেক্সটাইল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>
              <a:spcAft>
                <a:spcPts val="1800"/>
              </a:spcAft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টেক্সটাইল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কাকে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>
              <a:spcAft>
                <a:spcPts val="1800"/>
              </a:spcAft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টেক্সটাইল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পদ্ধতি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কীকী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  <a:p>
            <a:pPr>
              <a:spcAft>
                <a:spcPts val="1800"/>
              </a:spcAft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স্টাইল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কীকী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  <a:p>
            <a:pPr>
              <a:spcAft>
                <a:spcPts val="1800"/>
              </a:spcAft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৫।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ডাইং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মূল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পার্থক্য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8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55166" y="2138727"/>
            <a:ext cx="794613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>
              <a:spcAft>
                <a:spcPts val="1800"/>
              </a:spcAft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১। ডাইং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, প্রিন্টিং ও ফিনিশিং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বোঝায়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pPr marL="571500" indent="-514350">
              <a:spcAft>
                <a:spcPts val="1800"/>
              </a:spcAft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ডাইং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ফিনিশিং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শ্রেনীবিভাগ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আলোচনা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628650" indent="-571500">
              <a:spcAft>
                <a:spcPts val="1800"/>
              </a:spcAft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ডাইং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, প্রিন্টিং ও ফিনিশিং এর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প্রয়োজনীয়তা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উল্লেখ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67422" y="1003645"/>
            <a:ext cx="2700996" cy="6832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98128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bn-IN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0423" y="1610941"/>
            <a:ext cx="4529725" cy="289148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               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8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2761" y="1929818"/>
            <a:ext cx="877612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38138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ডাইং, প্রিন্টিং ও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ফিনিশিং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95288" indent="-338138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ডাইং, প্রিন্টিং ও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ফিনিশিং এর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শ্রেনীবিভাগ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95288" indent="-338138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ডাইং, প্রিন্টিং ও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ফিনিশিং এর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প্রয়োজনীয়তা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87771" y="602117"/>
            <a:ext cx="2766109" cy="7858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70331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69" y="1867465"/>
            <a:ext cx="4760778" cy="43704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40001" y="471491"/>
            <a:ext cx="6995886" cy="7858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7269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টেক্সটাইল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ডাইজ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অথবা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টেক্সটাইল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রং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53142" y="1867465"/>
            <a:ext cx="6096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টেক্সটাইল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সামগ্রী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:-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আঁশ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সুতা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কাপড়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লক্ষ্যে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ব্যবহৃত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এমন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রাসায়নিক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দ্রব্য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ক্ষমতা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বিদ্যমান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থাকবে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কাপড়ে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লেগে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ক্ষমতা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থাকবে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তাকেই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টেক্সটাইল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ডাইজ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অথবা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টেক্সটাইল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6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78514" y="471491"/>
            <a:ext cx="4034972" cy="7858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269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রং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শ্রেণিবিভাগ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1833" y="1581465"/>
            <a:ext cx="10551887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গঠন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প্রনালী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পদ্ধতি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অনুসারে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রঞ্জন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পদার্থকে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শ্রেণিতে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যেমনঃ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ডাইরেক্ট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(Direct Dyes)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রিয়েকটিভ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(Reactive Dyes)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অ্যাজোয়িক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ন্যাপথল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(Azoic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Naphthal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Dyes)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বেসিক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(Basic Dyes)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এসিড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(Acid Dyes)</a:t>
            </a:r>
          </a:p>
        </p:txBody>
      </p:sp>
    </p:spTree>
    <p:extLst>
      <p:ext uri="{BB962C8B-B14F-4D97-AF65-F5344CB8AC3E}">
        <p14:creationId xmlns:p14="http://schemas.microsoft.com/office/powerpoint/2010/main" val="10921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3487" y="1783207"/>
            <a:ext cx="10604257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০৬। 	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অক্সিডেশন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রং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(Oxidation Dyes or Aniline Black Dyes)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০৭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 	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ভ্যাট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রং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(Vat Dyes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০৮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 	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ডিসপার্স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রং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DisPerse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Dyes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০৯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 	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মরড্যান্ট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রং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(Mordant Dyes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১০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 	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সালফার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রং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Salphur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Dyes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১১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 	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মিনাারেল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কালার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(Mineral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8514" y="471491"/>
            <a:ext cx="4034972" cy="7858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269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রং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শ্রেণিবিভাগ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8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089633" y="3156300"/>
            <a:ext cx="8162748" cy="3416407"/>
            <a:chOff x="2379913" y="3170814"/>
            <a:chExt cx="8162748" cy="34164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36"/>
            <a:stretch/>
          </p:blipFill>
          <p:spPr>
            <a:xfrm>
              <a:off x="6552197" y="3170814"/>
              <a:ext cx="3990464" cy="341325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913" y="3170814"/>
              <a:ext cx="3774143" cy="3416407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>
            <a:off x="4078514" y="471491"/>
            <a:ext cx="4034972" cy="7858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7269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টেক্সটাইল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8570" y="1440866"/>
            <a:ext cx="100874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কাপড়ের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উপরে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প্রয়োজনীয়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স্থানে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দ্বারা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রংগীন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নক্সা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অথবা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ডিজাইন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প্রতিফলিত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পদ্ধতিকে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টেক্সটাইল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095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39808" y="1756229"/>
            <a:ext cx="9513678" cy="44849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196115" y="2380343"/>
            <a:ext cx="1103378" cy="3305474"/>
            <a:chOff x="5196115" y="2380343"/>
            <a:chExt cx="1103378" cy="330547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196115" y="4212645"/>
              <a:ext cx="348343" cy="0"/>
            </a:xfrm>
            <a:prstGeom prst="line">
              <a:avLst/>
            </a:prstGeom>
            <a:ln w="762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558977" y="2380343"/>
              <a:ext cx="0" cy="330547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544536" y="2419177"/>
              <a:ext cx="75495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544458" y="3508675"/>
              <a:ext cx="75495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544458" y="4588445"/>
              <a:ext cx="75495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544458" y="5648761"/>
              <a:ext cx="75495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1401064" y="3576787"/>
            <a:ext cx="3809565" cy="1123384"/>
          </a:xfrm>
          <a:prstGeom prst="rect">
            <a:avLst/>
          </a:prstGeom>
          <a:solidFill>
            <a:schemeClr val="bg1"/>
          </a:solidFill>
        </p:spPr>
        <p:txBody>
          <a:bodyPr wrap="square" tIns="9144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সাধারনত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চার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পদ্ধতিতে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টেক্সটাইল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endParaRPr lang="en-US" sz="32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31886" y="471491"/>
            <a:ext cx="6328228" cy="7858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7269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টেক্সটাইল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শ্রেণিবিভাগ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9416" y="3181080"/>
            <a:ext cx="4092591" cy="630942"/>
          </a:xfrm>
          <a:prstGeom prst="rect">
            <a:avLst/>
          </a:prstGeom>
          <a:solidFill>
            <a:schemeClr val="bg1"/>
          </a:solidFill>
        </p:spPr>
        <p:txBody>
          <a:bodyPr wrap="square" tIns="91440">
            <a:spAutoFit/>
          </a:bodyPr>
          <a:lstStyle/>
          <a:p>
            <a:pPr>
              <a:spcAft>
                <a:spcPts val="1800"/>
              </a:spcAft>
            </a:pP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স্টে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নশীল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99417" y="2132544"/>
            <a:ext cx="4092590" cy="630942"/>
          </a:xfrm>
          <a:prstGeom prst="rect">
            <a:avLst/>
          </a:prstGeom>
          <a:solidFill>
            <a:schemeClr val="bg1"/>
          </a:solidFill>
        </p:spPr>
        <p:txBody>
          <a:bodyPr wrap="square" tIns="91440">
            <a:spAutoFit/>
          </a:bodyPr>
          <a:lstStyle/>
          <a:p>
            <a:pPr>
              <a:spcAft>
                <a:spcPts val="1800"/>
              </a:spcAft>
            </a:pP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হ্যান্ড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ব্লক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99416" y="5290209"/>
            <a:ext cx="4092593" cy="630942"/>
          </a:xfrm>
          <a:prstGeom prst="rect">
            <a:avLst/>
          </a:prstGeom>
          <a:solidFill>
            <a:schemeClr val="bg1"/>
          </a:solidFill>
        </p:spPr>
        <p:txBody>
          <a:bodyPr wrap="square" tIns="91440">
            <a:spAutoFit/>
          </a:bodyPr>
          <a:lstStyle/>
          <a:p>
            <a:pPr>
              <a:spcAft>
                <a:spcPts val="1800"/>
              </a:spcAft>
            </a:pP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মেশিন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রোলার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endParaRPr lang="en-US" sz="3200" b="1" dirty="0"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9415" y="4241673"/>
            <a:ext cx="4092593" cy="630942"/>
          </a:xfrm>
          <a:prstGeom prst="rect">
            <a:avLst/>
          </a:prstGeom>
          <a:solidFill>
            <a:schemeClr val="bg1"/>
          </a:solidFill>
        </p:spPr>
        <p:txBody>
          <a:bodyPr wrap="square" tIns="91440">
            <a:spAutoFit/>
          </a:bodyPr>
          <a:lstStyle/>
          <a:p>
            <a:pPr>
              <a:spcAft>
                <a:spcPts val="1800"/>
              </a:spcAft>
            </a:pP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স্ক্রীন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45" y="1367264"/>
            <a:ext cx="3889350" cy="486287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490977" y="332724"/>
            <a:ext cx="3310360" cy="6832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5108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হ্যান্ড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ব্লক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310" y="1367263"/>
            <a:ext cx="721102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হ্যান্ড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ব্লক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পদ্ধতিটি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অতি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প্রাচীন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en-US" sz="3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r>
              <a:rPr lang="en-US" sz="3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পদ্ধতি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হ্যান্ড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ব্লক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পদ্ধতিটি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অত্যন্ত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ধীর</a:t>
            </a:r>
            <a:r>
              <a:rPr lang="en-US" sz="3000" dirty="0" err="1">
                <a:latin typeface="Kalpurush" panose="02000600000000000000" pitchFamily="2" charset="0"/>
                <a:cs typeface="Kalpurush" panose="02000600000000000000" pitchFamily="2" charset="0"/>
              </a:rPr>
              <a:t>গতি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সম্পন্ন</a:t>
            </a:r>
            <a:r>
              <a:rPr lang="en-US" sz="3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পদ্ধতিতে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একজন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প্রিন্টার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ইচ্ছা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অনুযায়ী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যত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en-US" sz="3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3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খুশি</a:t>
            </a:r>
            <a:r>
              <a:rPr lang="en-US" sz="3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তত</a:t>
            </a:r>
            <a:r>
              <a:rPr lang="en-US" sz="3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রকমের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রং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পারেন</a:t>
            </a:r>
            <a:r>
              <a:rPr lang="en-US" sz="3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বিশাল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আকৃতির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ডিজাইন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সহজেই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ফুটিয়ে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তোলা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সম্ভব</a:t>
            </a:r>
            <a:r>
              <a:rPr lang="en-US" sz="3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হ্যান্ড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ব্লক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প্রিন্টিং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একজন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প্রিন্টার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মুহুর্তে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ডিজাইন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কালার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পরিবর্তন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0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sz="3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3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696</Words>
  <Application>Microsoft Office PowerPoint</Application>
  <PresentationFormat>Widescreen</PresentationFormat>
  <Paragraphs>155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Kalpurush</vt:lpstr>
      <vt:lpstr>Mangal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Dress Making</dc:creator>
  <cp:lastModifiedBy>marzanulhasan@outlook.com</cp:lastModifiedBy>
  <cp:revision>102</cp:revision>
  <dcterms:created xsi:type="dcterms:W3CDTF">2020-09-19T14:36:39Z</dcterms:created>
  <dcterms:modified xsi:type="dcterms:W3CDTF">2020-09-23T19:58:31Z</dcterms:modified>
</cp:coreProperties>
</file>