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77" r:id="rId5"/>
    <p:sldId id="260" r:id="rId6"/>
    <p:sldId id="261" r:id="rId7"/>
    <p:sldId id="278" r:id="rId8"/>
    <p:sldId id="265" r:id="rId9"/>
    <p:sldId id="266" r:id="rId10"/>
    <p:sldId id="267" r:id="rId11"/>
    <p:sldId id="268" r:id="rId12"/>
    <p:sldId id="269" r:id="rId13"/>
    <p:sldId id="270" r:id="rId14"/>
    <p:sldId id="271" r:id="rId15"/>
    <p:sldId id="274" r:id="rId16"/>
    <p:sldId id="275" r:id="rId17"/>
    <p:sldId id="27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5E5D7-9B50-B925-D03D-55A5FCB821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A14A399-DF4D-50A2-9246-50EFD074FD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8E3C74-B7FD-B0A8-2ED6-15A4C945E113}"/>
              </a:ext>
            </a:extLst>
          </p:cNvPr>
          <p:cNvSpPr>
            <a:spLocks noGrp="1"/>
          </p:cNvSpPr>
          <p:nvPr>
            <p:ph type="dt" sz="half" idx="10"/>
          </p:nvPr>
        </p:nvSpPr>
        <p:spPr/>
        <p:txBody>
          <a:bodyPr/>
          <a:lstStyle/>
          <a:p>
            <a:fld id="{32A556E5-90ED-4CD1-BEE3-AE0AFD26F536}" type="datetimeFigureOut">
              <a:rPr lang="en-US" smtClean="0"/>
              <a:t>6/20/2022</a:t>
            </a:fld>
            <a:endParaRPr lang="en-US"/>
          </a:p>
        </p:txBody>
      </p:sp>
      <p:sp>
        <p:nvSpPr>
          <p:cNvPr id="5" name="Footer Placeholder 4">
            <a:extLst>
              <a:ext uri="{FF2B5EF4-FFF2-40B4-BE49-F238E27FC236}">
                <a16:creationId xmlns:a16="http://schemas.microsoft.com/office/drawing/2014/main" id="{DF43BEB6-6B93-B3F3-0878-7985BE7FCB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647504-E443-9A3B-EE80-B458ACB4F92B}"/>
              </a:ext>
            </a:extLst>
          </p:cNvPr>
          <p:cNvSpPr>
            <a:spLocks noGrp="1"/>
          </p:cNvSpPr>
          <p:nvPr>
            <p:ph type="sldNum" sz="quarter" idx="12"/>
          </p:nvPr>
        </p:nvSpPr>
        <p:spPr/>
        <p:txBody>
          <a:bodyPr/>
          <a:lstStyle/>
          <a:p>
            <a:fld id="{B953E013-6818-4023-B5E5-EECF157428E8}" type="slidenum">
              <a:rPr lang="en-US" smtClean="0"/>
              <a:t>‹#›</a:t>
            </a:fld>
            <a:endParaRPr lang="en-US"/>
          </a:p>
        </p:txBody>
      </p:sp>
    </p:spTree>
    <p:extLst>
      <p:ext uri="{BB962C8B-B14F-4D97-AF65-F5344CB8AC3E}">
        <p14:creationId xmlns:p14="http://schemas.microsoft.com/office/powerpoint/2010/main" val="3880839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FFC51-8DEF-410E-1712-F187A4E230A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58A53BA-39DE-7DAE-3C98-36FAE52BFC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74605D-7406-E525-BA15-83D08FBA70E7}"/>
              </a:ext>
            </a:extLst>
          </p:cNvPr>
          <p:cNvSpPr>
            <a:spLocks noGrp="1"/>
          </p:cNvSpPr>
          <p:nvPr>
            <p:ph type="dt" sz="half" idx="10"/>
          </p:nvPr>
        </p:nvSpPr>
        <p:spPr/>
        <p:txBody>
          <a:bodyPr/>
          <a:lstStyle/>
          <a:p>
            <a:fld id="{32A556E5-90ED-4CD1-BEE3-AE0AFD26F536}" type="datetimeFigureOut">
              <a:rPr lang="en-US" smtClean="0"/>
              <a:t>6/20/2022</a:t>
            </a:fld>
            <a:endParaRPr lang="en-US"/>
          </a:p>
        </p:txBody>
      </p:sp>
      <p:sp>
        <p:nvSpPr>
          <p:cNvPr id="5" name="Footer Placeholder 4">
            <a:extLst>
              <a:ext uri="{FF2B5EF4-FFF2-40B4-BE49-F238E27FC236}">
                <a16:creationId xmlns:a16="http://schemas.microsoft.com/office/drawing/2014/main" id="{A3F8F145-ACC8-71C7-9F92-80555591CC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F68B27-64BE-2F24-59C8-861057EDA456}"/>
              </a:ext>
            </a:extLst>
          </p:cNvPr>
          <p:cNvSpPr>
            <a:spLocks noGrp="1"/>
          </p:cNvSpPr>
          <p:nvPr>
            <p:ph type="sldNum" sz="quarter" idx="12"/>
          </p:nvPr>
        </p:nvSpPr>
        <p:spPr/>
        <p:txBody>
          <a:bodyPr/>
          <a:lstStyle/>
          <a:p>
            <a:fld id="{B953E013-6818-4023-B5E5-EECF157428E8}" type="slidenum">
              <a:rPr lang="en-US" smtClean="0"/>
              <a:t>‹#›</a:t>
            </a:fld>
            <a:endParaRPr lang="en-US"/>
          </a:p>
        </p:txBody>
      </p:sp>
    </p:spTree>
    <p:extLst>
      <p:ext uri="{BB962C8B-B14F-4D97-AF65-F5344CB8AC3E}">
        <p14:creationId xmlns:p14="http://schemas.microsoft.com/office/powerpoint/2010/main" val="517760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9902C0-3C08-A035-218F-A704F0EE9D3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1203986-A4DF-9761-1F48-E05D83E51B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DF24CA-EF2E-58EA-BAB3-638FDD62DFFF}"/>
              </a:ext>
            </a:extLst>
          </p:cNvPr>
          <p:cNvSpPr>
            <a:spLocks noGrp="1"/>
          </p:cNvSpPr>
          <p:nvPr>
            <p:ph type="dt" sz="half" idx="10"/>
          </p:nvPr>
        </p:nvSpPr>
        <p:spPr/>
        <p:txBody>
          <a:bodyPr/>
          <a:lstStyle/>
          <a:p>
            <a:fld id="{32A556E5-90ED-4CD1-BEE3-AE0AFD26F536}" type="datetimeFigureOut">
              <a:rPr lang="en-US" smtClean="0"/>
              <a:t>6/20/2022</a:t>
            </a:fld>
            <a:endParaRPr lang="en-US"/>
          </a:p>
        </p:txBody>
      </p:sp>
      <p:sp>
        <p:nvSpPr>
          <p:cNvPr id="5" name="Footer Placeholder 4">
            <a:extLst>
              <a:ext uri="{FF2B5EF4-FFF2-40B4-BE49-F238E27FC236}">
                <a16:creationId xmlns:a16="http://schemas.microsoft.com/office/drawing/2014/main" id="{930DEE6F-46F9-99B5-26D7-FCDE1BE3FF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C1782D-F6BD-760E-16A5-E03174DA1E4A}"/>
              </a:ext>
            </a:extLst>
          </p:cNvPr>
          <p:cNvSpPr>
            <a:spLocks noGrp="1"/>
          </p:cNvSpPr>
          <p:nvPr>
            <p:ph type="sldNum" sz="quarter" idx="12"/>
          </p:nvPr>
        </p:nvSpPr>
        <p:spPr/>
        <p:txBody>
          <a:bodyPr/>
          <a:lstStyle/>
          <a:p>
            <a:fld id="{B953E013-6818-4023-B5E5-EECF157428E8}" type="slidenum">
              <a:rPr lang="en-US" smtClean="0"/>
              <a:t>‹#›</a:t>
            </a:fld>
            <a:endParaRPr lang="en-US"/>
          </a:p>
        </p:txBody>
      </p:sp>
    </p:spTree>
    <p:extLst>
      <p:ext uri="{BB962C8B-B14F-4D97-AF65-F5344CB8AC3E}">
        <p14:creationId xmlns:p14="http://schemas.microsoft.com/office/powerpoint/2010/main" val="3519222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119F0-26AC-2426-761A-8433DA9E97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F15158-74EF-509B-E650-A9274B3728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0CCDFD-8A1B-59FC-2A40-1DD0AF0F2A98}"/>
              </a:ext>
            </a:extLst>
          </p:cNvPr>
          <p:cNvSpPr>
            <a:spLocks noGrp="1"/>
          </p:cNvSpPr>
          <p:nvPr>
            <p:ph type="dt" sz="half" idx="10"/>
          </p:nvPr>
        </p:nvSpPr>
        <p:spPr/>
        <p:txBody>
          <a:bodyPr/>
          <a:lstStyle/>
          <a:p>
            <a:fld id="{32A556E5-90ED-4CD1-BEE3-AE0AFD26F536}" type="datetimeFigureOut">
              <a:rPr lang="en-US" smtClean="0"/>
              <a:t>6/20/2022</a:t>
            </a:fld>
            <a:endParaRPr lang="en-US"/>
          </a:p>
        </p:txBody>
      </p:sp>
      <p:sp>
        <p:nvSpPr>
          <p:cNvPr id="5" name="Footer Placeholder 4">
            <a:extLst>
              <a:ext uri="{FF2B5EF4-FFF2-40B4-BE49-F238E27FC236}">
                <a16:creationId xmlns:a16="http://schemas.microsoft.com/office/drawing/2014/main" id="{37F7AD11-4995-15CF-8F62-C9796B5A25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671260-1C13-41FB-E4CA-EC2C86222BC0}"/>
              </a:ext>
            </a:extLst>
          </p:cNvPr>
          <p:cNvSpPr>
            <a:spLocks noGrp="1"/>
          </p:cNvSpPr>
          <p:nvPr>
            <p:ph type="sldNum" sz="quarter" idx="12"/>
          </p:nvPr>
        </p:nvSpPr>
        <p:spPr/>
        <p:txBody>
          <a:bodyPr/>
          <a:lstStyle/>
          <a:p>
            <a:fld id="{B953E013-6818-4023-B5E5-EECF157428E8}" type="slidenum">
              <a:rPr lang="en-US" smtClean="0"/>
              <a:t>‹#›</a:t>
            </a:fld>
            <a:endParaRPr lang="en-US"/>
          </a:p>
        </p:txBody>
      </p:sp>
    </p:spTree>
    <p:extLst>
      <p:ext uri="{BB962C8B-B14F-4D97-AF65-F5344CB8AC3E}">
        <p14:creationId xmlns:p14="http://schemas.microsoft.com/office/powerpoint/2010/main" val="1826646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B9F1D-4D82-6CF9-01EC-952BBDA2DC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01B4F9-441D-0594-0E40-B356C36E58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7B562A-10F4-98EC-35D3-FA454D5A4A0A}"/>
              </a:ext>
            </a:extLst>
          </p:cNvPr>
          <p:cNvSpPr>
            <a:spLocks noGrp="1"/>
          </p:cNvSpPr>
          <p:nvPr>
            <p:ph type="dt" sz="half" idx="10"/>
          </p:nvPr>
        </p:nvSpPr>
        <p:spPr/>
        <p:txBody>
          <a:bodyPr/>
          <a:lstStyle/>
          <a:p>
            <a:fld id="{32A556E5-90ED-4CD1-BEE3-AE0AFD26F536}" type="datetimeFigureOut">
              <a:rPr lang="en-US" smtClean="0"/>
              <a:t>6/20/2022</a:t>
            </a:fld>
            <a:endParaRPr lang="en-US"/>
          </a:p>
        </p:txBody>
      </p:sp>
      <p:sp>
        <p:nvSpPr>
          <p:cNvPr id="5" name="Footer Placeholder 4">
            <a:extLst>
              <a:ext uri="{FF2B5EF4-FFF2-40B4-BE49-F238E27FC236}">
                <a16:creationId xmlns:a16="http://schemas.microsoft.com/office/drawing/2014/main" id="{89BA9603-EC1D-6D7B-5C2C-996293F88D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C07724-FA65-842C-D3F6-E7422E9309B9}"/>
              </a:ext>
            </a:extLst>
          </p:cNvPr>
          <p:cNvSpPr>
            <a:spLocks noGrp="1"/>
          </p:cNvSpPr>
          <p:nvPr>
            <p:ph type="sldNum" sz="quarter" idx="12"/>
          </p:nvPr>
        </p:nvSpPr>
        <p:spPr/>
        <p:txBody>
          <a:bodyPr/>
          <a:lstStyle/>
          <a:p>
            <a:fld id="{B953E013-6818-4023-B5E5-EECF157428E8}" type="slidenum">
              <a:rPr lang="en-US" smtClean="0"/>
              <a:t>‹#›</a:t>
            </a:fld>
            <a:endParaRPr lang="en-US"/>
          </a:p>
        </p:txBody>
      </p:sp>
    </p:spTree>
    <p:extLst>
      <p:ext uri="{BB962C8B-B14F-4D97-AF65-F5344CB8AC3E}">
        <p14:creationId xmlns:p14="http://schemas.microsoft.com/office/powerpoint/2010/main" val="1053887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EEB9D-9B46-8988-C2F2-2E56A0DE86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559BE0-B57C-7BA4-F3D6-D2D68893EC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61D44A-14B8-B9E5-67F6-2955299BA8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B88FEE8-2AE7-EC04-3CA2-464E3CA430BD}"/>
              </a:ext>
            </a:extLst>
          </p:cNvPr>
          <p:cNvSpPr>
            <a:spLocks noGrp="1"/>
          </p:cNvSpPr>
          <p:nvPr>
            <p:ph type="dt" sz="half" idx="10"/>
          </p:nvPr>
        </p:nvSpPr>
        <p:spPr/>
        <p:txBody>
          <a:bodyPr/>
          <a:lstStyle/>
          <a:p>
            <a:fld id="{32A556E5-90ED-4CD1-BEE3-AE0AFD26F536}" type="datetimeFigureOut">
              <a:rPr lang="en-US" smtClean="0"/>
              <a:t>6/20/2022</a:t>
            </a:fld>
            <a:endParaRPr lang="en-US"/>
          </a:p>
        </p:txBody>
      </p:sp>
      <p:sp>
        <p:nvSpPr>
          <p:cNvPr id="6" name="Footer Placeholder 5">
            <a:extLst>
              <a:ext uri="{FF2B5EF4-FFF2-40B4-BE49-F238E27FC236}">
                <a16:creationId xmlns:a16="http://schemas.microsoft.com/office/drawing/2014/main" id="{A9CE4C55-DC90-9327-D4D3-19391DD1C5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A8E622-4CE8-34FD-4FC8-97AE5FC25139}"/>
              </a:ext>
            </a:extLst>
          </p:cNvPr>
          <p:cNvSpPr>
            <a:spLocks noGrp="1"/>
          </p:cNvSpPr>
          <p:nvPr>
            <p:ph type="sldNum" sz="quarter" idx="12"/>
          </p:nvPr>
        </p:nvSpPr>
        <p:spPr/>
        <p:txBody>
          <a:bodyPr/>
          <a:lstStyle/>
          <a:p>
            <a:fld id="{B953E013-6818-4023-B5E5-EECF157428E8}" type="slidenum">
              <a:rPr lang="en-US" smtClean="0"/>
              <a:t>‹#›</a:t>
            </a:fld>
            <a:endParaRPr lang="en-US"/>
          </a:p>
        </p:txBody>
      </p:sp>
    </p:spTree>
    <p:extLst>
      <p:ext uri="{BB962C8B-B14F-4D97-AF65-F5344CB8AC3E}">
        <p14:creationId xmlns:p14="http://schemas.microsoft.com/office/powerpoint/2010/main" val="3758368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2E92A-F6A6-FB5F-E785-17DD18FB296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9D962E5-CF23-F481-4C35-5C5E69E017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FA5326-80D1-4304-A237-5150F0B09D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8167F2-65FF-2BF3-1DA1-E10111BDEB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7C1570-5B78-56BE-BEA4-A60F8D97A9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F7BBA29-C2A1-AA79-1BDE-4D9BD3A3E253}"/>
              </a:ext>
            </a:extLst>
          </p:cNvPr>
          <p:cNvSpPr>
            <a:spLocks noGrp="1"/>
          </p:cNvSpPr>
          <p:nvPr>
            <p:ph type="dt" sz="half" idx="10"/>
          </p:nvPr>
        </p:nvSpPr>
        <p:spPr/>
        <p:txBody>
          <a:bodyPr/>
          <a:lstStyle/>
          <a:p>
            <a:fld id="{32A556E5-90ED-4CD1-BEE3-AE0AFD26F536}" type="datetimeFigureOut">
              <a:rPr lang="en-US" smtClean="0"/>
              <a:t>6/20/2022</a:t>
            </a:fld>
            <a:endParaRPr lang="en-US"/>
          </a:p>
        </p:txBody>
      </p:sp>
      <p:sp>
        <p:nvSpPr>
          <p:cNvPr id="8" name="Footer Placeholder 7">
            <a:extLst>
              <a:ext uri="{FF2B5EF4-FFF2-40B4-BE49-F238E27FC236}">
                <a16:creationId xmlns:a16="http://schemas.microsoft.com/office/drawing/2014/main" id="{0F0548B7-39D6-0556-8D03-A1202AD3ABE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3906194-F7F5-AF62-6620-ADF4E93F123E}"/>
              </a:ext>
            </a:extLst>
          </p:cNvPr>
          <p:cNvSpPr>
            <a:spLocks noGrp="1"/>
          </p:cNvSpPr>
          <p:nvPr>
            <p:ph type="sldNum" sz="quarter" idx="12"/>
          </p:nvPr>
        </p:nvSpPr>
        <p:spPr/>
        <p:txBody>
          <a:bodyPr/>
          <a:lstStyle/>
          <a:p>
            <a:fld id="{B953E013-6818-4023-B5E5-EECF157428E8}" type="slidenum">
              <a:rPr lang="en-US" smtClean="0"/>
              <a:t>‹#›</a:t>
            </a:fld>
            <a:endParaRPr lang="en-US"/>
          </a:p>
        </p:txBody>
      </p:sp>
    </p:spTree>
    <p:extLst>
      <p:ext uri="{BB962C8B-B14F-4D97-AF65-F5344CB8AC3E}">
        <p14:creationId xmlns:p14="http://schemas.microsoft.com/office/powerpoint/2010/main" val="1234977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A7D17-99EF-7803-1BCE-0394933165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F6A907D-76DC-644E-EFC4-609C724C7E88}"/>
              </a:ext>
            </a:extLst>
          </p:cNvPr>
          <p:cNvSpPr>
            <a:spLocks noGrp="1"/>
          </p:cNvSpPr>
          <p:nvPr>
            <p:ph type="dt" sz="half" idx="10"/>
          </p:nvPr>
        </p:nvSpPr>
        <p:spPr/>
        <p:txBody>
          <a:bodyPr/>
          <a:lstStyle/>
          <a:p>
            <a:fld id="{32A556E5-90ED-4CD1-BEE3-AE0AFD26F536}" type="datetimeFigureOut">
              <a:rPr lang="en-US" smtClean="0"/>
              <a:t>6/20/2022</a:t>
            </a:fld>
            <a:endParaRPr lang="en-US"/>
          </a:p>
        </p:txBody>
      </p:sp>
      <p:sp>
        <p:nvSpPr>
          <p:cNvPr id="4" name="Footer Placeholder 3">
            <a:extLst>
              <a:ext uri="{FF2B5EF4-FFF2-40B4-BE49-F238E27FC236}">
                <a16:creationId xmlns:a16="http://schemas.microsoft.com/office/drawing/2014/main" id="{01FBEF4B-989D-8626-E7BE-E3DA4C93B9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79244C2-9C4C-E018-C04D-74D272CA2CAB}"/>
              </a:ext>
            </a:extLst>
          </p:cNvPr>
          <p:cNvSpPr>
            <a:spLocks noGrp="1"/>
          </p:cNvSpPr>
          <p:nvPr>
            <p:ph type="sldNum" sz="quarter" idx="12"/>
          </p:nvPr>
        </p:nvSpPr>
        <p:spPr/>
        <p:txBody>
          <a:bodyPr/>
          <a:lstStyle/>
          <a:p>
            <a:fld id="{B953E013-6818-4023-B5E5-EECF157428E8}" type="slidenum">
              <a:rPr lang="en-US" smtClean="0"/>
              <a:t>‹#›</a:t>
            </a:fld>
            <a:endParaRPr lang="en-US"/>
          </a:p>
        </p:txBody>
      </p:sp>
    </p:spTree>
    <p:extLst>
      <p:ext uri="{BB962C8B-B14F-4D97-AF65-F5344CB8AC3E}">
        <p14:creationId xmlns:p14="http://schemas.microsoft.com/office/powerpoint/2010/main" val="2589032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E7AFBB-89A8-67EA-E5F1-9301785F0C44}"/>
              </a:ext>
            </a:extLst>
          </p:cNvPr>
          <p:cNvSpPr>
            <a:spLocks noGrp="1"/>
          </p:cNvSpPr>
          <p:nvPr>
            <p:ph type="dt" sz="half" idx="10"/>
          </p:nvPr>
        </p:nvSpPr>
        <p:spPr/>
        <p:txBody>
          <a:bodyPr/>
          <a:lstStyle/>
          <a:p>
            <a:fld id="{32A556E5-90ED-4CD1-BEE3-AE0AFD26F536}" type="datetimeFigureOut">
              <a:rPr lang="en-US" smtClean="0"/>
              <a:t>6/20/2022</a:t>
            </a:fld>
            <a:endParaRPr lang="en-US"/>
          </a:p>
        </p:txBody>
      </p:sp>
      <p:sp>
        <p:nvSpPr>
          <p:cNvPr id="3" name="Footer Placeholder 2">
            <a:extLst>
              <a:ext uri="{FF2B5EF4-FFF2-40B4-BE49-F238E27FC236}">
                <a16:creationId xmlns:a16="http://schemas.microsoft.com/office/drawing/2014/main" id="{30CB4E9A-50A0-9FEC-9A93-84B803392E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A193CF0-06A0-B3F3-562C-05B3BCDA5B28}"/>
              </a:ext>
            </a:extLst>
          </p:cNvPr>
          <p:cNvSpPr>
            <a:spLocks noGrp="1"/>
          </p:cNvSpPr>
          <p:nvPr>
            <p:ph type="sldNum" sz="quarter" idx="12"/>
          </p:nvPr>
        </p:nvSpPr>
        <p:spPr/>
        <p:txBody>
          <a:bodyPr/>
          <a:lstStyle/>
          <a:p>
            <a:fld id="{B953E013-6818-4023-B5E5-EECF157428E8}" type="slidenum">
              <a:rPr lang="en-US" smtClean="0"/>
              <a:t>‹#›</a:t>
            </a:fld>
            <a:endParaRPr lang="en-US"/>
          </a:p>
        </p:txBody>
      </p:sp>
    </p:spTree>
    <p:extLst>
      <p:ext uri="{BB962C8B-B14F-4D97-AF65-F5344CB8AC3E}">
        <p14:creationId xmlns:p14="http://schemas.microsoft.com/office/powerpoint/2010/main" val="2176014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352CC-E428-3020-0D9B-1EDCF2A364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4D0496D-51B9-8B3A-35D2-3CBC948275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F84BEFB-9513-54CD-A1AE-A47E8B3D59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4EA1CF-6BA7-A2B2-071F-17620AAEC9E0}"/>
              </a:ext>
            </a:extLst>
          </p:cNvPr>
          <p:cNvSpPr>
            <a:spLocks noGrp="1"/>
          </p:cNvSpPr>
          <p:nvPr>
            <p:ph type="dt" sz="half" idx="10"/>
          </p:nvPr>
        </p:nvSpPr>
        <p:spPr/>
        <p:txBody>
          <a:bodyPr/>
          <a:lstStyle/>
          <a:p>
            <a:fld id="{32A556E5-90ED-4CD1-BEE3-AE0AFD26F536}" type="datetimeFigureOut">
              <a:rPr lang="en-US" smtClean="0"/>
              <a:t>6/20/2022</a:t>
            </a:fld>
            <a:endParaRPr lang="en-US"/>
          </a:p>
        </p:txBody>
      </p:sp>
      <p:sp>
        <p:nvSpPr>
          <p:cNvPr id="6" name="Footer Placeholder 5">
            <a:extLst>
              <a:ext uri="{FF2B5EF4-FFF2-40B4-BE49-F238E27FC236}">
                <a16:creationId xmlns:a16="http://schemas.microsoft.com/office/drawing/2014/main" id="{6C11F243-34FC-6389-44FD-B934AFBF4F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E52968-65C9-E454-C500-2B736446913E}"/>
              </a:ext>
            </a:extLst>
          </p:cNvPr>
          <p:cNvSpPr>
            <a:spLocks noGrp="1"/>
          </p:cNvSpPr>
          <p:nvPr>
            <p:ph type="sldNum" sz="quarter" idx="12"/>
          </p:nvPr>
        </p:nvSpPr>
        <p:spPr/>
        <p:txBody>
          <a:bodyPr/>
          <a:lstStyle/>
          <a:p>
            <a:fld id="{B953E013-6818-4023-B5E5-EECF157428E8}" type="slidenum">
              <a:rPr lang="en-US" smtClean="0"/>
              <a:t>‹#›</a:t>
            </a:fld>
            <a:endParaRPr lang="en-US"/>
          </a:p>
        </p:txBody>
      </p:sp>
    </p:spTree>
    <p:extLst>
      <p:ext uri="{BB962C8B-B14F-4D97-AF65-F5344CB8AC3E}">
        <p14:creationId xmlns:p14="http://schemas.microsoft.com/office/powerpoint/2010/main" val="2828189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41548-4E2E-8AE4-AB0C-DADE4C1180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F555B3D-3C00-0334-9D56-C3D9A06A27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CF43535-C57D-5ADF-F166-53F9B1EE24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D5B097-FC99-7C7E-A9B8-4C7221E5EA21}"/>
              </a:ext>
            </a:extLst>
          </p:cNvPr>
          <p:cNvSpPr>
            <a:spLocks noGrp="1"/>
          </p:cNvSpPr>
          <p:nvPr>
            <p:ph type="dt" sz="half" idx="10"/>
          </p:nvPr>
        </p:nvSpPr>
        <p:spPr/>
        <p:txBody>
          <a:bodyPr/>
          <a:lstStyle/>
          <a:p>
            <a:fld id="{32A556E5-90ED-4CD1-BEE3-AE0AFD26F536}" type="datetimeFigureOut">
              <a:rPr lang="en-US" smtClean="0"/>
              <a:t>6/20/2022</a:t>
            </a:fld>
            <a:endParaRPr lang="en-US"/>
          </a:p>
        </p:txBody>
      </p:sp>
      <p:sp>
        <p:nvSpPr>
          <p:cNvPr id="6" name="Footer Placeholder 5">
            <a:extLst>
              <a:ext uri="{FF2B5EF4-FFF2-40B4-BE49-F238E27FC236}">
                <a16:creationId xmlns:a16="http://schemas.microsoft.com/office/drawing/2014/main" id="{421A6E57-E571-B870-64CE-B8C4880D79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3FB5F5-57EB-B3D6-89CC-134942A1737F}"/>
              </a:ext>
            </a:extLst>
          </p:cNvPr>
          <p:cNvSpPr>
            <a:spLocks noGrp="1"/>
          </p:cNvSpPr>
          <p:nvPr>
            <p:ph type="sldNum" sz="quarter" idx="12"/>
          </p:nvPr>
        </p:nvSpPr>
        <p:spPr/>
        <p:txBody>
          <a:bodyPr/>
          <a:lstStyle/>
          <a:p>
            <a:fld id="{B953E013-6818-4023-B5E5-EECF157428E8}" type="slidenum">
              <a:rPr lang="en-US" smtClean="0"/>
              <a:t>‹#›</a:t>
            </a:fld>
            <a:endParaRPr lang="en-US"/>
          </a:p>
        </p:txBody>
      </p:sp>
    </p:spTree>
    <p:extLst>
      <p:ext uri="{BB962C8B-B14F-4D97-AF65-F5344CB8AC3E}">
        <p14:creationId xmlns:p14="http://schemas.microsoft.com/office/powerpoint/2010/main" val="735247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64E741-EA39-A5FE-E44B-7E1DA7F74D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123E857-E8DB-855F-C36D-3D7AE859B9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F4EB2C-D908-419F-F6A6-8978EB9E7F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A556E5-90ED-4CD1-BEE3-AE0AFD26F536}" type="datetimeFigureOut">
              <a:rPr lang="en-US" smtClean="0"/>
              <a:t>6/20/2022</a:t>
            </a:fld>
            <a:endParaRPr lang="en-US"/>
          </a:p>
        </p:txBody>
      </p:sp>
      <p:sp>
        <p:nvSpPr>
          <p:cNvPr id="5" name="Footer Placeholder 4">
            <a:extLst>
              <a:ext uri="{FF2B5EF4-FFF2-40B4-BE49-F238E27FC236}">
                <a16:creationId xmlns:a16="http://schemas.microsoft.com/office/drawing/2014/main" id="{EF80A904-6831-92BE-25C2-99F6213B6E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8E89FDE-4527-810A-5304-DCD5B976A1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53E013-6818-4023-B5E5-EECF157428E8}" type="slidenum">
              <a:rPr lang="en-US" smtClean="0"/>
              <a:t>‹#›</a:t>
            </a:fld>
            <a:endParaRPr lang="en-US"/>
          </a:p>
        </p:txBody>
      </p:sp>
    </p:spTree>
    <p:extLst>
      <p:ext uri="{BB962C8B-B14F-4D97-AF65-F5344CB8AC3E}">
        <p14:creationId xmlns:p14="http://schemas.microsoft.com/office/powerpoint/2010/main" val="229010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f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8.tmp"/><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ame 15"/>
          <p:cNvSpPr/>
          <p:nvPr/>
        </p:nvSpPr>
        <p:spPr>
          <a:xfrm>
            <a:off x="0" y="0"/>
            <a:ext cx="45719" cy="110836"/>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Frame 16"/>
          <p:cNvSpPr/>
          <p:nvPr/>
        </p:nvSpPr>
        <p:spPr>
          <a:xfrm>
            <a:off x="-21104" y="0"/>
            <a:ext cx="12284826" cy="6858000"/>
          </a:xfrm>
          <a:prstGeom prst="frame">
            <a:avLst>
              <a:gd name="adj1" fmla="val 2324"/>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Box 1">
            <a:extLst>
              <a:ext uri="{FF2B5EF4-FFF2-40B4-BE49-F238E27FC236}">
                <a16:creationId xmlns:a16="http://schemas.microsoft.com/office/drawing/2014/main" id="{C94840B4-F45F-0D63-E5F2-14E950C45840}"/>
              </a:ext>
            </a:extLst>
          </p:cNvPr>
          <p:cNvSpPr txBox="1"/>
          <p:nvPr/>
        </p:nvSpPr>
        <p:spPr>
          <a:xfrm>
            <a:off x="1192809" y="327424"/>
            <a:ext cx="10258293" cy="927961"/>
          </a:xfrm>
          <a:prstGeom prst="rect">
            <a:avLst/>
          </a:prstGeom>
          <a:solidFill>
            <a:schemeClr val="accent2">
              <a:lumMod val="40000"/>
              <a:lumOff val="60000"/>
            </a:schemeClr>
          </a:solidFill>
        </p:spPr>
        <p:txBody>
          <a:bodyPr wrap="square" rtlCol="0">
            <a:prstTxWarp prst="textWave1">
              <a:avLst/>
            </a:prstTxWarp>
            <a:spAutoFit/>
          </a:bodyPr>
          <a:lstStyle/>
          <a:p>
            <a:pPr algn="ctr"/>
            <a:r>
              <a:rPr lang="en-US" sz="5400" b="1" dirty="0" err="1">
                <a:latin typeface="NikoshBAN" panose="02000000000000000000" pitchFamily="2" charset="0"/>
                <a:cs typeface="NikoshBAN" panose="02000000000000000000" pitchFamily="2" charset="0"/>
              </a:rPr>
              <a:t>আজকের</a:t>
            </a:r>
            <a:r>
              <a:rPr lang="en-US" sz="5400" b="1" dirty="0">
                <a:latin typeface="NikoshBAN" panose="02000000000000000000" pitchFamily="2" charset="0"/>
                <a:cs typeface="NikoshBAN" panose="02000000000000000000" pitchFamily="2" charset="0"/>
              </a:rPr>
              <a:t> </a:t>
            </a:r>
            <a:r>
              <a:rPr lang="en-US" sz="5400" b="1" dirty="0" err="1">
                <a:latin typeface="NikoshBAN" panose="02000000000000000000" pitchFamily="2" charset="0"/>
                <a:cs typeface="NikoshBAN" panose="02000000000000000000" pitchFamily="2" charset="0"/>
              </a:rPr>
              <a:t>পাঠে</a:t>
            </a:r>
            <a:r>
              <a:rPr lang="en-US" sz="5400" b="1" dirty="0">
                <a:latin typeface="NikoshBAN" panose="02000000000000000000" pitchFamily="2" charset="0"/>
                <a:cs typeface="NikoshBAN" panose="02000000000000000000" pitchFamily="2" charset="0"/>
              </a:rPr>
              <a:t> </a:t>
            </a:r>
            <a:r>
              <a:rPr lang="en-US" sz="5400" b="1" dirty="0" err="1">
                <a:latin typeface="NikoshBAN" panose="02000000000000000000" pitchFamily="2" charset="0"/>
                <a:cs typeface="NikoshBAN" panose="02000000000000000000" pitchFamily="2" charset="0"/>
              </a:rPr>
              <a:t>তোমাদেরকে</a:t>
            </a:r>
            <a:r>
              <a:rPr lang="en-US" sz="5400" b="1" dirty="0">
                <a:latin typeface="NikoshBAN" panose="02000000000000000000" pitchFamily="2" charset="0"/>
                <a:cs typeface="NikoshBAN" panose="02000000000000000000" pitchFamily="2" charset="0"/>
              </a:rPr>
              <a:t> </a:t>
            </a:r>
            <a:r>
              <a:rPr lang="en-US" sz="5400" b="1" dirty="0" err="1">
                <a:latin typeface="NikoshBAN" panose="02000000000000000000" pitchFamily="2" charset="0"/>
                <a:cs typeface="NikoshBAN" panose="02000000000000000000" pitchFamily="2" charset="0"/>
              </a:rPr>
              <a:t>স্বাগত</a:t>
            </a:r>
            <a:endParaRPr lang="en-US" sz="5400" b="1" dirty="0">
              <a:latin typeface="NikoshBAN" panose="02000000000000000000" pitchFamily="2" charset="0"/>
              <a:cs typeface="NikoshBAN" panose="02000000000000000000" pitchFamily="2" charset="0"/>
            </a:endParaRPr>
          </a:p>
        </p:txBody>
      </p:sp>
      <p:pic>
        <p:nvPicPr>
          <p:cNvPr id="20" name="Picture 19">
            <a:extLst>
              <a:ext uri="{FF2B5EF4-FFF2-40B4-BE49-F238E27FC236}">
                <a16:creationId xmlns:a16="http://schemas.microsoft.com/office/drawing/2014/main" id="{89468387-0411-EC37-736A-CF68DF6B3C2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24325" y="1255385"/>
            <a:ext cx="8325028" cy="5276213"/>
          </a:xfrm>
          <a:prstGeom prst="ellipse">
            <a:avLst/>
          </a:prstGeom>
          <a:ln>
            <a:noFill/>
          </a:ln>
          <a:effectLst>
            <a:softEdge rad="112500"/>
          </a:effectLst>
        </p:spPr>
      </p:pic>
    </p:spTree>
    <p:extLst>
      <p:ext uri="{BB962C8B-B14F-4D97-AF65-F5344CB8AC3E}">
        <p14:creationId xmlns:p14="http://schemas.microsoft.com/office/powerpoint/2010/main" val="422989393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356867E-90FF-40EF-AD3C-6BB9B0D8EB46}"/>
              </a:ext>
            </a:extLst>
          </p:cNvPr>
          <p:cNvSpPr txBox="1"/>
          <p:nvPr/>
        </p:nvSpPr>
        <p:spPr>
          <a:xfrm>
            <a:off x="347003" y="318874"/>
            <a:ext cx="11663316" cy="954107"/>
          </a:xfrm>
          <a:prstGeom prst="rect">
            <a:avLst/>
          </a:prstGeom>
          <a:solidFill>
            <a:schemeClr val="lt1">
              <a:alpha val="44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BD" sz="2800" dirty="0">
                <a:latin typeface="NikoshBAN" panose="02000000000000000000" pitchFamily="2" charset="0"/>
                <a:cs typeface="NikoshBAN" panose="02000000000000000000" pitchFamily="2" charset="0"/>
              </a:rPr>
              <a:t>রেজা গত সপ্তাহে শনিবার থেকে বৃহস্পতিবার পর্যন্ত প্রতিদিন কত ঘণ্টা করে বাড়িতে লেখাপড়া করে তার একটি তালিকা তৈরি করেছে। সে প্রতিদিন গড়ে কত ঘন্টা করে বাড়িতে পড়ালেখা করছে। </a:t>
            </a:r>
            <a:endParaRPr lang="en-US" sz="2800" dirty="0">
              <a:latin typeface="NikoshBAN" panose="02000000000000000000" pitchFamily="2" charset="0"/>
              <a:cs typeface="NikoshBAN" panose="02000000000000000000" pitchFamily="2" charset="0"/>
            </a:endParaRPr>
          </a:p>
        </p:txBody>
      </p:sp>
      <p:graphicFrame>
        <p:nvGraphicFramePr>
          <p:cNvPr id="10" name="Table 9">
            <a:extLst>
              <a:ext uri="{FF2B5EF4-FFF2-40B4-BE49-F238E27FC236}">
                <a16:creationId xmlns:a16="http://schemas.microsoft.com/office/drawing/2014/main" id="{C5CEAEDD-812C-4F65-8B22-2FFF65422C63}"/>
              </a:ext>
            </a:extLst>
          </p:cNvPr>
          <p:cNvGraphicFramePr>
            <a:graphicFrameLocks noGrp="1"/>
          </p:cNvGraphicFramePr>
          <p:nvPr>
            <p:extLst>
              <p:ext uri="{D42A27DB-BD31-4B8C-83A1-F6EECF244321}">
                <p14:modId xmlns:p14="http://schemas.microsoft.com/office/powerpoint/2010/main" val="2551990794"/>
              </p:ext>
            </p:extLst>
          </p:nvPr>
        </p:nvGraphicFramePr>
        <p:xfrm>
          <a:off x="1811910" y="1523198"/>
          <a:ext cx="8749860" cy="1021976"/>
        </p:xfrm>
        <a:graphic>
          <a:graphicData uri="http://schemas.openxmlformats.org/drawingml/2006/table">
            <a:tbl>
              <a:tblPr firstRow="1" bandRow="1">
                <a:tableStyleId>{BDBED569-4797-4DF1-A0F4-6AAB3CD982D8}</a:tableStyleId>
              </a:tblPr>
              <a:tblGrid>
                <a:gridCol w="1249980">
                  <a:extLst>
                    <a:ext uri="{9D8B030D-6E8A-4147-A177-3AD203B41FA5}">
                      <a16:colId xmlns:a16="http://schemas.microsoft.com/office/drawing/2014/main" val="1211838723"/>
                    </a:ext>
                  </a:extLst>
                </a:gridCol>
                <a:gridCol w="1249980">
                  <a:extLst>
                    <a:ext uri="{9D8B030D-6E8A-4147-A177-3AD203B41FA5}">
                      <a16:colId xmlns:a16="http://schemas.microsoft.com/office/drawing/2014/main" val="2936935202"/>
                    </a:ext>
                  </a:extLst>
                </a:gridCol>
                <a:gridCol w="1249980">
                  <a:extLst>
                    <a:ext uri="{9D8B030D-6E8A-4147-A177-3AD203B41FA5}">
                      <a16:colId xmlns:a16="http://schemas.microsoft.com/office/drawing/2014/main" val="468742683"/>
                    </a:ext>
                  </a:extLst>
                </a:gridCol>
                <a:gridCol w="1249980">
                  <a:extLst>
                    <a:ext uri="{9D8B030D-6E8A-4147-A177-3AD203B41FA5}">
                      <a16:colId xmlns:a16="http://schemas.microsoft.com/office/drawing/2014/main" val="3390558470"/>
                    </a:ext>
                  </a:extLst>
                </a:gridCol>
                <a:gridCol w="1249980">
                  <a:extLst>
                    <a:ext uri="{9D8B030D-6E8A-4147-A177-3AD203B41FA5}">
                      <a16:colId xmlns:a16="http://schemas.microsoft.com/office/drawing/2014/main" val="113435770"/>
                    </a:ext>
                  </a:extLst>
                </a:gridCol>
                <a:gridCol w="1249980">
                  <a:extLst>
                    <a:ext uri="{9D8B030D-6E8A-4147-A177-3AD203B41FA5}">
                      <a16:colId xmlns:a16="http://schemas.microsoft.com/office/drawing/2014/main" val="2793968836"/>
                    </a:ext>
                  </a:extLst>
                </a:gridCol>
                <a:gridCol w="1249980">
                  <a:extLst>
                    <a:ext uri="{9D8B030D-6E8A-4147-A177-3AD203B41FA5}">
                      <a16:colId xmlns:a16="http://schemas.microsoft.com/office/drawing/2014/main" val="1631372098"/>
                    </a:ext>
                  </a:extLst>
                </a:gridCol>
              </a:tblGrid>
              <a:tr h="510988">
                <a:tc>
                  <a:txBody>
                    <a:bodyPr/>
                    <a:lstStyle/>
                    <a:p>
                      <a:pPr algn="ctr"/>
                      <a:r>
                        <a:rPr lang="bn-BD" sz="2800" dirty="0">
                          <a:latin typeface="NikoshBAN" panose="02000000000000000000" pitchFamily="2" charset="0"/>
                          <a:cs typeface="NikoshBAN" panose="02000000000000000000" pitchFamily="2" charset="0"/>
                        </a:rPr>
                        <a:t>বার </a:t>
                      </a:r>
                      <a:endParaRPr lang="en-US" sz="28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শনি </a:t>
                      </a:r>
                      <a:endParaRPr lang="en-US" sz="28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রবি </a:t>
                      </a:r>
                      <a:endParaRPr lang="en-US" sz="28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সোম </a:t>
                      </a:r>
                      <a:endParaRPr lang="en-US" sz="28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মঙ্গল </a:t>
                      </a:r>
                      <a:endParaRPr lang="en-US" sz="28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বুধ </a:t>
                      </a:r>
                      <a:endParaRPr lang="en-US" sz="28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বৃহস্পতি </a:t>
                      </a:r>
                      <a:endParaRPr lang="en-US" sz="28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5952761"/>
                  </a:ext>
                </a:extLst>
              </a:tr>
              <a:tr h="510988">
                <a:tc>
                  <a:txBody>
                    <a:bodyPr/>
                    <a:lstStyle/>
                    <a:p>
                      <a:pPr algn="ctr"/>
                      <a:r>
                        <a:rPr lang="bn-BD" sz="2800" dirty="0">
                          <a:latin typeface="NikoshBAN" panose="02000000000000000000" pitchFamily="2" charset="0"/>
                          <a:cs typeface="NikoshBAN" panose="02000000000000000000" pitchFamily="2" charset="0"/>
                        </a:rPr>
                        <a:t>ঘণ্টা </a:t>
                      </a:r>
                      <a:endParaRPr lang="en-US" sz="28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২</a:t>
                      </a:r>
                      <a:endParaRPr lang="en-US" sz="28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১.৫</a:t>
                      </a:r>
                      <a:endParaRPr lang="en-US" sz="28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১</a:t>
                      </a:r>
                      <a:endParaRPr lang="en-US" sz="28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১.৫</a:t>
                      </a:r>
                      <a:endParaRPr lang="en-US" sz="28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১</a:t>
                      </a:r>
                      <a:endParaRPr lang="en-US" sz="28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২</a:t>
                      </a:r>
                      <a:endParaRPr lang="en-US" sz="28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5270223"/>
                  </a:ext>
                </a:extLst>
              </a:tr>
            </a:tbl>
          </a:graphicData>
        </a:graphic>
      </p:graphicFrame>
      <p:sp>
        <p:nvSpPr>
          <p:cNvPr id="11" name="TextBox 10">
            <a:extLst>
              <a:ext uri="{FF2B5EF4-FFF2-40B4-BE49-F238E27FC236}">
                <a16:creationId xmlns:a16="http://schemas.microsoft.com/office/drawing/2014/main" id="{789AF44A-E75A-4027-9287-62C2AC884DB4}"/>
              </a:ext>
            </a:extLst>
          </p:cNvPr>
          <p:cNvSpPr txBox="1"/>
          <p:nvPr/>
        </p:nvSpPr>
        <p:spPr>
          <a:xfrm>
            <a:off x="2142257" y="2470438"/>
            <a:ext cx="1241148" cy="526939"/>
          </a:xfrm>
          <a:prstGeom prst="rect">
            <a:avLst/>
          </a:prstGeom>
          <a:noFill/>
        </p:spPr>
        <p:txBody>
          <a:bodyPr wrap="square" rtlCol="0">
            <a:spAutoFit/>
          </a:bodyPr>
          <a:lstStyle/>
          <a:p>
            <a:r>
              <a:rPr lang="bn-BD" sz="2824" dirty="0">
                <a:latin typeface="NikoshBAN" panose="02000000000000000000" pitchFamily="2" charset="0"/>
                <a:cs typeface="NikoshBAN" panose="02000000000000000000" pitchFamily="2" charset="0"/>
              </a:rPr>
              <a:t>সমাধানঃ  </a:t>
            </a:r>
          </a:p>
        </p:txBody>
      </p:sp>
      <p:sp>
        <p:nvSpPr>
          <p:cNvPr id="12" name="TextBox 11">
            <a:extLst>
              <a:ext uri="{FF2B5EF4-FFF2-40B4-BE49-F238E27FC236}">
                <a16:creationId xmlns:a16="http://schemas.microsoft.com/office/drawing/2014/main" id="{10C48E7B-CA90-4475-9E12-ED9DB0F75F88}"/>
              </a:ext>
            </a:extLst>
          </p:cNvPr>
          <p:cNvSpPr txBox="1"/>
          <p:nvPr/>
        </p:nvSpPr>
        <p:spPr>
          <a:xfrm>
            <a:off x="2173168" y="3022730"/>
            <a:ext cx="3578153" cy="52693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bn-BD" sz="2800" dirty="0">
                <a:latin typeface="NikoshBAN" panose="02000000000000000000" pitchFamily="2" charset="0"/>
                <a:cs typeface="NikoshBAN" panose="02000000000000000000" pitchFamily="2" charset="0"/>
              </a:rPr>
              <a:t>পড়ালেখা করে মোট দিন = ৬ </a:t>
            </a:r>
          </a:p>
        </p:txBody>
      </p:sp>
      <p:sp>
        <p:nvSpPr>
          <p:cNvPr id="13" name="TextBox 12">
            <a:extLst>
              <a:ext uri="{FF2B5EF4-FFF2-40B4-BE49-F238E27FC236}">
                <a16:creationId xmlns:a16="http://schemas.microsoft.com/office/drawing/2014/main" id="{CA2E3E49-A64E-40AB-818A-0A90F91AA4F5}"/>
              </a:ext>
            </a:extLst>
          </p:cNvPr>
          <p:cNvSpPr txBox="1"/>
          <p:nvPr/>
        </p:nvSpPr>
        <p:spPr>
          <a:xfrm>
            <a:off x="2162347" y="3641766"/>
            <a:ext cx="7177947" cy="52693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BD" sz="2800" dirty="0">
                <a:latin typeface="NikoshBAN" panose="02000000000000000000" pitchFamily="2" charset="0"/>
                <a:cs typeface="NikoshBAN" panose="02000000000000000000" pitchFamily="2" charset="0"/>
              </a:rPr>
              <a:t>৬ দিনে লেখাপড়া করে ( ২ + ১.৫ + ১ + ১.৫ + ১ + ২) ঘণ্টা </a:t>
            </a:r>
          </a:p>
        </p:txBody>
      </p:sp>
      <p:sp>
        <p:nvSpPr>
          <p:cNvPr id="14" name="TextBox 13">
            <a:extLst>
              <a:ext uri="{FF2B5EF4-FFF2-40B4-BE49-F238E27FC236}">
                <a16:creationId xmlns:a16="http://schemas.microsoft.com/office/drawing/2014/main" id="{904A60BA-062D-4CE8-8D3F-EC7F29808FE0}"/>
              </a:ext>
            </a:extLst>
          </p:cNvPr>
          <p:cNvSpPr txBox="1"/>
          <p:nvPr/>
        </p:nvSpPr>
        <p:spPr>
          <a:xfrm>
            <a:off x="7426675" y="4226325"/>
            <a:ext cx="1669291" cy="52693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2800" dirty="0">
                <a:latin typeface="NikoshBAN" panose="02000000000000000000" pitchFamily="2" charset="0"/>
                <a:cs typeface="NikoshBAN" panose="02000000000000000000" pitchFamily="2" charset="0"/>
              </a:rPr>
              <a:t> = ৯ ঘণ্টা </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FB3B2598-7094-4758-A420-1302B7AA2948}"/>
                  </a:ext>
                </a:extLst>
              </p:cNvPr>
              <p:cNvSpPr txBox="1"/>
              <p:nvPr/>
            </p:nvSpPr>
            <p:spPr>
              <a:xfrm>
                <a:off x="2173168" y="4967732"/>
                <a:ext cx="5480837" cy="52693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bn-BD" sz="2800" dirty="0">
                    <a:latin typeface="NikoshBAN" panose="02000000000000000000" pitchFamily="2" charset="0"/>
                    <a:cs typeface="NikoshBAN" panose="02000000000000000000" pitchFamily="2" charset="0"/>
                  </a:rPr>
                  <a:t>রেজা প্রতিদিন গড়ে লেখাপড়া করে ৯ </a:t>
                </a:r>
                <a14:m>
                  <m:oMath xmlns:m="http://schemas.openxmlformats.org/officeDocument/2006/math">
                    <m:r>
                      <a:rPr lang="bn-BD" sz="2800" i="1">
                        <a:latin typeface="Cambria Math" panose="02040503050406030204" pitchFamily="18" charset="0"/>
                        <a:ea typeface="Cambria Math" panose="02040503050406030204" pitchFamily="18" charset="0"/>
                        <a:cs typeface="NikoshBAN" panose="02000000000000000000" pitchFamily="2" charset="0"/>
                      </a:rPr>
                      <m:t>÷</m:t>
                    </m:r>
                  </m:oMath>
                </a14:m>
                <a:r>
                  <a:rPr lang="bn-BD" sz="2800" dirty="0">
                    <a:latin typeface="NikoshBAN" panose="02000000000000000000" pitchFamily="2" charset="0"/>
                    <a:cs typeface="NikoshBAN" panose="02000000000000000000" pitchFamily="2" charset="0"/>
                  </a:rPr>
                  <a:t> ৬ ঘণ্টা </a:t>
                </a:r>
              </a:p>
            </p:txBody>
          </p:sp>
        </mc:Choice>
        <mc:Fallback xmlns="">
          <p:sp>
            <p:nvSpPr>
              <p:cNvPr id="15" name="TextBox 14">
                <a:extLst>
                  <a:ext uri="{FF2B5EF4-FFF2-40B4-BE49-F238E27FC236}">
                    <a16:creationId xmlns:a16="http://schemas.microsoft.com/office/drawing/2014/main" id="{FB3B2598-7094-4758-A420-1302B7AA2948}"/>
                  </a:ext>
                </a:extLst>
              </p:cNvPr>
              <p:cNvSpPr txBox="1">
                <a:spLocks noRot="1" noChangeAspect="1" noMove="1" noResize="1" noEditPoints="1" noAdjustHandles="1" noChangeArrowheads="1" noChangeShapeType="1" noTextEdit="1"/>
              </p:cNvSpPr>
              <p:nvPr/>
            </p:nvSpPr>
            <p:spPr>
              <a:xfrm>
                <a:off x="2173168" y="4967732"/>
                <a:ext cx="5480837" cy="526939"/>
              </a:xfrm>
              <a:prstGeom prst="rect">
                <a:avLst/>
              </a:prstGeom>
              <a:blipFill>
                <a:blip r:embed="rId2"/>
                <a:stretch>
                  <a:fillRect l="-2220" t="-10345" b="-32184"/>
                </a:stretch>
              </a:blipFill>
            </p:spPr>
            <p:txBody>
              <a:bodyPr/>
              <a:lstStyle/>
              <a:p>
                <a:r>
                  <a:rPr lang="en-US">
                    <a:noFill/>
                  </a:rPr>
                  <a:t> </a:t>
                </a:r>
              </a:p>
            </p:txBody>
          </p:sp>
        </mc:Fallback>
      </mc:AlternateContent>
      <p:sp>
        <p:nvSpPr>
          <p:cNvPr id="16" name="TextBox 15">
            <a:extLst>
              <a:ext uri="{FF2B5EF4-FFF2-40B4-BE49-F238E27FC236}">
                <a16:creationId xmlns:a16="http://schemas.microsoft.com/office/drawing/2014/main" id="{26782A2D-F266-4A38-A513-150AEA06D1B4}"/>
              </a:ext>
            </a:extLst>
          </p:cNvPr>
          <p:cNvSpPr txBox="1"/>
          <p:nvPr/>
        </p:nvSpPr>
        <p:spPr>
          <a:xfrm>
            <a:off x="5896491" y="5649397"/>
            <a:ext cx="1530184" cy="52693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2800" dirty="0">
                <a:latin typeface="NikoshBAN" panose="02000000000000000000" pitchFamily="2" charset="0"/>
                <a:cs typeface="NikoshBAN" panose="02000000000000000000" pitchFamily="2" charset="0"/>
              </a:rPr>
              <a:t> = ১.৫ ঘণ্টা </a:t>
            </a:r>
          </a:p>
        </p:txBody>
      </p:sp>
      <p:sp>
        <p:nvSpPr>
          <p:cNvPr id="17" name="Frame 16"/>
          <p:cNvSpPr/>
          <p:nvPr/>
        </p:nvSpPr>
        <p:spPr>
          <a:xfrm>
            <a:off x="-10553" y="1"/>
            <a:ext cx="12284826" cy="6858000"/>
          </a:xfrm>
          <a:prstGeom prst="frame">
            <a:avLst>
              <a:gd name="adj1" fmla="val 2324"/>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5245541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100"/>
                                  </p:iterate>
                                  <p:childTnLst>
                                    <p:set>
                                      <p:cBhvr>
                                        <p:cTn id="6" dur="1" fill="hold">
                                          <p:stCondLst>
                                            <p:cond delay="0"/>
                                          </p:stCondLst>
                                        </p:cTn>
                                        <p:tgtEl>
                                          <p:spTgt spid="4"/>
                                        </p:tgtEl>
                                        <p:attrNameLst>
                                          <p:attrName>style.visibility</p:attrName>
                                        </p:attrNameLst>
                                      </p:cBhvr>
                                      <p:to>
                                        <p:strVal val="visible"/>
                                      </p:to>
                                    </p:set>
                                  </p:childTnLst>
                                </p:cTn>
                              </p:par>
                              <p:par>
                                <p:cTn id="7" presetID="22" presetClass="entr" presetSubtype="8" fill="hold" nodeType="withEffect">
                                  <p:stCondLst>
                                    <p:cond delay="7500"/>
                                  </p:stCondLst>
                                  <p:childTnLst>
                                    <p:set>
                                      <p:cBhvr>
                                        <p:cTn id="8" dur="1" fill="hold">
                                          <p:stCondLst>
                                            <p:cond delay="0"/>
                                          </p:stCondLst>
                                        </p:cTn>
                                        <p:tgtEl>
                                          <p:spTgt spid="10"/>
                                        </p:tgtEl>
                                        <p:attrNameLst>
                                          <p:attrName>style.visibility</p:attrName>
                                        </p:attrNameLst>
                                      </p:cBhvr>
                                      <p:to>
                                        <p:strVal val="visible"/>
                                      </p:to>
                                    </p:set>
                                    <p:animEffect transition="in" filter="wipe(left)">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P spid="12" grpId="0" animBg="1"/>
      <p:bldP spid="13" grpId="0" animBg="1"/>
      <p:bldP spid="14" grpId="0" animBg="1"/>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C5F7FD-63F5-431A-8A42-86C81516119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772727" y="397432"/>
            <a:ext cx="4256682" cy="2939386"/>
          </a:xfrm>
          <a:prstGeom prst="rect">
            <a:avLst/>
          </a:prstGeom>
        </p:spPr>
      </p:pic>
      <p:sp>
        <p:nvSpPr>
          <p:cNvPr id="2" name="TextBox 1">
            <a:extLst>
              <a:ext uri="{FF2B5EF4-FFF2-40B4-BE49-F238E27FC236}">
                <a16:creationId xmlns:a16="http://schemas.microsoft.com/office/drawing/2014/main" id="{212B0DA5-4432-4428-B800-F096CFFE0127}"/>
              </a:ext>
            </a:extLst>
          </p:cNvPr>
          <p:cNvSpPr txBox="1"/>
          <p:nvPr/>
        </p:nvSpPr>
        <p:spPr>
          <a:xfrm>
            <a:off x="1962066" y="238107"/>
            <a:ext cx="2005592" cy="388193"/>
          </a:xfrm>
          <a:prstGeom prst="rect">
            <a:avLst/>
          </a:prstGeom>
          <a:solidFill>
            <a:srgbClr val="92D050">
              <a:alpha val="43000"/>
            </a:srgbClr>
          </a:solidFill>
        </p:spPr>
        <p:style>
          <a:lnRef idx="2">
            <a:schemeClr val="dk1"/>
          </a:lnRef>
          <a:fillRef idx="1">
            <a:schemeClr val="lt1"/>
          </a:fillRef>
          <a:effectRef idx="0">
            <a:schemeClr val="dk1"/>
          </a:effectRef>
          <a:fontRef idx="minor">
            <a:schemeClr val="dk1"/>
          </a:fontRef>
        </p:style>
        <p:txBody>
          <a:bodyPr wrap="square" rtlCol="0">
            <a:prstTxWarp prst="textPlain">
              <a:avLst/>
            </a:prstTxWarp>
            <a:spAutoFit/>
          </a:bodyPr>
          <a:lstStyle/>
          <a:p>
            <a:pPr algn="just"/>
            <a:r>
              <a:rPr lang="bn-BD" sz="3177"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জোড়ায় কাজ </a:t>
            </a:r>
            <a:endParaRPr lang="en-US" sz="3177"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42D04EA3-BAB9-456F-8E84-BE4DF495EAE1}"/>
              </a:ext>
            </a:extLst>
          </p:cNvPr>
          <p:cNvSpPr txBox="1"/>
          <p:nvPr/>
        </p:nvSpPr>
        <p:spPr>
          <a:xfrm>
            <a:off x="296070" y="686354"/>
            <a:ext cx="7343177" cy="961545"/>
          </a:xfrm>
          <a:prstGeom prst="rect">
            <a:avLst/>
          </a:prstGeom>
          <a:solidFill>
            <a:schemeClr val="lt1">
              <a:alpha val="44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BD" sz="2800" dirty="0">
                <a:latin typeface="NikoshBAN" panose="02000000000000000000" pitchFamily="2" charset="0"/>
                <a:cs typeface="NikoshBAN" panose="02000000000000000000" pitchFamily="2" charset="0"/>
              </a:rPr>
              <a:t>একটি গাভী থেকে প্রতিদিন কী পরিমাণ দুধ পাওয়া যায় তা নিচের ছকে দেখানো হয়েছে। প্রতিদিন গাভীটি গড়ে কী পরিমাণ দুধ দেয়? </a:t>
            </a:r>
            <a:endParaRPr lang="en-US" sz="2800" dirty="0">
              <a:latin typeface="NikoshBAN" panose="02000000000000000000" pitchFamily="2" charset="0"/>
              <a:cs typeface="NikoshBAN" panose="02000000000000000000" pitchFamily="2" charset="0"/>
            </a:endParaRPr>
          </a:p>
        </p:txBody>
      </p:sp>
      <p:graphicFrame>
        <p:nvGraphicFramePr>
          <p:cNvPr id="3" name="Table 2">
            <a:extLst>
              <a:ext uri="{FF2B5EF4-FFF2-40B4-BE49-F238E27FC236}">
                <a16:creationId xmlns:a16="http://schemas.microsoft.com/office/drawing/2014/main" id="{41A523B8-5568-4448-A95E-8874B6F3F68C}"/>
              </a:ext>
            </a:extLst>
          </p:cNvPr>
          <p:cNvGraphicFramePr>
            <a:graphicFrameLocks noGrp="1"/>
          </p:cNvGraphicFramePr>
          <p:nvPr>
            <p:extLst>
              <p:ext uri="{D42A27DB-BD31-4B8C-83A1-F6EECF244321}">
                <p14:modId xmlns:p14="http://schemas.microsoft.com/office/powerpoint/2010/main" val="2344913979"/>
              </p:ext>
            </p:extLst>
          </p:nvPr>
        </p:nvGraphicFramePr>
        <p:xfrm>
          <a:off x="499555" y="1874873"/>
          <a:ext cx="6936206" cy="1868244"/>
        </p:xfrm>
        <a:graphic>
          <a:graphicData uri="http://schemas.openxmlformats.org/drawingml/2006/table">
            <a:tbl>
              <a:tblPr firstRow="1" bandRow="1">
                <a:tableStyleId>{5C22544A-7EE6-4342-B048-85BDC9FD1C3A}</a:tableStyleId>
              </a:tblPr>
              <a:tblGrid>
                <a:gridCol w="1392823">
                  <a:extLst>
                    <a:ext uri="{9D8B030D-6E8A-4147-A177-3AD203B41FA5}">
                      <a16:colId xmlns:a16="http://schemas.microsoft.com/office/drawing/2014/main" val="1517182867"/>
                    </a:ext>
                  </a:extLst>
                </a:gridCol>
                <a:gridCol w="753416">
                  <a:extLst>
                    <a:ext uri="{9D8B030D-6E8A-4147-A177-3AD203B41FA5}">
                      <a16:colId xmlns:a16="http://schemas.microsoft.com/office/drawing/2014/main" val="2991715410"/>
                    </a:ext>
                  </a:extLst>
                </a:gridCol>
                <a:gridCol w="766869">
                  <a:extLst>
                    <a:ext uri="{9D8B030D-6E8A-4147-A177-3AD203B41FA5}">
                      <a16:colId xmlns:a16="http://schemas.microsoft.com/office/drawing/2014/main" val="2929438242"/>
                    </a:ext>
                  </a:extLst>
                </a:gridCol>
                <a:gridCol w="834138">
                  <a:extLst>
                    <a:ext uri="{9D8B030D-6E8A-4147-A177-3AD203B41FA5}">
                      <a16:colId xmlns:a16="http://schemas.microsoft.com/office/drawing/2014/main" val="474272421"/>
                    </a:ext>
                  </a:extLst>
                </a:gridCol>
                <a:gridCol w="834138">
                  <a:extLst>
                    <a:ext uri="{9D8B030D-6E8A-4147-A177-3AD203B41FA5}">
                      <a16:colId xmlns:a16="http://schemas.microsoft.com/office/drawing/2014/main" val="3576633216"/>
                    </a:ext>
                  </a:extLst>
                </a:gridCol>
                <a:gridCol w="620771">
                  <a:extLst>
                    <a:ext uri="{9D8B030D-6E8A-4147-A177-3AD203B41FA5}">
                      <a16:colId xmlns:a16="http://schemas.microsoft.com/office/drawing/2014/main" val="2776292240"/>
                    </a:ext>
                  </a:extLst>
                </a:gridCol>
                <a:gridCol w="1060960">
                  <a:extLst>
                    <a:ext uri="{9D8B030D-6E8A-4147-A177-3AD203B41FA5}">
                      <a16:colId xmlns:a16="http://schemas.microsoft.com/office/drawing/2014/main" val="3217977358"/>
                    </a:ext>
                  </a:extLst>
                </a:gridCol>
                <a:gridCol w="673091">
                  <a:extLst>
                    <a:ext uri="{9D8B030D-6E8A-4147-A177-3AD203B41FA5}">
                      <a16:colId xmlns:a16="http://schemas.microsoft.com/office/drawing/2014/main" val="4110334970"/>
                    </a:ext>
                  </a:extLst>
                </a:gridCol>
              </a:tblGrid>
              <a:tr h="680593">
                <a:tc>
                  <a:txBody>
                    <a:bodyPr/>
                    <a:lstStyle/>
                    <a:p>
                      <a:pPr algn="ctr"/>
                      <a:r>
                        <a:rPr lang="bn-BD" sz="2800" dirty="0">
                          <a:latin typeface="NikoshBAN" panose="02000000000000000000" pitchFamily="2" charset="0"/>
                          <a:cs typeface="NikoshBAN" panose="02000000000000000000" pitchFamily="2" charset="0"/>
                        </a:rPr>
                        <a:t>বার </a:t>
                      </a:r>
                      <a:endParaRPr lang="en-US" sz="28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শনি </a:t>
                      </a:r>
                      <a:endParaRPr lang="en-US" sz="28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রবি </a:t>
                      </a:r>
                      <a:endParaRPr lang="en-US" sz="28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সোম </a:t>
                      </a:r>
                      <a:endParaRPr lang="en-US" sz="28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মঙ্গল </a:t>
                      </a:r>
                      <a:endParaRPr lang="en-US" sz="28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বুধ </a:t>
                      </a:r>
                      <a:endParaRPr lang="en-US" sz="28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বৃহস্পতি</a:t>
                      </a:r>
                      <a:endParaRPr lang="en-US" sz="28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শুক্র </a:t>
                      </a:r>
                      <a:endParaRPr lang="en-US" sz="28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1724948"/>
                  </a:ext>
                </a:extLst>
              </a:tr>
              <a:tr h="708281">
                <a:tc>
                  <a:txBody>
                    <a:bodyPr/>
                    <a:lstStyle/>
                    <a:p>
                      <a:pPr algn="ctr"/>
                      <a:r>
                        <a:rPr lang="bn-BD" sz="2800" dirty="0">
                          <a:latin typeface="NikoshBAN" panose="02000000000000000000" pitchFamily="2" charset="0"/>
                          <a:cs typeface="NikoshBAN" panose="02000000000000000000" pitchFamily="2" charset="0"/>
                        </a:rPr>
                        <a:t>দুধ (লিটার)</a:t>
                      </a:r>
                      <a:endParaRPr lang="en-US" sz="28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১৩</a:t>
                      </a:r>
                      <a:endParaRPr lang="en-US" sz="28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১৬</a:t>
                      </a:r>
                      <a:endParaRPr lang="en-US" sz="28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১৫</a:t>
                      </a:r>
                      <a:endParaRPr lang="en-US" sz="28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১৩</a:t>
                      </a:r>
                      <a:endParaRPr lang="en-US" sz="28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১৭</a:t>
                      </a:r>
                      <a:endParaRPr lang="en-US" sz="28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১৪</a:t>
                      </a:r>
                      <a:endParaRPr lang="en-US" sz="28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১৭</a:t>
                      </a:r>
                      <a:endParaRPr lang="en-US" sz="28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0732730"/>
                  </a:ext>
                </a:extLst>
              </a:tr>
            </a:tbl>
          </a:graphicData>
        </a:graphic>
      </p:graphicFrame>
      <p:sp>
        <p:nvSpPr>
          <p:cNvPr id="7" name="TextBox 6">
            <a:extLst>
              <a:ext uri="{FF2B5EF4-FFF2-40B4-BE49-F238E27FC236}">
                <a16:creationId xmlns:a16="http://schemas.microsoft.com/office/drawing/2014/main" id="{0B306BB9-C26C-4D94-86E5-7938BACD6F49}"/>
              </a:ext>
            </a:extLst>
          </p:cNvPr>
          <p:cNvSpPr txBox="1"/>
          <p:nvPr/>
        </p:nvSpPr>
        <p:spPr>
          <a:xfrm>
            <a:off x="2749955" y="4558378"/>
            <a:ext cx="4143214" cy="523220"/>
          </a:xfrm>
          <a:prstGeom prst="rect">
            <a:avLst/>
          </a:prstGeom>
          <a:solidFill>
            <a:schemeClr val="lt1">
              <a:alpha val="44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bn-BD" sz="2800" dirty="0">
                <a:latin typeface="NikoshBAN" panose="02000000000000000000" pitchFamily="2" charset="0"/>
                <a:cs typeface="NikoshBAN" panose="02000000000000000000" pitchFamily="2" charset="0"/>
              </a:rPr>
              <a:t> দুধ পাওয়া যায় মোট ৭ দিন। </a:t>
            </a:r>
          </a:p>
        </p:txBody>
      </p:sp>
      <p:sp>
        <p:nvSpPr>
          <p:cNvPr id="8" name="TextBox 7">
            <a:extLst>
              <a:ext uri="{FF2B5EF4-FFF2-40B4-BE49-F238E27FC236}">
                <a16:creationId xmlns:a16="http://schemas.microsoft.com/office/drawing/2014/main" id="{942FA7AB-842F-4649-BD5B-D9BEEEAB7575}"/>
              </a:ext>
            </a:extLst>
          </p:cNvPr>
          <p:cNvSpPr txBox="1"/>
          <p:nvPr/>
        </p:nvSpPr>
        <p:spPr>
          <a:xfrm>
            <a:off x="2749954" y="5404237"/>
            <a:ext cx="9283389" cy="523220"/>
          </a:xfrm>
          <a:prstGeom prst="rect">
            <a:avLst/>
          </a:prstGeom>
          <a:solidFill>
            <a:schemeClr val="lt1">
              <a:alpha val="44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bn-BD" sz="2800" dirty="0">
                <a:latin typeface="NikoshBAN" panose="02000000000000000000" pitchFamily="2" charset="0"/>
                <a:cs typeface="NikoshBAN" panose="02000000000000000000" pitchFamily="2" charset="0"/>
              </a:rPr>
              <a:t>মোট দুধ দেয় (১৩ + ১৬ + ১৫ + ১৩ + ১৭ + ১৪ + ১৭) লিটার</a:t>
            </a:r>
            <a:r>
              <a:rPr lang="en-US" sz="2800" dirty="0">
                <a:latin typeface="NikoshBAN" panose="02000000000000000000" pitchFamily="2" charset="0"/>
                <a:cs typeface="NikoshBAN" panose="02000000000000000000" pitchFamily="2" charset="0"/>
              </a:rPr>
              <a:t>=105 </a:t>
            </a:r>
            <a:r>
              <a:rPr lang="bn-IN" sz="2800" dirty="0">
                <a:latin typeface="NikoshBAN" panose="02000000000000000000" pitchFamily="2" charset="0"/>
                <a:cs typeface="NikoshBAN" panose="02000000000000000000" pitchFamily="2" charset="0"/>
              </a:rPr>
              <a:t>লিটার</a:t>
            </a:r>
            <a:r>
              <a:rPr lang="bn-BD" sz="2800" dirty="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002D702-BF8D-402A-8258-8A4DDEBF4F22}"/>
                  </a:ext>
                </a:extLst>
              </p:cNvPr>
              <p:cNvSpPr txBox="1"/>
              <p:nvPr/>
            </p:nvSpPr>
            <p:spPr>
              <a:xfrm>
                <a:off x="3143850" y="6046519"/>
                <a:ext cx="5296879" cy="526939"/>
              </a:xfrm>
              <a:prstGeom prst="rect">
                <a:avLst/>
              </a:prstGeom>
              <a:solidFill>
                <a:schemeClr val="lt1">
                  <a:alpha val="44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bn-BD" sz="2800" dirty="0">
                    <a:latin typeface="NikoshBAN" panose="02000000000000000000" pitchFamily="2" charset="0"/>
                    <a:cs typeface="NikoshBAN" panose="02000000000000000000" pitchFamily="2" charset="0"/>
                  </a:rPr>
                  <a:t>গড়ে দুধ দেয়</a:t>
                </a:r>
                <a:r>
                  <a:rPr lang="bn-IN" sz="2800" dirty="0">
                    <a:latin typeface="NikoshBAN" panose="02000000000000000000" pitchFamily="2" charset="0"/>
                    <a:cs typeface="NikoshBAN" panose="02000000000000000000" pitchFamily="2" charset="0"/>
                  </a:rPr>
                  <a:t>(</a:t>
                </a:r>
                <a:r>
                  <a:rPr lang="bn-BD" sz="2800" dirty="0">
                    <a:latin typeface="NikoshBAN" panose="02000000000000000000" pitchFamily="2" charset="0"/>
                    <a:cs typeface="NikoshBAN" panose="02000000000000000000" pitchFamily="2" charset="0"/>
                  </a:rPr>
                  <a:t> ১০৫ </a:t>
                </a:r>
                <a14:m>
                  <m:oMath xmlns:m="http://schemas.openxmlformats.org/officeDocument/2006/math">
                    <m:r>
                      <a:rPr lang="bn-BD" sz="2800" i="1">
                        <a:latin typeface="Cambria Math" panose="02040503050406030204" pitchFamily="18" charset="0"/>
                        <a:ea typeface="Cambria Math" panose="02040503050406030204" pitchFamily="18" charset="0"/>
                        <a:cs typeface="NikoshBAN" panose="02000000000000000000" pitchFamily="2" charset="0"/>
                      </a:rPr>
                      <m:t>÷</m:t>
                    </m:r>
                  </m:oMath>
                </a14:m>
                <a:r>
                  <a:rPr lang="bn-BD" sz="2800" dirty="0">
                    <a:latin typeface="NikoshBAN" panose="02000000000000000000" pitchFamily="2" charset="0"/>
                    <a:cs typeface="NikoshBAN" panose="02000000000000000000" pitchFamily="2" charset="0"/>
                  </a:rPr>
                  <a:t> ৭</a:t>
                </a:r>
                <a:r>
                  <a:rPr lang="bn-IN" sz="2800" dirty="0">
                    <a:latin typeface="NikoshBAN" panose="02000000000000000000" pitchFamily="2" charset="0"/>
                    <a:cs typeface="NikoshBAN" panose="02000000000000000000" pitchFamily="2" charset="0"/>
                  </a:rPr>
                  <a:t>)</a:t>
                </a:r>
                <a:r>
                  <a:rPr lang="bn-BD" sz="2800" dirty="0">
                    <a:latin typeface="NikoshBAN" panose="02000000000000000000" pitchFamily="2" charset="0"/>
                    <a:cs typeface="NikoshBAN" panose="02000000000000000000" pitchFamily="2" charset="0"/>
                  </a:rPr>
                  <a:t> লিটার</a:t>
                </a:r>
                <a:r>
                  <a:rPr lang="bn-IN" sz="2800" dirty="0">
                    <a:latin typeface="NikoshBAN" panose="02000000000000000000" pitchFamily="2" charset="0"/>
                    <a:cs typeface="NikoshBAN" panose="02000000000000000000" pitchFamily="2" charset="0"/>
                  </a:rPr>
                  <a:t>=৩৫লিটার </a:t>
                </a:r>
                <a:r>
                  <a:rPr lang="bn-BD" sz="2800" dirty="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mc:Choice>
        <mc:Fallback xmlns="">
          <p:sp>
            <p:nvSpPr>
              <p:cNvPr id="11" name="TextBox 10">
                <a:extLst>
                  <a:ext uri="{FF2B5EF4-FFF2-40B4-BE49-F238E27FC236}">
                    <a16:creationId xmlns:a16="http://schemas.microsoft.com/office/drawing/2014/main" id="{6002D702-BF8D-402A-8258-8A4DDEBF4F22}"/>
                  </a:ext>
                </a:extLst>
              </p:cNvPr>
              <p:cNvSpPr txBox="1">
                <a:spLocks noRot="1" noChangeAspect="1" noMove="1" noResize="1" noEditPoints="1" noAdjustHandles="1" noChangeArrowheads="1" noChangeShapeType="1" noTextEdit="1"/>
              </p:cNvSpPr>
              <p:nvPr/>
            </p:nvSpPr>
            <p:spPr>
              <a:xfrm>
                <a:off x="3143850" y="6046519"/>
                <a:ext cx="5296879" cy="526939"/>
              </a:xfrm>
              <a:prstGeom prst="rect">
                <a:avLst/>
              </a:prstGeom>
              <a:blipFill>
                <a:blip r:embed="rId3"/>
                <a:stretch>
                  <a:fillRect l="-2296" t="-9091" b="-31818"/>
                </a:stretch>
              </a:blipFill>
            </p:spPr>
            <p:txBody>
              <a:bodyPr/>
              <a:lstStyle/>
              <a:p>
                <a:r>
                  <a:rPr lang="en-US">
                    <a:noFill/>
                  </a:rPr>
                  <a:t> </a:t>
                </a:r>
              </a:p>
            </p:txBody>
          </p:sp>
        </mc:Fallback>
      </mc:AlternateContent>
      <p:sp>
        <p:nvSpPr>
          <p:cNvPr id="13" name="trigeer">
            <a:extLst>
              <a:ext uri="{FF2B5EF4-FFF2-40B4-BE49-F238E27FC236}">
                <a16:creationId xmlns:a16="http://schemas.microsoft.com/office/drawing/2014/main" id="{3C3C71DA-A207-49B2-AF68-7B3F7D60A8A2}"/>
              </a:ext>
            </a:extLst>
          </p:cNvPr>
          <p:cNvSpPr txBox="1"/>
          <p:nvPr/>
        </p:nvSpPr>
        <p:spPr>
          <a:xfrm>
            <a:off x="8440729" y="3558199"/>
            <a:ext cx="3304165" cy="526939"/>
          </a:xfrm>
          <a:prstGeom prst="rect">
            <a:avLst/>
          </a:prstGeom>
          <a:solidFill>
            <a:schemeClr val="lt1">
              <a:alpha val="44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bn-BD" sz="2800" dirty="0">
                <a:latin typeface="NikoshBAN" panose="02000000000000000000" pitchFamily="2" charset="0"/>
                <a:cs typeface="NikoshBAN" panose="02000000000000000000" pitchFamily="2" charset="0"/>
              </a:rPr>
              <a:t>সমাধানের জন্য এখানে ক্লিক </a:t>
            </a:r>
            <a:endParaRPr lang="en-US" sz="2800" dirty="0">
              <a:latin typeface="NikoshBAN" panose="02000000000000000000" pitchFamily="2" charset="0"/>
              <a:cs typeface="NikoshBAN" panose="02000000000000000000" pitchFamily="2" charset="0"/>
            </a:endParaRPr>
          </a:p>
        </p:txBody>
      </p:sp>
      <p:sp>
        <p:nvSpPr>
          <p:cNvPr id="14" name="Frame 13"/>
          <p:cNvSpPr/>
          <p:nvPr/>
        </p:nvSpPr>
        <p:spPr>
          <a:xfrm>
            <a:off x="0" y="1"/>
            <a:ext cx="12330545" cy="6858000"/>
          </a:xfrm>
          <a:prstGeom prst="frame">
            <a:avLst>
              <a:gd name="adj1" fmla="val 2324"/>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835751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100"/>
                                  </p:iterate>
                                  <p:childTnLst>
                                    <p:set>
                                      <p:cBhvr>
                                        <p:cTn id="6" dur="1" fill="hold">
                                          <p:stCondLst>
                                            <p:cond delay="0"/>
                                          </p:stCondLst>
                                        </p:cTn>
                                        <p:tgtEl>
                                          <p:spTgt spid="5"/>
                                        </p:tgtEl>
                                        <p:attrNameLst>
                                          <p:attrName>style.visibility</p:attrName>
                                        </p:attrNameLst>
                                      </p:cBhvr>
                                      <p:to>
                                        <p:strVal val="visible"/>
                                      </p:to>
                                    </p:set>
                                  </p:childTnLst>
                                </p:cTn>
                              </p:par>
                              <p:par>
                                <p:cTn id="7" presetID="22" presetClass="entr" presetSubtype="8" fill="hold" nodeType="withEffect">
                                  <p:stCondLst>
                                    <p:cond delay="5750"/>
                                  </p:stCondLst>
                                  <p:childTnLst>
                                    <p:set>
                                      <p:cBhvr>
                                        <p:cTn id="8" dur="1" fill="hold">
                                          <p:stCondLst>
                                            <p:cond delay="0"/>
                                          </p:stCondLst>
                                        </p:cTn>
                                        <p:tgtEl>
                                          <p:spTgt spid="3"/>
                                        </p:tgtEl>
                                        <p:attrNameLst>
                                          <p:attrName>style.visibility</p:attrName>
                                        </p:attrNameLst>
                                      </p:cBhvr>
                                      <p:to>
                                        <p:strVal val="visible"/>
                                      </p:to>
                                    </p:set>
                                    <p:animEffect transition="in" filter="wipe(left)">
                                      <p:cBhvr>
                                        <p:cTn id="9" dur="500"/>
                                        <p:tgtEl>
                                          <p:spTgt spid="3"/>
                                        </p:tgtEl>
                                      </p:cBhvr>
                                    </p:animEffect>
                                  </p:childTnLst>
                                </p:cTn>
                              </p:par>
                              <p:par>
                                <p:cTn id="10" presetID="22" presetClass="entr" presetSubtype="8" fill="hold" grpId="0" nodeType="withEffect">
                                  <p:stCondLst>
                                    <p:cond delay="625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3"/>
                    </p:tgtEl>
                  </p:cond>
                </p:stCondLst>
                <p:endSync evt="end" delay="0">
                  <p:rtn val="all"/>
                </p:endSync>
                <p:childTnLst>
                  <p:par>
                    <p:cTn id="14" fill="hold">
                      <p:stCondLst>
                        <p:cond delay="0"/>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childTnLst>
                    </p:cTn>
                  </p:par>
                </p:childTnLst>
              </p:cTn>
              <p:nextCondLst>
                <p:cond evt="onClick" delay="0">
                  <p:tgtEl>
                    <p:spTgt spid="13"/>
                  </p:tgtEl>
                </p:cond>
              </p:nextCondLst>
            </p:seq>
          </p:childTnLst>
        </p:cTn>
      </p:par>
    </p:tnLst>
    <p:bldLst>
      <p:bldP spid="5" grpId="0" animBg="1"/>
      <p:bldP spid="7" grpId="0" animBg="1"/>
      <p:bldP spid="8" grpId="0" animBg="1"/>
      <p:bldP spid="11"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BA7F7E-A058-4869-876B-05289EBE285D}"/>
              </a:ext>
            </a:extLst>
          </p:cNvPr>
          <p:cNvSpPr txBox="1"/>
          <p:nvPr/>
        </p:nvSpPr>
        <p:spPr>
          <a:xfrm>
            <a:off x="516310" y="329288"/>
            <a:ext cx="11295099" cy="1396151"/>
          </a:xfrm>
          <a:prstGeom prst="rect">
            <a:avLst/>
          </a:prstGeom>
          <a:no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bn-BD" sz="2800" dirty="0">
                <a:latin typeface="NikoshBAN" panose="02000000000000000000" pitchFamily="2" charset="0"/>
                <a:cs typeface="NikoshBAN" panose="02000000000000000000" pitchFamily="2" charset="0"/>
              </a:rPr>
              <a:t>একজন শিক্ষক তার শ্রেণির শিক্ষার্থীদের ছেলে এবং মেয়ে এই দুইটি আলাদা দলে ভাগ করলেন এবং প্রত্যেক দলকে তাদের পরিবারের সদস্যের গড় সংখ্যা বের করতে বললেন। তারপর শিক্ষার্থীরা নিচের ছকটি বানাল। শ্রেণির সকল শিক্ষার্থীর গড় সংখ্যা নির্ণয় কর।     </a:t>
            </a:r>
            <a:endParaRPr lang="en-US" sz="2800" dirty="0">
              <a:latin typeface="NikoshBAN" panose="02000000000000000000" pitchFamily="2" charset="0"/>
              <a:cs typeface="NikoshBAN" panose="02000000000000000000" pitchFamily="2" charset="0"/>
            </a:endParaRPr>
          </a:p>
        </p:txBody>
      </p:sp>
      <p:graphicFrame>
        <p:nvGraphicFramePr>
          <p:cNvPr id="5" name="Table 4">
            <a:extLst>
              <a:ext uri="{FF2B5EF4-FFF2-40B4-BE49-F238E27FC236}">
                <a16:creationId xmlns:a16="http://schemas.microsoft.com/office/drawing/2014/main" id="{1ADA930A-A09F-4A67-9FAC-6DF732A0C546}"/>
              </a:ext>
            </a:extLst>
          </p:cNvPr>
          <p:cNvGraphicFramePr>
            <a:graphicFrameLocks noGrp="1"/>
          </p:cNvGraphicFramePr>
          <p:nvPr>
            <p:extLst>
              <p:ext uri="{D42A27DB-BD31-4B8C-83A1-F6EECF244321}">
                <p14:modId xmlns:p14="http://schemas.microsoft.com/office/powerpoint/2010/main" val="2661624284"/>
              </p:ext>
            </p:extLst>
          </p:nvPr>
        </p:nvGraphicFramePr>
        <p:xfrm>
          <a:off x="2678383" y="1920484"/>
          <a:ext cx="8068235" cy="1667012"/>
        </p:xfrm>
        <a:graphic>
          <a:graphicData uri="http://schemas.openxmlformats.org/drawingml/2006/table">
            <a:tbl>
              <a:tblPr firstRow="1" bandRow="1">
                <a:tableStyleId>{5C22544A-7EE6-4342-B048-85BDC9FD1C3A}</a:tableStyleId>
              </a:tblPr>
              <a:tblGrid>
                <a:gridCol w="2017059">
                  <a:extLst>
                    <a:ext uri="{9D8B030D-6E8A-4147-A177-3AD203B41FA5}">
                      <a16:colId xmlns:a16="http://schemas.microsoft.com/office/drawing/2014/main" val="941987313"/>
                    </a:ext>
                  </a:extLst>
                </a:gridCol>
                <a:gridCol w="2265312">
                  <a:extLst>
                    <a:ext uri="{9D8B030D-6E8A-4147-A177-3AD203B41FA5}">
                      <a16:colId xmlns:a16="http://schemas.microsoft.com/office/drawing/2014/main" val="1733202526"/>
                    </a:ext>
                  </a:extLst>
                </a:gridCol>
                <a:gridCol w="3785864">
                  <a:extLst>
                    <a:ext uri="{9D8B030D-6E8A-4147-A177-3AD203B41FA5}">
                      <a16:colId xmlns:a16="http://schemas.microsoft.com/office/drawing/2014/main" val="837148088"/>
                    </a:ext>
                  </a:extLst>
                </a:gridCol>
              </a:tblGrid>
              <a:tr h="510988">
                <a:tc>
                  <a:txBody>
                    <a:bodyPr/>
                    <a:lstStyle/>
                    <a:p>
                      <a:pPr algn="ctr"/>
                      <a:endParaRPr lang="en-US" sz="28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শিক্ষার্থী সংখ্যা </a:t>
                      </a:r>
                      <a:endParaRPr lang="en-US" sz="28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পরিবারের সদস্যদের গড় সংখ্যা </a:t>
                      </a:r>
                      <a:endParaRPr lang="en-US" sz="28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1992483"/>
                  </a:ext>
                </a:extLst>
              </a:tr>
              <a:tr h="510988">
                <a:tc>
                  <a:txBody>
                    <a:bodyPr/>
                    <a:lstStyle/>
                    <a:p>
                      <a:pPr algn="ctr"/>
                      <a:r>
                        <a:rPr lang="bn-BD" sz="2800" dirty="0">
                          <a:latin typeface="NikoshBAN" panose="02000000000000000000" pitchFamily="2" charset="0"/>
                          <a:cs typeface="NikoshBAN" panose="02000000000000000000" pitchFamily="2" charset="0"/>
                        </a:rPr>
                        <a:t>ছেলেদের দল </a:t>
                      </a:r>
                      <a:endParaRPr lang="en-US" sz="28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১৮</a:t>
                      </a:r>
                      <a:endParaRPr lang="en-US" sz="28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৪.৫</a:t>
                      </a:r>
                      <a:endParaRPr lang="en-US" sz="28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4749700"/>
                  </a:ext>
                </a:extLst>
              </a:tr>
              <a:tr h="645036">
                <a:tc>
                  <a:txBody>
                    <a:bodyPr/>
                    <a:lstStyle/>
                    <a:p>
                      <a:pPr algn="ctr"/>
                      <a:r>
                        <a:rPr lang="bn-BD" sz="2800" dirty="0">
                          <a:latin typeface="NikoshBAN" panose="02000000000000000000" pitchFamily="2" charset="0"/>
                          <a:cs typeface="NikoshBAN" panose="02000000000000000000" pitchFamily="2" charset="0"/>
                        </a:rPr>
                        <a:t>মেয়েদের দল </a:t>
                      </a:r>
                      <a:endParaRPr lang="en-US" sz="28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১২</a:t>
                      </a:r>
                      <a:endParaRPr lang="en-US" sz="28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800" dirty="0">
                          <a:latin typeface="NikoshBAN" panose="02000000000000000000" pitchFamily="2" charset="0"/>
                          <a:cs typeface="NikoshBAN" panose="02000000000000000000" pitchFamily="2" charset="0"/>
                        </a:rPr>
                        <a:t>৫.৩</a:t>
                      </a:r>
                      <a:endParaRPr lang="en-US" sz="28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06686659"/>
                  </a:ext>
                </a:extLst>
              </a:tr>
            </a:tbl>
          </a:graphicData>
        </a:graphic>
      </p:graphicFrame>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781D62A-7FE8-4EDE-8D43-EEFF9A26D8A0}"/>
                  </a:ext>
                </a:extLst>
              </p:cNvPr>
              <p:cNvSpPr txBox="1"/>
              <p:nvPr/>
            </p:nvSpPr>
            <p:spPr>
              <a:xfrm>
                <a:off x="1167458" y="3761518"/>
                <a:ext cx="6829185" cy="526939"/>
              </a:xfrm>
              <a:prstGeom prst="rect">
                <a:avLst/>
              </a:prstGeom>
              <a:solidFill>
                <a:schemeClr val="bg1">
                  <a:lumMod val="85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bn-BD" sz="2800" dirty="0">
                    <a:latin typeface="NikoshBAN" panose="02000000000000000000" pitchFamily="2" charset="0"/>
                    <a:cs typeface="NikoshBAN" panose="02000000000000000000" pitchFamily="2" charset="0"/>
                  </a:rPr>
                  <a:t>পরিবারের সদস্যদের মোট সংখ্যা ১৮ </a:t>
                </a:r>
                <a14:m>
                  <m:oMath xmlns:m="http://schemas.openxmlformats.org/officeDocument/2006/math">
                    <m:r>
                      <a:rPr lang="bn-BD" sz="2800" i="1">
                        <a:latin typeface="Cambria Math" panose="02040503050406030204" pitchFamily="18" charset="0"/>
                        <a:ea typeface="Cambria Math" panose="02040503050406030204" pitchFamily="18" charset="0"/>
                        <a:cs typeface="NikoshBAN" panose="02000000000000000000" pitchFamily="2" charset="0"/>
                      </a:rPr>
                      <m:t>×</m:t>
                    </m:r>
                  </m:oMath>
                </a14:m>
                <a:r>
                  <a:rPr lang="bn-BD" sz="2800" dirty="0">
                    <a:latin typeface="NikoshBAN" panose="02000000000000000000" pitchFamily="2" charset="0"/>
                    <a:cs typeface="NikoshBAN" panose="02000000000000000000" pitchFamily="2" charset="0"/>
                  </a:rPr>
                  <a:t> ৪.৫ + ১২ </a:t>
                </a:r>
                <a14:m>
                  <m:oMath xmlns:m="http://schemas.openxmlformats.org/officeDocument/2006/math">
                    <m:r>
                      <a:rPr lang="bn-BD" sz="2800" i="1">
                        <a:latin typeface="Cambria Math" panose="02040503050406030204" pitchFamily="18" charset="0"/>
                        <a:ea typeface="Cambria Math" panose="02040503050406030204" pitchFamily="18" charset="0"/>
                        <a:cs typeface="NikoshBAN" panose="02000000000000000000" pitchFamily="2" charset="0"/>
                      </a:rPr>
                      <m:t>×</m:t>
                    </m:r>
                  </m:oMath>
                </a14:m>
                <a:r>
                  <a:rPr lang="bn-BD" sz="2800" dirty="0">
                    <a:latin typeface="NikoshBAN" panose="02000000000000000000" pitchFamily="2" charset="0"/>
                    <a:cs typeface="NikoshBAN" panose="02000000000000000000" pitchFamily="2" charset="0"/>
                  </a:rPr>
                  <a:t> ৫.৩ </a:t>
                </a:r>
              </a:p>
            </p:txBody>
          </p:sp>
        </mc:Choice>
        <mc:Fallback xmlns="">
          <p:sp>
            <p:nvSpPr>
              <p:cNvPr id="6" name="TextBox 5">
                <a:extLst>
                  <a:ext uri="{FF2B5EF4-FFF2-40B4-BE49-F238E27FC236}">
                    <a16:creationId xmlns:a16="http://schemas.microsoft.com/office/drawing/2014/main" id="{2781D62A-7FE8-4EDE-8D43-EEFF9A26D8A0}"/>
                  </a:ext>
                </a:extLst>
              </p:cNvPr>
              <p:cNvSpPr txBox="1">
                <a:spLocks noRot="1" noChangeAspect="1" noMove="1" noResize="1" noEditPoints="1" noAdjustHandles="1" noChangeArrowheads="1" noChangeShapeType="1" noTextEdit="1"/>
              </p:cNvSpPr>
              <p:nvPr/>
            </p:nvSpPr>
            <p:spPr>
              <a:xfrm>
                <a:off x="1167458" y="3761518"/>
                <a:ext cx="6829185" cy="526939"/>
              </a:xfrm>
              <a:prstGeom prst="rect">
                <a:avLst/>
              </a:prstGeom>
              <a:blipFill>
                <a:blip r:embed="rId2"/>
                <a:stretch>
                  <a:fillRect l="-1873" t="-9195" b="-32184"/>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267410DF-E0C9-4557-A03B-9B41FBD008CE}"/>
              </a:ext>
            </a:extLst>
          </p:cNvPr>
          <p:cNvSpPr txBox="1"/>
          <p:nvPr/>
        </p:nvSpPr>
        <p:spPr>
          <a:xfrm>
            <a:off x="1226243" y="4806668"/>
            <a:ext cx="4869757" cy="52693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2800" dirty="0">
                <a:latin typeface="NikoshBAN" panose="02000000000000000000" pitchFamily="2" charset="0"/>
                <a:cs typeface="NikoshBAN" panose="02000000000000000000" pitchFamily="2" charset="0"/>
              </a:rPr>
              <a:t>মোট শিক্ষার্থী সংখ্যা ১৮ + ১২ = ৩০ জন </a:t>
            </a:r>
            <a:endParaRPr lang="en-US" sz="2800" dirty="0">
              <a:latin typeface="NikoshBAN" panose="02000000000000000000" pitchFamily="2" charset="0"/>
              <a:cs typeface="NikoshBAN" panose="02000000000000000000" pitchFamily="2" charset="0"/>
            </a:endParaRPr>
          </a:p>
        </p:txBody>
      </p:sp>
      <p:sp>
        <p:nvSpPr>
          <p:cNvPr id="8" name="TextBox 7">
            <a:extLst>
              <a:ext uri="{FF2B5EF4-FFF2-40B4-BE49-F238E27FC236}">
                <a16:creationId xmlns:a16="http://schemas.microsoft.com/office/drawing/2014/main" id="{D0A9DC0E-8FE5-438D-B4D8-20DA5A6DEA2A}"/>
              </a:ext>
            </a:extLst>
          </p:cNvPr>
          <p:cNvSpPr txBox="1"/>
          <p:nvPr/>
        </p:nvSpPr>
        <p:spPr>
          <a:xfrm>
            <a:off x="380658" y="3037192"/>
            <a:ext cx="1732060"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BD" sz="3200" dirty="0">
                <a:latin typeface="NikoshBAN" panose="02000000000000000000" pitchFamily="2" charset="0"/>
                <a:cs typeface="NikoshBAN" panose="02000000000000000000" pitchFamily="2" charset="0"/>
              </a:rPr>
              <a:t>সমাধানঃ </a:t>
            </a:r>
            <a:endParaRPr lang="en-US" sz="3200" dirty="0">
              <a:latin typeface="NikoshBAN" panose="02000000000000000000" pitchFamily="2" charset="0"/>
              <a:cs typeface="NikoshBAN" panose="02000000000000000000" pitchFamily="2" charset="0"/>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E71F825-2DE9-4890-943B-1B10F914BB8E}"/>
                  </a:ext>
                </a:extLst>
              </p:cNvPr>
              <p:cNvSpPr txBox="1"/>
              <p:nvPr/>
            </p:nvSpPr>
            <p:spPr>
              <a:xfrm>
                <a:off x="1246688" y="5485736"/>
                <a:ext cx="7780085" cy="52693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bn-BD" sz="2800" dirty="0">
                    <a:latin typeface="NikoshBAN" panose="02000000000000000000" pitchFamily="2" charset="0"/>
                    <a:cs typeface="NikoshBAN" panose="02000000000000000000" pitchFamily="2" charset="0"/>
                  </a:rPr>
                  <a:t>সকল শিক্ষার্থীদের পরিবারের সদস্যদের গড় সংখ্যা ১৪৪.৬ </a:t>
                </a:r>
                <a14:m>
                  <m:oMath xmlns:m="http://schemas.openxmlformats.org/officeDocument/2006/math">
                    <m:r>
                      <a:rPr lang="bn-BD" sz="2800" i="1">
                        <a:latin typeface="Cambria Math" panose="02040503050406030204" pitchFamily="18" charset="0"/>
                        <a:ea typeface="Cambria Math" panose="02040503050406030204" pitchFamily="18" charset="0"/>
                        <a:cs typeface="NikoshBAN" panose="02000000000000000000" pitchFamily="2" charset="0"/>
                      </a:rPr>
                      <m:t>÷</m:t>
                    </m:r>
                  </m:oMath>
                </a14:m>
                <a:r>
                  <a:rPr lang="bn-BD" sz="2800" dirty="0">
                    <a:latin typeface="NikoshBAN" panose="02000000000000000000" pitchFamily="2" charset="0"/>
                    <a:cs typeface="NikoshBAN" panose="02000000000000000000" pitchFamily="2" charset="0"/>
                  </a:rPr>
                  <a:t> ৩০ জন </a:t>
                </a:r>
              </a:p>
            </p:txBody>
          </p:sp>
        </mc:Choice>
        <mc:Fallback xmlns="">
          <p:sp>
            <p:nvSpPr>
              <p:cNvPr id="9" name="TextBox 8">
                <a:extLst>
                  <a:ext uri="{FF2B5EF4-FFF2-40B4-BE49-F238E27FC236}">
                    <a16:creationId xmlns:a16="http://schemas.microsoft.com/office/drawing/2014/main" id="{CE71F825-2DE9-4890-943B-1B10F914BB8E}"/>
                  </a:ext>
                </a:extLst>
              </p:cNvPr>
              <p:cNvSpPr txBox="1">
                <a:spLocks noRot="1" noChangeAspect="1" noMove="1" noResize="1" noEditPoints="1" noAdjustHandles="1" noChangeArrowheads="1" noChangeShapeType="1" noTextEdit="1"/>
              </p:cNvSpPr>
              <p:nvPr/>
            </p:nvSpPr>
            <p:spPr>
              <a:xfrm>
                <a:off x="1246688" y="5485736"/>
                <a:ext cx="7780085" cy="526939"/>
              </a:xfrm>
              <a:prstGeom prst="rect">
                <a:avLst/>
              </a:prstGeom>
              <a:blipFill>
                <a:blip r:embed="rId3"/>
                <a:stretch>
                  <a:fillRect l="-1644" t="-10345" r="-470" b="-32184"/>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F80277D9-F4FB-4AB6-A4EE-01E3A7BF430A}"/>
              </a:ext>
            </a:extLst>
          </p:cNvPr>
          <p:cNvSpPr txBox="1"/>
          <p:nvPr/>
        </p:nvSpPr>
        <p:spPr>
          <a:xfrm>
            <a:off x="7996643" y="3762172"/>
            <a:ext cx="2003148" cy="52693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2800" dirty="0">
                <a:latin typeface="NikoshBAN" panose="02000000000000000000" pitchFamily="2" charset="0"/>
                <a:cs typeface="NikoshBAN" panose="02000000000000000000" pitchFamily="2" charset="0"/>
              </a:rPr>
              <a:t> = ৮১ + ৬৩.৬ </a:t>
            </a:r>
          </a:p>
        </p:txBody>
      </p:sp>
      <p:sp>
        <p:nvSpPr>
          <p:cNvPr id="11" name="TextBox 10">
            <a:extLst>
              <a:ext uri="{FF2B5EF4-FFF2-40B4-BE49-F238E27FC236}">
                <a16:creationId xmlns:a16="http://schemas.microsoft.com/office/drawing/2014/main" id="{3676EF73-11B1-46E4-BD79-788C30A71923}"/>
              </a:ext>
            </a:extLst>
          </p:cNvPr>
          <p:cNvSpPr txBox="1"/>
          <p:nvPr/>
        </p:nvSpPr>
        <p:spPr>
          <a:xfrm>
            <a:off x="7996643" y="4462479"/>
            <a:ext cx="2003148" cy="52693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BD" sz="2800" dirty="0">
                <a:latin typeface="NikoshBAN" panose="02000000000000000000" pitchFamily="2" charset="0"/>
                <a:cs typeface="NikoshBAN" panose="02000000000000000000" pitchFamily="2" charset="0"/>
              </a:rPr>
              <a:t> = ১৪৪.৬ জন </a:t>
            </a:r>
          </a:p>
        </p:txBody>
      </p:sp>
      <p:sp>
        <p:nvSpPr>
          <p:cNvPr id="12" name="TextBox 11">
            <a:extLst>
              <a:ext uri="{FF2B5EF4-FFF2-40B4-BE49-F238E27FC236}">
                <a16:creationId xmlns:a16="http://schemas.microsoft.com/office/drawing/2014/main" id="{0B65E939-1EAD-4E43-89D4-B40C64AA056B}"/>
              </a:ext>
            </a:extLst>
          </p:cNvPr>
          <p:cNvSpPr txBox="1"/>
          <p:nvPr/>
        </p:nvSpPr>
        <p:spPr>
          <a:xfrm>
            <a:off x="9162735" y="5485735"/>
            <a:ext cx="1858576" cy="526939"/>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bn-BD" sz="2824" dirty="0">
                <a:solidFill>
                  <a:sysClr val="windowText" lastClr="000000"/>
                </a:solidFill>
                <a:latin typeface="NikoshBAN" panose="02000000000000000000" pitchFamily="2" charset="0"/>
                <a:cs typeface="NikoshBAN" panose="02000000000000000000" pitchFamily="2" charset="0"/>
              </a:rPr>
              <a:t> = ৪.৮২ জন।  </a:t>
            </a:r>
          </a:p>
        </p:txBody>
      </p:sp>
      <p:sp>
        <p:nvSpPr>
          <p:cNvPr id="14" name="Frame 13"/>
          <p:cNvSpPr/>
          <p:nvPr/>
        </p:nvSpPr>
        <p:spPr>
          <a:xfrm>
            <a:off x="0" y="0"/>
            <a:ext cx="12284826" cy="6858000"/>
          </a:xfrm>
          <a:prstGeom prst="frame">
            <a:avLst>
              <a:gd name="adj1" fmla="val 2324"/>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082265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1100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9" grpId="0" animBg="1"/>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0BAAA5-667E-467B-9A17-C38977C4F65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663610" y="2000496"/>
            <a:ext cx="1991701" cy="2727949"/>
          </a:xfrm>
          <a:prstGeom prst="rect">
            <a:avLst/>
          </a:prstGeom>
        </p:spPr>
      </p:pic>
      <p:pic>
        <p:nvPicPr>
          <p:cNvPr id="5" name="Picture 4">
            <a:extLst>
              <a:ext uri="{FF2B5EF4-FFF2-40B4-BE49-F238E27FC236}">
                <a16:creationId xmlns:a16="http://schemas.microsoft.com/office/drawing/2014/main" id="{FC0E6BE3-4AC6-46BD-8A6D-7252EC365CF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26069" y="2000496"/>
            <a:ext cx="1848372" cy="2758858"/>
          </a:xfrm>
          <a:prstGeom prst="rect">
            <a:avLst/>
          </a:prstGeom>
        </p:spPr>
      </p:pic>
      <p:sp>
        <p:nvSpPr>
          <p:cNvPr id="6" name="TextBox 5">
            <a:extLst>
              <a:ext uri="{FF2B5EF4-FFF2-40B4-BE49-F238E27FC236}">
                <a16:creationId xmlns:a16="http://schemas.microsoft.com/office/drawing/2014/main" id="{B7E741C4-4AB1-4DAD-A481-D02716CFC610}"/>
              </a:ext>
            </a:extLst>
          </p:cNvPr>
          <p:cNvSpPr txBox="1"/>
          <p:nvPr/>
        </p:nvSpPr>
        <p:spPr>
          <a:xfrm>
            <a:off x="2653930" y="452815"/>
            <a:ext cx="7065819" cy="581249"/>
          </a:xfrm>
          <a:prstGeom prst="rect">
            <a:avLst/>
          </a:prstGeom>
          <a:solidFill>
            <a:schemeClr val="lt1">
              <a:alpha val="36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BD" sz="3200" dirty="0">
                <a:latin typeface="NikoshBAN" panose="02000000000000000000" pitchFamily="2" charset="0"/>
                <a:cs typeface="NikoshBAN" panose="02000000000000000000" pitchFamily="2" charset="0"/>
              </a:rPr>
              <a:t>পাঠ্য বইয়ের সাথে সংযোগ</a:t>
            </a:r>
            <a:endParaRPr lang="en-US" sz="3200" dirty="0">
              <a:latin typeface="NikoshBAN" panose="02000000000000000000" pitchFamily="2" charset="0"/>
              <a:cs typeface="NikoshBAN" panose="02000000000000000000" pitchFamily="2" charset="0"/>
            </a:endParaRPr>
          </a:p>
        </p:txBody>
      </p:sp>
      <p:sp>
        <p:nvSpPr>
          <p:cNvPr id="7" name="TextBox 6">
            <a:extLst>
              <a:ext uri="{FF2B5EF4-FFF2-40B4-BE49-F238E27FC236}">
                <a16:creationId xmlns:a16="http://schemas.microsoft.com/office/drawing/2014/main" id="{FAEB64AE-BC6B-47A7-B825-D6ED9880BA26}"/>
              </a:ext>
            </a:extLst>
          </p:cNvPr>
          <p:cNvSpPr txBox="1"/>
          <p:nvPr/>
        </p:nvSpPr>
        <p:spPr>
          <a:xfrm>
            <a:off x="997528" y="5823936"/>
            <a:ext cx="10848108" cy="584775"/>
          </a:xfrm>
          <a:prstGeom prst="rect">
            <a:avLst/>
          </a:prstGeom>
          <a:solidFill>
            <a:schemeClr val="lt1">
              <a:alpha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BD" sz="3200" dirty="0">
                <a:latin typeface="NikoshBAN" panose="02000000000000000000" pitchFamily="2" charset="0"/>
                <a:cs typeface="NikoshBAN" panose="02000000000000000000" pitchFamily="2" charset="0"/>
              </a:rPr>
              <a:t>তোমার পাঠ্য বইয়ের ৯৩ ও ৯৪ পৃষ্ঠা মনোযোগ সহকারে পড়। </a:t>
            </a:r>
            <a:endParaRPr lang="en-US" sz="3200" dirty="0">
              <a:latin typeface="NikoshBAN" panose="02000000000000000000" pitchFamily="2" charset="0"/>
              <a:cs typeface="NikoshBAN" panose="02000000000000000000" pitchFamily="2" charset="0"/>
            </a:endParaRPr>
          </a:p>
        </p:txBody>
      </p:sp>
      <p:sp>
        <p:nvSpPr>
          <p:cNvPr id="8" name="Frame 7"/>
          <p:cNvSpPr/>
          <p:nvPr/>
        </p:nvSpPr>
        <p:spPr>
          <a:xfrm>
            <a:off x="0" y="0"/>
            <a:ext cx="12284826" cy="6858000"/>
          </a:xfrm>
          <a:prstGeom prst="frame">
            <a:avLst>
              <a:gd name="adj1" fmla="val 2324"/>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9949" y="1084852"/>
            <a:ext cx="8843266" cy="4688296"/>
          </a:xfrm>
          <a:prstGeom prst="rect">
            <a:avLst/>
          </a:prstGeom>
        </p:spPr>
      </p:pic>
    </p:spTree>
    <p:extLst>
      <p:ext uri="{BB962C8B-B14F-4D97-AF65-F5344CB8AC3E}">
        <p14:creationId xmlns:p14="http://schemas.microsoft.com/office/powerpoint/2010/main" val="2827498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767C110-9818-4D23-963A-3B75065D2351}"/>
              </a:ext>
            </a:extLst>
          </p:cNvPr>
          <p:cNvSpPr txBox="1"/>
          <p:nvPr/>
        </p:nvSpPr>
        <p:spPr>
          <a:xfrm>
            <a:off x="2875452" y="243656"/>
            <a:ext cx="8793953" cy="961545"/>
          </a:xfrm>
          <a:prstGeom prst="rect">
            <a:avLst/>
          </a:prstGeom>
          <a:solidFill>
            <a:schemeClr val="lt1">
              <a:alpha val="44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BD" sz="2800" dirty="0">
                <a:latin typeface="NikoshBAN" panose="02000000000000000000" pitchFamily="2" charset="0"/>
                <a:cs typeface="NikoshBAN" panose="02000000000000000000" pitchFamily="2" charset="0"/>
              </a:rPr>
              <a:t>সোহেল ও হামিদার বাংলা, ইংরেজি, গণিত, বিজ্ঞান ও বাংলাদেশ ও বিশ্বপরিচয় পরীক্ষার প্রাপ্ত নম্বর নিচের ছকে দেওয়া হলোঃ </a:t>
            </a:r>
            <a:endParaRPr lang="en-US" sz="2800" dirty="0">
              <a:latin typeface="NikoshBAN" panose="02000000000000000000" pitchFamily="2" charset="0"/>
              <a:cs typeface="NikoshBAN" panose="02000000000000000000" pitchFamily="2" charset="0"/>
            </a:endParaRPr>
          </a:p>
        </p:txBody>
      </p:sp>
      <p:graphicFrame>
        <p:nvGraphicFramePr>
          <p:cNvPr id="4" name="Table 3">
            <a:extLst>
              <a:ext uri="{FF2B5EF4-FFF2-40B4-BE49-F238E27FC236}">
                <a16:creationId xmlns:a16="http://schemas.microsoft.com/office/drawing/2014/main" id="{88B9A2DB-0821-4EB1-B95F-9CA0A4541DFC}"/>
              </a:ext>
            </a:extLst>
          </p:cNvPr>
          <p:cNvGraphicFramePr>
            <a:graphicFrameLocks noGrp="1"/>
          </p:cNvGraphicFramePr>
          <p:nvPr/>
        </p:nvGraphicFramePr>
        <p:xfrm>
          <a:off x="1804351" y="1391117"/>
          <a:ext cx="8212485" cy="1339326"/>
        </p:xfrm>
        <a:graphic>
          <a:graphicData uri="http://schemas.openxmlformats.org/drawingml/2006/table">
            <a:tbl>
              <a:tblPr firstRow="1" bandRow="1">
                <a:tableStyleId>{BDBED569-4797-4DF1-A0F4-6AAB3CD982D8}</a:tableStyleId>
              </a:tblPr>
              <a:tblGrid>
                <a:gridCol w="1168498">
                  <a:extLst>
                    <a:ext uri="{9D8B030D-6E8A-4147-A177-3AD203B41FA5}">
                      <a16:colId xmlns:a16="http://schemas.microsoft.com/office/drawing/2014/main" val="2936935202"/>
                    </a:ext>
                  </a:extLst>
                </a:gridCol>
                <a:gridCol w="1057218">
                  <a:extLst>
                    <a:ext uri="{9D8B030D-6E8A-4147-A177-3AD203B41FA5}">
                      <a16:colId xmlns:a16="http://schemas.microsoft.com/office/drawing/2014/main" val="468742683"/>
                    </a:ext>
                  </a:extLst>
                </a:gridCol>
                <a:gridCol w="932020">
                  <a:extLst>
                    <a:ext uri="{9D8B030D-6E8A-4147-A177-3AD203B41FA5}">
                      <a16:colId xmlns:a16="http://schemas.microsoft.com/office/drawing/2014/main" val="3390558470"/>
                    </a:ext>
                  </a:extLst>
                </a:gridCol>
                <a:gridCol w="1251968">
                  <a:extLst>
                    <a:ext uri="{9D8B030D-6E8A-4147-A177-3AD203B41FA5}">
                      <a16:colId xmlns:a16="http://schemas.microsoft.com/office/drawing/2014/main" val="113435770"/>
                    </a:ext>
                  </a:extLst>
                </a:gridCol>
                <a:gridCol w="918109">
                  <a:extLst>
                    <a:ext uri="{9D8B030D-6E8A-4147-A177-3AD203B41FA5}">
                      <a16:colId xmlns:a16="http://schemas.microsoft.com/office/drawing/2014/main" val="2793968836"/>
                    </a:ext>
                  </a:extLst>
                </a:gridCol>
                <a:gridCol w="2884672">
                  <a:extLst>
                    <a:ext uri="{9D8B030D-6E8A-4147-A177-3AD203B41FA5}">
                      <a16:colId xmlns:a16="http://schemas.microsoft.com/office/drawing/2014/main" val="1631372098"/>
                    </a:ext>
                  </a:extLst>
                </a:gridCol>
              </a:tblGrid>
              <a:tr h="439960">
                <a:tc>
                  <a:txBody>
                    <a:bodyPr/>
                    <a:lstStyle/>
                    <a:p>
                      <a:pPr algn="ctr"/>
                      <a:r>
                        <a:rPr lang="bn-BD" sz="2400" dirty="0">
                          <a:latin typeface="NikoshBAN" panose="02000000000000000000" pitchFamily="2" charset="0"/>
                          <a:cs typeface="NikoshBAN" panose="02000000000000000000" pitchFamily="2" charset="0"/>
                        </a:rPr>
                        <a:t>বিষয় </a:t>
                      </a:r>
                      <a:endParaRPr lang="en-US" sz="24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400" dirty="0">
                          <a:latin typeface="NikoshBAN" panose="02000000000000000000" pitchFamily="2" charset="0"/>
                          <a:cs typeface="NikoshBAN" panose="02000000000000000000" pitchFamily="2" charset="0"/>
                        </a:rPr>
                        <a:t>বাংলা  </a:t>
                      </a:r>
                      <a:endParaRPr lang="en-US" sz="24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400" dirty="0">
                          <a:latin typeface="NikoshBAN" panose="02000000000000000000" pitchFamily="2" charset="0"/>
                          <a:cs typeface="NikoshBAN" panose="02000000000000000000" pitchFamily="2" charset="0"/>
                        </a:rPr>
                        <a:t>গণিত  </a:t>
                      </a:r>
                      <a:endParaRPr lang="en-US" sz="24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400" dirty="0">
                          <a:latin typeface="NikoshBAN" panose="02000000000000000000" pitchFamily="2" charset="0"/>
                          <a:cs typeface="NikoshBAN" panose="02000000000000000000" pitchFamily="2" charset="0"/>
                        </a:rPr>
                        <a:t>ইংরেজি  </a:t>
                      </a:r>
                      <a:endParaRPr lang="en-US" sz="24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400" dirty="0">
                          <a:latin typeface="NikoshBAN" panose="02000000000000000000" pitchFamily="2" charset="0"/>
                          <a:cs typeface="NikoshBAN" panose="02000000000000000000" pitchFamily="2" charset="0"/>
                        </a:rPr>
                        <a:t>বিজ্ঞান  </a:t>
                      </a:r>
                      <a:endParaRPr lang="en-US" sz="24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400" dirty="0">
                          <a:latin typeface="NikoshBAN" panose="02000000000000000000" pitchFamily="2" charset="0"/>
                          <a:cs typeface="NikoshBAN" panose="02000000000000000000" pitchFamily="2" charset="0"/>
                        </a:rPr>
                        <a:t>বাংলাদেশ ও বিশ্বপরিচয়  </a:t>
                      </a:r>
                      <a:endParaRPr lang="en-US" sz="24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5952761"/>
                  </a:ext>
                </a:extLst>
              </a:tr>
              <a:tr h="439960">
                <a:tc>
                  <a:txBody>
                    <a:bodyPr/>
                    <a:lstStyle/>
                    <a:p>
                      <a:pPr algn="ctr"/>
                      <a:r>
                        <a:rPr lang="bn-BD" sz="2400" dirty="0">
                          <a:latin typeface="NikoshBAN" panose="02000000000000000000" pitchFamily="2" charset="0"/>
                          <a:cs typeface="NikoshBAN" panose="02000000000000000000" pitchFamily="2" charset="0"/>
                        </a:rPr>
                        <a:t>সোহেল </a:t>
                      </a:r>
                      <a:endParaRPr lang="en-US" sz="24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400" dirty="0">
                          <a:latin typeface="NikoshBAN" panose="02000000000000000000" pitchFamily="2" charset="0"/>
                          <a:cs typeface="NikoshBAN" panose="02000000000000000000" pitchFamily="2" charset="0"/>
                        </a:rPr>
                        <a:t>৬৮</a:t>
                      </a:r>
                      <a:endParaRPr lang="en-US" sz="24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400" dirty="0">
                          <a:latin typeface="NikoshBAN" panose="02000000000000000000" pitchFamily="2" charset="0"/>
                          <a:cs typeface="NikoshBAN" panose="02000000000000000000" pitchFamily="2" charset="0"/>
                        </a:rPr>
                        <a:t>৯৫</a:t>
                      </a:r>
                      <a:endParaRPr lang="en-US" sz="24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400" dirty="0">
                          <a:latin typeface="NikoshBAN" panose="02000000000000000000" pitchFamily="2" charset="0"/>
                          <a:cs typeface="NikoshBAN" panose="02000000000000000000" pitchFamily="2" charset="0"/>
                        </a:rPr>
                        <a:t>৫৬</a:t>
                      </a:r>
                      <a:endParaRPr lang="en-US" sz="24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400" dirty="0">
                          <a:latin typeface="NikoshBAN" panose="02000000000000000000" pitchFamily="2" charset="0"/>
                          <a:cs typeface="NikoshBAN" panose="02000000000000000000" pitchFamily="2" charset="0"/>
                        </a:rPr>
                        <a:t>৯০</a:t>
                      </a:r>
                      <a:endParaRPr lang="en-US" sz="24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400" dirty="0">
                          <a:latin typeface="NikoshBAN" panose="02000000000000000000" pitchFamily="2" charset="0"/>
                          <a:cs typeface="NikoshBAN" panose="02000000000000000000" pitchFamily="2" charset="0"/>
                        </a:rPr>
                        <a:t>৬৫</a:t>
                      </a:r>
                      <a:endParaRPr lang="en-US" sz="24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5270223"/>
                  </a:ext>
                </a:extLst>
              </a:tr>
              <a:tr h="439960">
                <a:tc>
                  <a:txBody>
                    <a:bodyPr/>
                    <a:lstStyle/>
                    <a:p>
                      <a:pPr algn="ctr"/>
                      <a:r>
                        <a:rPr lang="bn-BD" sz="2400" dirty="0">
                          <a:latin typeface="NikoshBAN" panose="02000000000000000000" pitchFamily="2" charset="0"/>
                          <a:cs typeface="NikoshBAN" panose="02000000000000000000" pitchFamily="2" charset="0"/>
                        </a:rPr>
                        <a:t>হামিদা </a:t>
                      </a:r>
                      <a:endParaRPr lang="en-US" sz="24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400" dirty="0">
                          <a:latin typeface="NikoshBAN" panose="02000000000000000000" pitchFamily="2" charset="0"/>
                          <a:cs typeface="NikoshBAN" panose="02000000000000000000" pitchFamily="2" charset="0"/>
                        </a:rPr>
                        <a:t>৭২</a:t>
                      </a:r>
                      <a:endParaRPr lang="en-US" sz="24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400" dirty="0">
                          <a:latin typeface="NikoshBAN" panose="02000000000000000000" pitchFamily="2" charset="0"/>
                          <a:cs typeface="NikoshBAN" panose="02000000000000000000" pitchFamily="2" charset="0"/>
                        </a:rPr>
                        <a:t>৭৮</a:t>
                      </a:r>
                      <a:endParaRPr lang="en-US" sz="24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400" dirty="0">
                          <a:latin typeface="NikoshBAN" panose="02000000000000000000" pitchFamily="2" charset="0"/>
                          <a:cs typeface="NikoshBAN" panose="02000000000000000000" pitchFamily="2" charset="0"/>
                        </a:rPr>
                        <a:t>৮৪</a:t>
                      </a:r>
                      <a:endParaRPr lang="en-US" sz="24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400" dirty="0">
                          <a:latin typeface="NikoshBAN" panose="02000000000000000000" pitchFamily="2" charset="0"/>
                          <a:cs typeface="NikoshBAN" panose="02000000000000000000" pitchFamily="2" charset="0"/>
                        </a:rPr>
                        <a:t>৮০</a:t>
                      </a:r>
                      <a:endParaRPr lang="en-US" sz="24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bn-BD" sz="2400" dirty="0">
                          <a:latin typeface="NikoshBAN" panose="02000000000000000000" pitchFamily="2" charset="0"/>
                          <a:cs typeface="NikoshBAN" panose="02000000000000000000" pitchFamily="2" charset="0"/>
                        </a:rPr>
                        <a:t>৮৬ </a:t>
                      </a:r>
                      <a:endParaRPr lang="en-US" sz="2400" dirty="0">
                        <a:latin typeface="NikoshBAN" panose="02000000000000000000" pitchFamily="2" charset="0"/>
                        <a:cs typeface="NikoshBAN" panose="02000000000000000000" pitchFamily="2" charset="0"/>
                      </a:endParaRPr>
                    </a:p>
                  </a:txBody>
                  <a:tcPr marL="80682" marR="80682" marT="40341" marB="4034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0043566"/>
                  </a:ext>
                </a:extLst>
              </a:tr>
            </a:tbl>
          </a:graphicData>
        </a:graphic>
      </p:graphicFrame>
      <p:sp>
        <p:nvSpPr>
          <p:cNvPr id="5" name="TextBox 4">
            <a:extLst>
              <a:ext uri="{FF2B5EF4-FFF2-40B4-BE49-F238E27FC236}">
                <a16:creationId xmlns:a16="http://schemas.microsoft.com/office/drawing/2014/main" id="{9C6554C8-8392-44A9-AD34-B9D7BE615469}"/>
              </a:ext>
            </a:extLst>
          </p:cNvPr>
          <p:cNvSpPr txBox="1"/>
          <p:nvPr/>
        </p:nvSpPr>
        <p:spPr>
          <a:xfrm>
            <a:off x="1728444" y="2841278"/>
            <a:ext cx="8916791" cy="1396151"/>
          </a:xfrm>
          <a:prstGeom prst="rect">
            <a:avLst/>
          </a:prstGeom>
          <a:solidFill>
            <a:schemeClr val="lt1">
              <a:alpha val="44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bn-BD" sz="2800" dirty="0">
                <a:latin typeface="NikoshBAN" panose="02000000000000000000" pitchFamily="2" charset="0"/>
                <a:cs typeface="NikoshBAN" panose="02000000000000000000" pitchFamily="2" charset="0"/>
              </a:rPr>
              <a:t>ক) যে সকল বিষয়ে সোহেল হামিদা অপেক্ষা বেশি নম্বর পেয়েছে তার সমষ্টি কত?</a:t>
            </a:r>
            <a:endParaRPr lang="en-US" sz="2800" dirty="0">
              <a:latin typeface="NikoshBAN" panose="02000000000000000000" pitchFamily="2" charset="0"/>
              <a:cs typeface="NikoshBAN" panose="02000000000000000000" pitchFamily="2" charset="0"/>
            </a:endParaRPr>
          </a:p>
          <a:p>
            <a:r>
              <a:rPr lang="bn-BD" sz="2800" dirty="0">
                <a:latin typeface="NikoshBAN" panose="02000000000000000000" pitchFamily="2" charset="0"/>
                <a:cs typeface="NikoshBAN" panose="02000000000000000000" pitchFamily="2" charset="0"/>
              </a:rPr>
              <a:t> </a:t>
            </a:r>
            <a:r>
              <a:rPr lang="en-US" sz="2800" dirty="0">
                <a:latin typeface="NikoshBAN" panose="02000000000000000000" pitchFamily="2" charset="0"/>
                <a:cs typeface="NikoshBAN" panose="02000000000000000000" pitchFamily="2" charset="0"/>
              </a:rPr>
              <a:t>খ) </a:t>
            </a:r>
            <a:r>
              <a:rPr lang="en-US" sz="2800" dirty="0" err="1">
                <a:latin typeface="NikoshBAN" panose="02000000000000000000" pitchFamily="2" charset="0"/>
                <a:cs typeface="NikoshBAN" panose="02000000000000000000" pitchFamily="2" charset="0"/>
              </a:rPr>
              <a:t>সোহেলের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গড়</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নম্বর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কত</a:t>
            </a:r>
            <a:r>
              <a:rPr lang="en-US" sz="2800" dirty="0">
                <a:latin typeface="NikoshBAN" panose="02000000000000000000" pitchFamily="2" charset="0"/>
                <a:cs typeface="NikoshBAN" panose="02000000000000000000" pitchFamily="2" charset="0"/>
              </a:rPr>
              <a:t>?</a:t>
            </a:r>
          </a:p>
          <a:p>
            <a:r>
              <a:rPr lang="en-US" sz="2800" dirty="0">
                <a:latin typeface="NikoshBAN" panose="02000000000000000000" pitchFamily="2" charset="0"/>
                <a:cs typeface="NikoshBAN" panose="02000000000000000000" pitchFamily="2" charset="0"/>
              </a:rPr>
              <a:t>গ) </a:t>
            </a:r>
            <a:r>
              <a:rPr lang="en-US" sz="2800" dirty="0" err="1">
                <a:latin typeface="NikoshBAN" panose="02000000000000000000" pitchFamily="2" charset="0"/>
                <a:cs typeface="NikoshBAN" panose="02000000000000000000" pitchFamily="2" charset="0"/>
              </a:rPr>
              <a:t>দুইজনের</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মধ্যে</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পরীক্ষায়</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ভালো</a:t>
            </a:r>
            <a:r>
              <a:rPr lang="en-US" sz="2800" dirty="0">
                <a:latin typeface="NikoshBAN" panose="02000000000000000000" pitchFamily="2" charset="0"/>
                <a:cs typeface="NikoshBAN" panose="02000000000000000000" pitchFamily="2" charset="0"/>
              </a:rPr>
              <a:t> </a:t>
            </a:r>
            <a:r>
              <a:rPr lang="en-US" sz="2800" dirty="0" err="1">
                <a:latin typeface="NikoshBAN" panose="02000000000000000000" pitchFamily="2" charset="0"/>
                <a:cs typeface="NikoshBAN" panose="02000000000000000000" pitchFamily="2" charset="0"/>
              </a:rPr>
              <a:t>করেছে</a:t>
            </a:r>
            <a:r>
              <a:rPr lang="en-US" sz="2800" dirty="0">
                <a:latin typeface="NikoshBAN" panose="02000000000000000000" pitchFamily="2" charset="0"/>
                <a:cs typeface="NikoshBAN" panose="02000000000000000000" pitchFamily="2" charset="0"/>
              </a:rPr>
              <a:t>?</a:t>
            </a:r>
          </a:p>
        </p:txBody>
      </p:sp>
      <p:sp>
        <p:nvSpPr>
          <p:cNvPr id="9" name="TextBox 8">
            <a:extLst>
              <a:ext uri="{FF2B5EF4-FFF2-40B4-BE49-F238E27FC236}">
                <a16:creationId xmlns:a16="http://schemas.microsoft.com/office/drawing/2014/main" id="{AC9DDAA6-B814-455A-A915-519D1FE75D31}"/>
              </a:ext>
            </a:extLst>
          </p:cNvPr>
          <p:cNvSpPr txBox="1"/>
          <p:nvPr/>
        </p:nvSpPr>
        <p:spPr>
          <a:xfrm>
            <a:off x="2192394" y="5867240"/>
            <a:ext cx="9161991" cy="526939"/>
          </a:xfrm>
          <a:prstGeom prst="rect">
            <a:avLst/>
          </a:prstGeom>
          <a:solidFill>
            <a:schemeClr val="lt1">
              <a:alpha val="44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bn-IN" sz="2800" dirty="0">
                <a:latin typeface="NikoshBAN" panose="02000000000000000000" pitchFamily="2" charset="0"/>
                <a:cs typeface="NikoshBAN" panose="02000000000000000000" pitchFamily="2" charset="0"/>
              </a:rPr>
              <a:t> গ) হামিদা পেয়েছে ৪০০ নম্বর। সুতরাং হামিদা ভালো করেছে।</a:t>
            </a:r>
            <a:r>
              <a:rPr lang="bn-BD" sz="2800" dirty="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sp>
        <p:nvSpPr>
          <p:cNvPr id="10" name="TextBox 9">
            <a:extLst>
              <a:ext uri="{FF2B5EF4-FFF2-40B4-BE49-F238E27FC236}">
                <a16:creationId xmlns:a16="http://schemas.microsoft.com/office/drawing/2014/main" id="{C2221904-714E-4594-A166-455B71FB04DC}"/>
              </a:ext>
            </a:extLst>
          </p:cNvPr>
          <p:cNvSpPr txBox="1"/>
          <p:nvPr/>
        </p:nvSpPr>
        <p:spPr>
          <a:xfrm>
            <a:off x="2192394" y="4330882"/>
            <a:ext cx="8280252" cy="526939"/>
          </a:xfrm>
          <a:prstGeom prst="rect">
            <a:avLst/>
          </a:prstGeom>
          <a:solidFill>
            <a:schemeClr val="lt1">
              <a:alpha val="44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bn-IN" sz="2800" dirty="0">
                <a:latin typeface="NikoshBAN" panose="02000000000000000000" pitchFamily="2" charset="0"/>
                <a:cs typeface="NikoshBAN" panose="02000000000000000000" pitchFamily="2" charset="0"/>
              </a:rPr>
              <a:t>ক) </a:t>
            </a:r>
            <a:r>
              <a:rPr lang="bn-BD" sz="2800" dirty="0">
                <a:latin typeface="NikoshBAN" panose="02000000000000000000" pitchFamily="2" charset="0"/>
                <a:cs typeface="NikoshBAN" panose="02000000000000000000" pitchFamily="2" charset="0"/>
              </a:rPr>
              <a:t>এই দুই বিষয়ের নম্বরের সমষ্টি ৯৫ + ৯০ = ১৮৫ নম্বর। </a:t>
            </a:r>
            <a:endParaRPr lang="en-US" sz="2800" dirty="0">
              <a:latin typeface="NikoshBAN" panose="02000000000000000000" pitchFamily="2" charset="0"/>
              <a:cs typeface="NikoshBAN" panose="02000000000000000000" pitchFamily="2" charset="0"/>
            </a:endParaRPr>
          </a:p>
        </p:txBody>
      </p:sp>
      <p:sp>
        <p:nvSpPr>
          <p:cNvPr id="11" name="Frame 10"/>
          <p:cNvSpPr/>
          <p:nvPr/>
        </p:nvSpPr>
        <p:spPr>
          <a:xfrm>
            <a:off x="0" y="0"/>
            <a:ext cx="12284826" cy="6858000"/>
          </a:xfrm>
          <a:prstGeom prst="frame">
            <a:avLst>
              <a:gd name="adj1" fmla="val 2324"/>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p:cNvSpPr txBox="1"/>
          <p:nvPr/>
        </p:nvSpPr>
        <p:spPr>
          <a:xfrm>
            <a:off x="500690" y="458537"/>
            <a:ext cx="1852167" cy="584775"/>
          </a:xfrm>
          <a:prstGeom prst="rect">
            <a:avLst/>
          </a:prstGeom>
          <a:solidFill>
            <a:schemeClr val="bg1">
              <a:lumMod val="85000"/>
            </a:schemeClr>
          </a:solidFill>
        </p:spPr>
        <p:txBody>
          <a:bodyPr wrap="square" rtlCol="0">
            <a:spAutoFit/>
          </a:bodyPr>
          <a:lstStyle/>
          <a:p>
            <a:r>
              <a:rPr lang="en-US" sz="3200" dirty="0" err="1">
                <a:latin typeface="NikoshBAN" panose="02000000000000000000" pitchFamily="2" charset="0"/>
                <a:cs typeface="NikoshBAN" panose="02000000000000000000" pitchFamily="2" charset="0"/>
              </a:rPr>
              <a:t>দলগত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কাজ</a:t>
            </a:r>
            <a:endParaRPr lang="en-US" sz="3200" dirty="0">
              <a:latin typeface="NikoshBAN" panose="02000000000000000000" pitchFamily="2" charset="0"/>
              <a:cs typeface="NikoshBAN" panose="02000000000000000000" pitchFamily="2" charset="0"/>
            </a:endParaRPr>
          </a:p>
        </p:txBody>
      </p:sp>
      <p:sp>
        <p:nvSpPr>
          <p:cNvPr id="14" name="Oval Callout 13"/>
          <p:cNvSpPr/>
          <p:nvPr/>
        </p:nvSpPr>
        <p:spPr>
          <a:xfrm>
            <a:off x="300958" y="3890619"/>
            <a:ext cx="1553159" cy="1275580"/>
          </a:xfrm>
          <a:prstGeom prst="wedgeEllipseCallout">
            <a:avLst>
              <a:gd name="adj1" fmla="val 62739"/>
              <a:gd name="adj2" fmla="val 1914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a:t> </a:t>
            </a:r>
            <a:r>
              <a:rPr lang="bn-IN" sz="2800" dirty="0">
                <a:solidFill>
                  <a:srgbClr val="FF0000"/>
                </a:solidFill>
                <a:latin typeface="NikoshBAN" panose="02000000000000000000" pitchFamily="2" charset="0"/>
                <a:cs typeface="NikoshBAN" panose="02000000000000000000" pitchFamily="2" charset="0"/>
              </a:rPr>
              <a:t>সমাধান</a:t>
            </a:r>
            <a:endParaRPr lang="en-US" sz="2800" dirty="0">
              <a:solidFill>
                <a:srgbClr val="FF0000"/>
              </a:solidFill>
              <a:latin typeface="NikoshBAN" panose="02000000000000000000" pitchFamily="2" charset="0"/>
              <a:cs typeface="NikoshBAN" panose="02000000000000000000" pitchFamily="2" charset="0"/>
            </a:endParaRPr>
          </a:p>
        </p:txBody>
      </p:sp>
      <mc:AlternateContent xmlns:mc="http://schemas.openxmlformats.org/markup-compatibility/2006" xmlns:a14="http://schemas.microsoft.com/office/drawing/2010/main">
        <mc:Choice Requires="a14">
          <p:sp>
            <p:nvSpPr>
              <p:cNvPr id="15" name="TextBox 14"/>
              <p:cNvSpPr txBox="1"/>
              <p:nvPr/>
            </p:nvSpPr>
            <p:spPr>
              <a:xfrm>
                <a:off x="2192394" y="5011483"/>
                <a:ext cx="9325560" cy="670183"/>
              </a:xfrm>
              <a:prstGeom prst="rect">
                <a:avLst/>
              </a:prstGeom>
              <a:noFill/>
              <a:ln w="3175">
                <a:solidFill>
                  <a:schemeClr val="tx1"/>
                </a:solidFill>
              </a:ln>
            </p:spPr>
            <p:txBody>
              <a:bodyPr wrap="square" rtlCol="0">
                <a:spAutoFit/>
              </a:bodyPr>
              <a:lstStyle/>
              <a:p>
                <a:r>
                  <a:rPr lang="bn-IN" sz="2800" dirty="0">
                    <a:latin typeface="NikoshBAN" panose="02000000000000000000" pitchFamily="2" charset="0"/>
                    <a:cs typeface="NikoshBAN" panose="02000000000000000000" pitchFamily="2" charset="0"/>
                  </a:rPr>
                  <a:t>খ) সোহেলের গড় নম্বর= ৬৮+৯৫+৫৬+৯০+৬৫= ৩৭৪ </a:t>
                </a:r>
                <a14:m>
                  <m:oMath xmlns:m="http://schemas.openxmlformats.org/officeDocument/2006/math">
                    <m:f>
                      <m:fPr>
                        <m:ctrlPr>
                          <a:rPr lang="en-US" sz="2400" i="1" dirty="0">
                            <a:latin typeface="Cambria Math" panose="02040503050406030204" pitchFamily="18" charset="0"/>
                          </a:rPr>
                        </m:ctrlPr>
                      </m:fPr>
                      <m:num>
                        <m:r>
                          <a:rPr lang="bn-IN" sz="2400" b="0" i="0" dirty="0" smtClean="0">
                            <a:latin typeface="Cambria Math" panose="02040503050406030204" pitchFamily="18" charset="0"/>
                          </a:rPr>
                          <m:t>৩৭৪</m:t>
                        </m:r>
                      </m:num>
                      <m:den>
                        <m:r>
                          <a:rPr lang="bn-IN" sz="2400" b="0" i="0" dirty="0" smtClean="0">
                            <a:latin typeface="Cambria Math" panose="02040503050406030204" pitchFamily="18" charset="0"/>
                          </a:rPr>
                          <m:t>৫</m:t>
                        </m:r>
                      </m:den>
                    </m:f>
                    <m:r>
                      <a:rPr lang="bn-IN" sz="2400" b="0" i="0" dirty="0" smtClean="0">
                        <a:latin typeface="Cambria Math" panose="02040503050406030204" pitchFamily="18" charset="0"/>
                      </a:rPr>
                      <m:t>=</m:t>
                    </m:r>
                    <m:r>
                      <a:rPr lang="bn-IN" sz="2400" b="0" i="0" dirty="0" smtClean="0">
                        <a:latin typeface="Cambria Math" panose="02040503050406030204" pitchFamily="18" charset="0"/>
                      </a:rPr>
                      <m:t>৭৪</m:t>
                    </m:r>
                    <m:r>
                      <a:rPr lang="bn-IN" sz="2400" b="0" i="0" dirty="0" smtClean="0">
                        <a:latin typeface="Cambria Math" panose="02040503050406030204" pitchFamily="18" charset="0"/>
                      </a:rPr>
                      <m:t>.</m:t>
                    </m:r>
                    <m:r>
                      <a:rPr lang="bn-IN" sz="2400" b="0" i="0" dirty="0" smtClean="0">
                        <a:latin typeface="Cambria Math" panose="02040503050406030204" pitchFamily="18" charset="0"/>
                      </a:rPr>
                      <m:t>৮</m:t>
                    </m:r>
                  </m:oMath>
                </a14:m>
                <a:endParaRPr lang="en-US" sz="2400" dirty="0">
                  <a:latin typeface="Cambria Math" panose="02040503050406030204" pitchFamily="18"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2192394" y="5011483"/>
                <a:ext cx="9325560" cy="670183"/>
              </a:xfrm>
              <a:prstGeom prst="rect">
                <a:avLst/>
              </a:prstGeom>
              <a:blipFill>
                <a:blip r:embed="rId2"/>
                <a:stretch>
                  <a:fillRect l="-1373" b="-18018"/>
                </a:stretch>
              </a:blipFill>
              <a:ln w="3175">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42299770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edge">
                                      <p:cBhvr>
                                        <p:cTn id="7" dur="1000"/>
                                        <p:tgtEl>
                                          <p:spTgt spid="5">
                                            <p:bg/>
                                          </p:spTgt>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edge">
                                      <p:cBhvr>
                                        <p:cTn id="10" dur="1000"/>
                                        <p:tgtEl>
                                          <p:spTgt spid="5">
                                            <p:txEl>
                                              <p:pRg st="0" end="0"/>
                                            </p:txEl>
                                          </p:spTgt>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wedge">
                                      <p:cBhvr>
                                        <p:cTn id="13" dur="1000"/>
                                        <p:tgtEl>
                                          <p:spTgt spid="5">
                                            <p:txEl>
                                              <p:pRg st="1" end="1"/>
                                            </p:txEl>
                                          </p:spTgt>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wedge">
                                      <p:cBhvr>
                                        <p:cTn id="16" dur="10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9"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0-#ppt_w/2"/>
                                          </p:val>
                                        </p:tav>
                                        <p:tav tm="100000">
                                          <p:val>
                                            <p:strVal val="#ppt_x"/>
                                          </p:val>
                                        </p:tav>
                                      </p:tavLst>
                                    </p:anim>
                                    <p:anim calcmode="lin" valueType="num">
                                      <p:cBhvr additive="base">
                                        <p:cTn id="22"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900" decel="100000" fill="hold"/>
                                        <p:tgtEl>
                                          <p:spTgt spid="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P spid="9" grpId="0" animBg="1"/>
      <p:bldP spid="10" grpId="0" animBg="1"/>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966829-3C0B-47D6-946B-EC6D8D0D813E}"/>
              </a:ext>
            </a:extLst>
          </p:cNvPr>
          <p:cNvSpPr txBox="1"/>
          <p:nvPr/>
        </p:nvSpPr>
        <p:spPr>
          <a:xfrm>
            <a:off x="1374549" y="2238081"/>
            <a:ext cx="9248935" cy="2062103"/>
          </a:xfrm>
          <a:prstGeom prst="rect">
            <a:avLst/>
          </a:prstGeom>
          <a:noFill/>
          <a:ln w="3175"/>
        </p:spPr>
        <p:style>
          <a:lnRef idx="2">
            <a:schemeClr val="dk1"/>
          </a:lnRef>
          <a:fillRef idx="1">
            <a:schemeClr val="lt1"/>
          </a:fillRef>
          <a:effectRef idx="0">
            <a:schemeClr val="dk1"/>
          </a:effectRef>
          <a:fontRef idx="minor">
            <a:schemeClr val="dk1"/>
          </a:fontRef>
        </p:style>
        <p:txBody>
          <a:bodyPr wrap="square" rtlCol="0">
            <a:spAutoFit/>
          </a:bodyPr>
          <a:lstStyle/>
          <a:p>
            <a:r>
              <a:rPr lang="bn-BD" sz="3200" dirty="0">
                <a:latin typeface="NikoshBAN" panose="02000000000000000000" pitchFamily="2" charset="0"/>
                <a:cs typeface="NikoshBAN" panose="02000000000000000000" pitchFamily="2" charset="0"/>
              </a:rPr>
              <a:t>১. ৫ টি সংখ্যার যোগফল ৪৮৩০ হলে, গড় কত? </a:t>
            </a:r>
          </a:p>
          <a:p>
            <a:r>
              <a:rPr lang="bn-BD" sz="3200" dirty="0">
                <a:latin typeface="NikoshBAN" panose="02000000000000000000" pitchFamily="2" charset="0"/>
                <a:cs typeface="NikoshBAN" panose="02000000000000000000" pitchFamily="2" charset="0"/>
              </a:rPr>
              <a:t>২. কোন বিদ্যালয়ের পঞ্চম শ্রেণির ছাত্রের গড় বয়স ৯ বছর হলে, ১৩ জনের মোট বয়স কত? </a:t>
            </a:r>
          </a:p>
          <a:p>
            <a:r>
              <a:rPr lang="bn-BD" sz="3200" dirty="0">
                <a:latin typeface="NikoshBAN" panose="02000000000000000000" pitchFamily="2" charset="0"/>
                <a:cs typeface="NikoshBAN" panose="02000000000000000000" pitchFamily="2" charset="0"/>
              </a:rPr>
              <a:t>৩. ক ,খ ও গ এর একত্রে ৯০০০ টাকা আছে। তাঁদের গড় কত টাকা আছে? </a:t>
            </a:r>
          </a:p>
        </p:txBody>
      </p:sp>
      <p:sp>
        <p:nvSpPr>
          <p:cNvPr id="6" name="Frame 5"/>
          <p:cNvSpPr/>
          <p:nvPr/>
        </p:nvSpPr>
        <p:spPr>
          <a:xfrm>
            <a:off x="3515" y="1"/>
            <a:ext cx="12188485" cy="6858000"/>
          </a:xfrm>
          <a:prstGeom prst="frame">
            <a:avLst>
              <a:gd name="adj1" fmla="val 2324"/>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1909898" y="758960"/>
            <a:ext cx="8178238" cy="830997"/>
          </a:xfrm>
          <a:prstGeom prst="rect">
            <a:avLst/>
          </a:prstGeom>
          <a:solidFill>
            <a:schemeClr val="accent2">
              <a:lumMod val="40000"/>
              <a:lumOff val="60000"/>
            </a:schemeClr>
          </a:solidFill>
          <a:ln w="3175">
            <a:solidFill>
              <a:schemeClr val="tx1"/>
            </a:solidFill>
          </a:ln>
        </p:spPr>
        <p:txBody>
          <a:bodyPr wrap="square" rtlCol="0">
            <a:spAutoFit/>
          </a:bodyPr>
          <a:lstStyle/>
          <a:p>
            <a:pPr algn="ctr"/>
            <a:r>
              <a:rPr lang="bn-IN" sz="4800" dirty="0">
                <a:latin typeface="NikoshBAN" panose="02000000000000000000" pitchFamily="2" charset="0"/>
                <a:cs typeface="NikoshBAN" panose="02000000000000000000" pitchFamily="2" charset="0"/>
              </a:rPr>
              <a:t>মূল্যায়ন </a:t>
            </a:r>
            <a:endParaRPr lang="en-US" sz="4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6920593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A82499-C44F-4E34-BFC1-D62E69649571}"/>
              </a:ext>
            </a:extLst>
          </p:cNvPr>
          <p:cNvSpPr txBox="1"/>
          <p:nvPr/>
        </p:nvSpPr>
        <p:spPr>
          <a:xfrm>
            <a:off x="1263060" y="3628294"/>
            <a:ext cx="10103635" cy="2862322"/>
          </a:xfrm>
          <a:prstGeom prst="rect">
            <a:avLst/>
          </a:prstGeom>
          <a:noFill/>
          <a:ln w="3175"/>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BD" sz="3600" dirty="0">
                <a:latin typeface="NikoshBAN" panose="02000000000000000000" pitchFamily="2" charset="0"/>
                <a:cs typeface="NikoshBAN" panose="02000000000000000000" pitchFamily="2" charset="0"/>
              </a:rPr>
              <a:t>চার সন্তান ও তাঁদের পিতার গড় বয়স ২২ বছর। ঐ চার সন্তান ও তাঁদের মাতার গড় বয়স ১৭ বছর। মাতার বয়স ২৮ বছর। - </a:t>
            </a:r>
          </a:p>
          <a:p>
            <a:pPr marL="571500" indent="-571500" algn="ctr">
              <a:buFont typeface="Wingdings" panose="05000000000000000000" pitchFamily="2" charset="2"/>
              <a:buChar char="q"/>
            </a:pPr>
            <a:r>
              <a:rPr lang="bn-BD" sz="3600" dirty="0">
                <a:latin typeface="NikoshBAN" panose="02000000000000000000" pitchFamily="2" charset="0"/>
                <a:cs typeface="NikoshBAN" panose="02000000000000000000" pitchFamily="2" charset="0"/>
              </a:rPr>
              <a:t>ক) চার সন্তান ও পিতার বয়সের সমষ্টি কত? </a:t>
            </a:r>
          </a:p>
          <a:p>
            <a:pPr marL="571500" indent="-571500" algn="ctr">
              <a:buFont typeface="Wingdings" panose="05000000000000000000" pitchFamily="2" charset="2"/>
              <a:buChar char="q"/>
            </a:pPr>
            <a:r>
              <a:rPr lang="bn-BD" sz="3600" dirty="0">
                <a:latin typeface="NikoshBAN" panose="02000000000000000000" pitchFamily="2" charset="0"/>
                <a:cs typeface="NikoshBAN" panose="02000000000000000000" pitchFamily="2" charset="0"/>
              </a:rPr>
              <a:t>খ) চার সন্তান ও মাতার বয়সের সমষ্টি কত? </a:t>
            </a:r>
            <a:endParaRPr lang="en-US" sz="3600" dirty="0">
              <a:latin typeface="NikoshBAN" panose="02000000000000000000" pitchFamily="2" charset="0"/>
              <a:cs typeface="NikoshBAN" panose="02000000000000000000" pitchFamily="2" charset="0"/>
            </a:endParaRPr>
          </a:p>
          <a:p>
            <a:pPr marL="571500" indent="-571500" algn="ctr">
              <a:buFont typeface="Wingdings" panose="05000000000000000000" pitchFamily="2" charset="2"/>
              <a:buChar char="q"/>
            </a:pPr>
            <a:r>
              <a:rPr lang="bn-BD" sz="3600" dirty="0">
                <a:latin typeface="NikoshBAN" panose="02000000000000000000" pitchFamily="2" charset="0"/>
                <a:cs typeface="NikoshBAN" panose="02000000000000000000" pitchFamily="2" charset="0"/>
              </a:rPr>
              <a:t>গ) পিতার বয়স কত? </a:t>
            </a:r>
            <a:endParaRPr lang="en-US" sz="3600" dirty="0">
              <a:latin typeface="NikoshBAN" panose="02000000000000000000" pitchFamily="2" charset="0"/>
              <a:cs typeface="NikoshBAN" panose="02000000000000000000" pitchFamily="2" charset="0"/>
            </a:endParaRPr>
          </a:p>
        </p:txBody>
      </p:sp>
      <p:sp>
        <p:nvSpPr>
          <p:cNvPr id="4" name="Frame 3"/>
          <p:cNvSpPr/>
          <p:nvPr/>
        </p:nvSpPr>
        <p:spPr>
          <a:xfrm>
            <a:off x="0" y="-27710"/>
            <a:ext cx="12284826" cy="6858000"/>
          </a:xfrm>
          <a:prstGeom prst="frame">
            <a:avLst>
              <a:gd name="adj1" fmla="val 2324"/>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Box 1">
            <a:extLst>
              <a:ext uri="{FF2B5EF4-FFF2-40B4-BE49-F238E27FC236}">
                <a16:creationId xmlns:a16="http://schemas.microsoft.com/office/drawing/2014/main" id="{5649E17F-E628-9A77-881E-223785C02403}"/>
              </a:ext>
            </a:extLst>
          </p:cNvPr>
          <p:cNvSpPr txBox="1"/>
          <p:nvPr/>
        </p:nvSpPr>
        <p:spPr>
          <a:xfrm>
            <a:off x="869166" y="900069"/>
            <a:ext cx="3207434" cy="646331"/>
          </a:xfrm>
          <a:prstGeom prst="rect">
            <a:avLst/>
          </a:prstGeom>
          <a:solidFill>
            <a:schemeClr val="accent5">
              <a:lumMod val="60000"/>
              <a:lumOff val="40000"/>
            </a:schemeClr>
          </a:solidFill>
        </p:spPr>
        <p:txBody>
          <a:bodyPr wrap="square" rtlCol="0">
            <a:spAutoFit/>
          </a:bodyPr>
          <a:lstStyle/>
          <a:p>
            <a:pPr algn="ctr"/>
            <a:r>
              <a:rPr lang="en-US" sz="3600" b="1" dirty="0" err="1">
                <a:latin typeface="NikoshBAN" panose="02000000000000000000" pitchFamily="2" charset="0"/>
                <a:cs typeface="NikoshBAN" panose="02000000000000000000" pitchFamily="2" charset="0"/>
              </a:rPr>
              <a:t>বাড়ির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কাজ</a:t>
            </a:r>
            <a:endParaRPr lang="en-US" sz="3600" b="1" dirty="0">
              <a:latin typeface="NikoshBAN" panose="02000000000000000000" pitchFamily="2" charset="0"/>
              <a:cs typeface="NikoshBAN" panose="02000000000000000000" pitchFamily="2" charset="0"/>
            </a:endParaRPr>
          </a:p>
        </p:txBody>
      </p:sp>
      <p:pic>
        <p:nvPicPr>
          <p:cNvPr id="7" name="Picture 6" descr="17025619bb30be486eba090e4d74a53b-20.jpg">
            <a:extLst>
              <a:ext uri="{FF2B5EF4-FFF2-40B4-BE49-F238E27FC236}">
                <a16:creationId xmlns:a16="http://schemas.microsoft.com/office/drawing/2014/main" id="{4E5ED041-D2EB-2A04-D85A-DD266BEC2145}"/>
              </a:ext>
            </a:extLst>
          </p:cNvPr>
          <p:cNvPicPr>
            <a:picLocks noChangeAspect="1"/>
          </p:cNvPicPr>
          <p:nvPr/>
        </p:nvPicPr>
        <p:blipFill>
          <a:blip r:embed="rId2"/>
          <a:stretch>
            <a:fillRect/>
          </a:stretch>
        </p:blipFill>
        <p:spPr>
          <a:xfrm>
            <a:off x="5078437" y="333632"/>
            <a:ext cx="3207434" cy="31561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367594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3515" y="1"/>
            <a:ext cx="12188485" cy="6858000"/>
          </a:xfrm>
          <a:prstGeom prst="frame">
            <a:avLst>
              <a:gd name="adj1" fmla="val 2324"/>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 name="Picture 2">
            <a:extLst>
              <a:ext uri="{FF2B5EF4-FFF2-40B4-BE49-F238E27FC236}">
                <a16:creationId xmlns:a16="http://schemas.microsoft.com/office/drawing/2014/main" id="{6A564F34-0AAD-61C3-E0FA-797E5C03625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524125" y="1429178"/>
            <a:ext cx="7143750" cy="4286250"/>
          </a:xfrm>
          <a:prstGeom prst="rect">
            <a:avLst/>
          </a:prstGeom>
        </p:spPr>
      </p:pic>
      <p:sp>
        <p:nvSpPr>
          <p:cNvPr id="5" name="TextBox 4">
            <a:extLst>
              <a:ext uri="{FF2B5EF4-FFF2-40B4-BE49-F238E27FC236}">
                <a16:creationId xmlns:a16="http://schemas.microsoft.com/office/drawing/2014/main" id="{C1532FB8-D751-3C89-4882-5C02EA13B696}"/>
              </a:ext>
            </a:extLst>
          </p:cNvPr>
          <p:cNvSpPr txBox="1"/>
          <p:nvPr/>
        </p:nvSpPr>
        <p:spPr>
          <a:xfrm>
            <a:off x="3449782" y="393307"/>
            <a:ext cx="5292436" cy="923330"/>
          </a:xfrm>
          <a:prstGeom prst="rect">
            <a:avLst/>
          </a:prstGeom>
          <a:noFill/>
        </p:spPr>
        <p:txBody>
          <a:bodyPr wrap="square" rtlCol="0">
            <a:spAutoFit/>
          </a:bodyPr>
          <a:lstStyle/>
          <a:p>
            <a:pPr algn="ctr"/>
            <a:r>
              <a:rPr lang="en-US" sz="5400" dirty="0" err="1">
                <a:latin typeface="NikoshBAN" panose="02000000000000000000" pitchFamily="2" charset="0"/>
                <a:cs typeface="NikoshBAN" panose="02000000000000000000" pitchFamily="2" charset="0"/>
              </a:rPr>
              <a:t>ধন্যবাদ</a:t>
            </a:r>
            <a:r>
              <a:rPr lang="en-US" sz="5400" dirty="0">
                <a:latin typeface="NikoshBAN" panose="02000000000000000000" pitchFamily="2" charset="0"/>
                <a:cs typeface="NikoshBAN" panose="02000000000000000000" pitchFamily="2" charset="0"/>
              </a:rPr>
              <a:t> </a:t>
            </a:r>
            <a:r>
              <a:rPr lang="en-US" sz="5400" dirty="0" err="1">
                <a:latin typeface="NikoshBAN" panose="02000000000000000000" pitchFamily="2" charset="0"/>
                <a:cs typeface="NikoshBAN" panose="02000000000000000000" pitchFamily="2" charset="0"/>
              </a:rPr>
              <a:t>সবাইকে</a:t>
            </a:r>
            <a:r>
              <a:rPr lang="en-US" sz="5400" dirty="0">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7086776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69766C-ABC9-4EFD-AC86-959204A29BF4}"/>
              </a:ext>
            </a:extLst>
          </p:cNvPr>
          <p:cNvSpPr txBox="1"/>
          <p:nvPr/>
        </p:nvSpPr>
        <p:spPr>
          <a:xfrm>
            <a:off x="4961925" y="970671"/>
            <a:ext cx="2741898" cy="377429"/>
          </a:xfrm>
          <a:prstGeom prst="rect">
            <a:avLst/>
          </a:prstGeom>
          <a:noFill/>
        </p:spPr>
        <p:style>
          <a:lnRef idx="2">
            <a:schemeClr val="dk1"/>
          </a:lnRef>
          <a:fillRef idx="1">
            <a:schemeClr val="lt1"/>
          </a:fillRef>
          <a:effectRef idx="0">
            <a:schemeClr val="dk1"/>
          </a:effectRef>
          <a:fontRef idx="minor">
            <a:schemeClr val="dk1"/>
          </a:fontRef>
        </p:style>
        <p:txBody>
          <a:bodyPr wrap="square" rtlCol="0">
            <a:prstTxWarp prst="textPlain">
              <a:avLst/>
            </a:prstTxWarp>
            <a:spAutoFit/>
          </a:bodyPr>
          <a:lstStyle/>
          <a:p>
            <a:r>
              <a:rPr lang="bn-BD" sz="2000" dirty="0">
                <a:ln w="13462">
                  <a:solidFill>
                    <a:sysClr val="windowText" lastClr="000000"/>
                  </a:solidFill>
                  <a:prstDash val="solid"/>
                </a:ln>
                <a:solidFill>
                  <a:srgbClr val="FF0000"/>
                </a:solidFill>
                <a:latin typeface="NikoshBAN" panose="02000000000000000000" pitchFamily="2" charset="0"/>
                <a:cs typeface="NikoshBAN" panose="02000000000000000000" pitchFamily="2" charset="0"/>
              </a:rPr>
              <a:t>পরিচিতি </a:t>
            </a:r>
            <a:endParaRPr lang="en-US" sz="2000" dirty="0">
              <a:ln w="13462">
                <a:solidFill>
                  <a:sysClr val="windowText" lastClr="000000"/>
                </a:solidFill>
                <a:prstDash val="solid"/>
              </a:ln>
              <a:solidFill>
                <a:srgbClr val="FF0000"/>
              </a:solidFill>
              <a:latin typeface="NikoshBAN" panose="02000000000000000000" pitchFamily="2" charset="0"/>
              <a:cs typeface="NikoshBAN" panose="02000000000000000000" pitchFamily="2" charset="0"/>
            </a:endParaRPr>
          </a:p>
        </p:txBody>
      </p:sp>
      <p:sp>
        <p:nvSpPr>
          <p:cNvPr id="11" name="TextBox 10">
            <a:extLst>
              <a:ext uri="{FF2B5EF4-FFF2-40B4-BE49-F238E27FC236}">
                <a16:creationId xmlns:a16="http://schemas.microsoft.com/office/drawing/2014/main" id="{1E938345-F6E0-4741-968A-F9D2178BA1C1}"/>
              </a:ext>
            </a:extLst>
          </p:cNvPr>
          <p:cNvSpPr txBox="1"/>
          <p:nvPr/>
        </p:nvSpPr>
        <p:spPr>
          <a:xfrm>
            <a:off x="6957070" y="3766162"/>
            <a:ext cx="4953976" cy="1754326"/>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bn-BD" sz="3600" dirty="0">
                <a:ln/>
                <a:solidFill>
                  <a:schemeClr val="tx1"/>
                </a:solidFill>
                <a:latin typeface="NikoshBAN" panose="02000000000000000000" pitchFamily="2" charset="0"/>
                <a:cs typeface="NikoshBAN" panose="02000000000000000000" pitchFamily="2" charset="0"/>
              </a:rPr>
              <a:t>শ্রেণিঃ পঞ্চম </a:t>
            </a:r>
          </a:p>
          <a:p>
            <a:pPr algn="ctr"/>
            <a:r>
              <a:rPr lang="bn-BD" sz="3600" dirty="0">
                <a:ln/>
                <a:solidFill>
                  <a:schemeClr val="tx1"/>
                </a:solidFill>
                <a:latin typeface="NikoshBAN" panose="02000000000000000000" pitchFamily="2" charset="0"/>
                <a:cs typeface="NikoshBAN" panose="02000000000000000000" pitchFamily="2" charset="0"/>
              </a:rPr>
              <a:t>বিষয়ঃ প্রাথমিক গণিত     </a:t>
            </a:r>
          </a:p>
          <a:p>
            <a:pPr algn="ctr"/>
            <a:r>
              <a:rPr lang="bn-BD" sz="3600" dirty="0">
                <a:ln/>
                <a:solidFill>
                  <a:srgbClr val="FF0000"/>
                </a:solidFill>
                <a:latin typeface="NikoshBAN" panose="02000000000000000000" pitchFamily="2" charset="0"/>
                <a:cs typeface="NikoshBAN" panose="02000000000000000000" pitchFamily="2" charset="0"/>
              </a:rPr>
              <a:t>সময়ঃ ৪</a:t>
            </a:r>
            <a:r>
              <a:rPr lang="en-US" sz="3600" dirty="0">
                <a:ln/>
                <a:solidFill>
                  <a:srgbClr val="FF0000"/>
                </a:solidFill>
                <a:latin typeface="NikoshBAN" panose="02000000000000000000" pitchFamily="2" charset="0"/>
                <a:cs typeface="NikoshBAN" panose="02000000000000000000" pitchFamily="2" charset="0"/>
              </a:rPr>
              <a:t>0</a:t>
            </a:r>
            <a:r>
              <a:rPr lang="bn-BD" sz="3600" dirty="0">
                <a:ln/>
                <a:solidFill>
                  <a:srgbClr val="FF0000"/>
                </a:solidFill>
                <a:latin typeface="NikoshBAN" panose="02000000000000000000" pitchFamily="2" charset="0"/>
                <a:cs typeface="NikoshBAN" panose="02000000000000000000" pitchFamily="2" charset="0"/>
              </a:rPr>
              <a:t> মিনিট </a:t>
            </a:r>
            <a:endParaRPr lang="en-US" sz="3600" dirty="0">
              <a:ln/>
              <a:solidFill>
                <a:srgbClr val="FF0000"/>
              </a:solidFill>
              <a:latin typeface="NikoshBAN" panose="02000000000000000000" pitchFamily="2" charset="0"/>
              <a:cs typeface="NikoshBAN" panose="02000000000000000000" pitchFamily="2" charset="0"/>
            </a:endParaRPr>
          </a:p>
        </p:txBody>
      </p:sp>
      <p:sp>
        <p:nvSpPr>
          <p:cNvPr id="15" name="TextBox 14"/>
          <p:cNvSpPr txBox="1"/>
          <p:nvPr/>
        </p:nvSpPr>
        <p:spPr>
          <a:xfrm>
            <a:off x="410320" y="3281736"/>
            <a:ext cx="5685680" cy="2862322"/>
          </a:xfrm>
          <a:prstGeom prst="rect">
            <a:avLst/>
          </a:prstGeom>
          <a:noFill/>
          <a:ln w="3175">
            <a:solidFill>
              <a:schemeClr val="tx1"/>
            </a:solidFill>
          </a:ln>
        </p:spPr>
        <p:txBody>
          <a:bodyPr wrap="square" rtlCol="0">
            <a:spAutoFit/>
          </a:bodyPr>
          <a:lstStyle/>
          <a:p>
            <a:pPr algn="ctr"/>
            <a:r>
              <a:rPr lang="bn-IN" sz="3600" b="1" dirty="0">
                <a:solidFill>
                  <a:srgbClr val="00B05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IN" sz="36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a:t>
            </a:r>
            <a:r>
              <a:rPr lang="en-US" sz="36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আবুল</a:t>
            </a:r>
            <a:r>
              <a:rPr lang="en-US" sz="36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b="1" dirty="0" err="1">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কালাম</a:t>
            </a:r>
            <a:r>
              <a:rPr lang="bn-IN" sz="3600" b="1" dirty="0">
                <a:solidFill>
                  <a:srgbClr val="00206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a:p>
            <a:pPr algn="ctr"/>
            <a:r>
              <a:rPr lang="en-US" sz="3600" dirty="0" err="1">
                <a:latin typeface="NikoshBAN" panose="02000000000000000000" pitchFamily="2" charset="0"/>
                <a:cs typeface="NikoshBAN" panose="02000000000000000000" pitchFamily="2" charset="0"/>
              </a:rPr>
              <a:t>সহকারী</a:t>
            </a:r>
            <a:r>
              <a:rPr lang="bn-IN" sz="3600" dirty="0">
                <a:latin typeface="NikoshBAN" panose="02000000000000000000" pitchFamily="2" charset="0"/>
                <a:cs typeface="NikoshBAN" panose="02000000000000000000" pitchFamily="2" charset="0"/>
              </a:rPr>
              <a:t> শিক্ষক</a:t>
            </a:r>
          </a:p>
          <a:p>
            <a:pPr algn="ctr"/>
            <a:r>
              <a:rPr lang="en-US" sz="3600" dirty="0" err="1">
                <a:solidFill>
                  <a:srgbClr val="00B050"/>
                </a:solidFill>
                <a:latin typeface="NikoshBAN" panose="02000000000000000000" pitchFamily="2" charset="0"/>
                <a:cs typeface="NikoshBAN" panose="02000000000000000000" pitchFamily="2" charset="0"/>
              </a:rPr>
              <a:t>শাহাপুর</a:t>
            </a:r>
            <a:r>
              <a:rPr lang="bn-IN" sz="3600" dirty="0">
                <a:solidFill>
                  <a:srgbClr val="00B050"/>
                </a:solidFill>
                <a:latin typeface="NikoshBAN" panose="02000000000000000000" pitchFamily="2" charset="0"/>
                <a:cs typeface="NikoshBAN" panose="02000000000000000000" pitchFamily="2" charset="0"/>
              </a:rPr>
              <a:t> সরকারি প্রাথমিক বিদ্যালয়</a:t>
            </a:r>
          </a:p>
          <a:p>
            <a:pPr algn="ctr"/>
            <a:r>
              <a:rPr lang="bn-IN" sz="3600" dirty="0">
                <a:solidFill>
                  <a:srgbClr val="002060"/>
                </a:solidFill>
                <a:latin typeface="NikoshBAN" panose="02000000000000000000" pitchFamily="2" charset="0"/>
                <a:cs typeface="NikoshBAN" panose="02000000000000000000" pitchFamily="2" charset="0"/>
              </a:rPr>
              <a:t>বানিয়াচং, হবিগঞ্জ।</a:t>
            </a:r>
          </a:p>
          <a:p>
            <a:pPr algn="ctr"/>
            <a:r>
              <a:rPr lang="bn-IN" sz="3600" dirty="0">
                <a:solidFill>
                  <a:srgbClr val="00B050"/>
                </a:solidFill>
                <a:latin typeface="NikoshBAN" panose="02000000000000000000" pitchFamily="2" charset="0"/>
                <a:cs typeface="NikoshBAN" panose="02000000000000000000" pitchFamily="2" charset="0"/>
              </a:rPr>
              <a:t>০১৭</a:t>
            </a:r>
            <a:r>
              <a:rPr lang="en-US" sz="3600" dirty="0">
                <a:solidFill>
                  <a:srgbClr val="00B050"/>
                </a:solidFill>
                <a:latin typeface="NikoshBAN" panose="02000000000000000000" pitchFamily="2" charset="0"/>
                <a:cs typeface="NikoshBAN" panose="02000000000000000000" pitchFamily="2" charset="0"/>
              </a:rPr>
              <a:t>১৮৫০৯১৭১</a:t>
            </a:r>
          </a:p>
        </p:txBody>
      </p:sp>
      <p:sp>
        <p:nvSpPr>
          <p:cNvPr id="17" name="Frame 16"/>
          <p:cNvSpPr/>
          <p:nvPr/>
        </p:nvSpPr>
        <p:spPr>
          <a:xfrm>
            <a:off x="0" y="0"/>
            <a:ext cx="12284826" cy="6858000"/>
          </a:xfrm>
          <a:prstGeom prst="frame">
            <a:avLst>
              <a:gd name="adj1" fmla="val 2324"/>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2218" y="738986"/>
            <a:ext cx="1953491" cy="2345626"/>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9FCA21F6-9150-33AA-4647-EF82AAB68BF5}"/>
              </a:ext>
            </a:extLst>
          </p:cNvPr>
          <p:cNvPicPr>
            <a:picLocks noChangeAspect="1"/>
          </p:cNvPicPr>
          <p:nvPr/>
        </p:nvPicPr>
        <p:blipFill rotWithShape="1">
          <a:blip r:embed="rId3">
            <a:extLst>
              <a:ext uri="{28A0092B-C50C-407E-A947-70E740481C1C}">
                <a14:useLocalDpi xmlns:a14="http://schemas.microsoft.com/office/drawing/2010/main" val="0"/>
              </a:ext>
            </a:extLst>
          </a:blip>
          <a:srcRect l="14468" t="10776" r="13528" b="15446"/>
          <a:stretch/>
        </p:blipFill>
        <p:spPr>
          <a:xfrm>
            <a:off x="1766841" y="738986"/>
            <a:ext cx="2289219" cy="2345626"/>
          </a:xfrm>
          <a:prstGeom prst="rect">
            <a:avLst/>
          </a:prstGeom>
        </p:spPr>
      </p:pic>
    </p:spTree>
    <p:extLst>
      <p:ext uri="{BB962C8B-B14F-4D97-AF65-F5344CB8AC3E}">
        <p14:creationId xmlns:p14="http://schemas.microsoft.com/office/powerpoint/2010/main" val="39090311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extBox 76">
            <a:extLst>
              <a:ext uri="{FF2B5EF4-FFF2-40B4-BE49-F238E27FC236}">
                <a16:creationId xmlns:a16="http://schemas.microsoft.com/office/drawing/2014/main" id="{AD866255-02A1-42F5-A245-17CDC57B7913}"/>
              </a:ext>
            </a:extLst>
          </p:cNvPr>
          <p:cNvSpPr txBox="1"/>
          <p:nvPr/>
        </p:nvSpPr>
        <p:spPr>
          <a:xfrm>
            <a:off x="9120939" y="5112524"/>
            <a:ext cx="1281604" cy="5269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bn-BD" sz="2800" dirty="0">
                <a:latin typeface="NikoshBAN" panose="02000000000000000000" pitchFamily="2" charset="0"/>
                <a:cs typeface="NikoshBAN" panose="02000000000000000000" pitchFamily="2" charset="0"/>
              </a:rPr>
              <a:t>১৪০ মিলি</a:t>
            </a:r>
            <a:endParaRPr lang="en-US" sz="2800" dirty="0">
              <a:latin typeface="NikoshBAN" panose="02000000000000000000" pitchFamily="2" charset="0"/>
              <a:cs typeface="NikoshBAN" panose="02000000000000000000" pitchFamily="2" charset="0"/>
            </a:endParaRPr>
          </a:p>
        </p:txBody>
      </p:sp>
      <p:sp>
        <p:nvSpPr>
          <p:cNvPr id="79" name="TextBox 78">
            <a:extLst>
              <a:ext uri="{FF2B5EF4-FFF2-40B4-BE49-F238E27FC236}">
                <a16:creationId xmlns:a16="http://schemas.microsoft.com/office/drawing/2014/main" id="{96A66BF9-5361-476B-8AD2-BA62E32D3A3A}"/>
              </a:ext>
            </a:extLst>
          </p:cNvPr>
          <p:cNvSpPr txBox="1"/>
          <p:nvPr/>
        </p:nvSpPr>
        <p:spPr>
          <a:xfrm>
            <a:off x="2175970" y="5116567"/>
            <a:ext cx="1162774" cy="5269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bn-BD" sz="2800" dirty="0">
                <a:latin typeface="NikoshBAN" panose="02000000000000000000" pitchFamily="2" charset="0"/>
                <a:cs typeface="NikoshBAN" panose="02000000000000000000" pitchFamily="2" charset="0"/>
              </a:rPr>
              <a:t>৯০ মিলি</a:t>
            </a:r>
            <a:endParaRPr lang="en-US" sz="2800" dirty="0">
              <a:latin typeface="NikoshBAN" panose="02000000000000000000" pitchFamily="2" charset="0"/>
              <a:cs typeface="NikoshBAN" panose="02000000000000000000" pitchFamily="2" charset="0"/>
            </a:endParaRPr>
          </a:p>
        </p:txBody>
      </p:sp>
      <p:sp>
        <p:nvSpPr>
          <p:cNvPr id="106" name="TextBox 105">
            <a:extLst>
              <a:ext uri="{FF2B5EF4-FFF2-40B4-BE49-F238E27FC236}">
                <a16:creationId xmlns:a16="http://schemas.microsoft.com/office/drawing/2014/main" id="{B76C395C-485E-43E4-A008-038289EB384D}"/>
              </a:ext>
            </a:extLst>
          </p:cNvPr>
          <p:cNvSpPr txBox="1"/>
          <p:nvPr/>
        </p:nvSpPr>
        <p:spPr>
          <a:xfrm>
            <a:off x="5686333" y="5112524"/>
            <a:ext cx="1325441" cy="5269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bn-BD" sz="2800" dirty="0">
                <a:latin typeface="NikoshBAN" panose="02000000000000000000" pitchFamily="2" charset="0"/>
                <a:cs typeface="NikoshBAN" panose="02000000000000000000" pitchFamily="2" charset="0"/>
              </a:rPr>
              <a:t>১</a:t>
            </a:r>
            <a:r>
              <a:rPr lang="en-US" sz="2800" dirty="0">
                <a:latin typeface="NikoshBAN" panose="02000000000000000000" pitchFamily="2" charset="0"/>
                <a:cs typeface="NikoshBAN" panose="02000000000000000000" pitchFamily="2" charset="0"/>
              </a:rPr>
              <a:t>0</a:t>
            </a:r>
            <a:r>
              <a:rPr lang="bn-BD" sz="2800" dirty="0">
                <a:latin typeface="NikoshBAN" panose="02000000000000000000" pitchFamily="2" charset="0"/>
                <a:cs typeface="NikoshBAN" panose="02000000000000000000" pitchFamily="2" charset="0"/>
              </a:rPr>
              <a:t>০ মিলি</a:t>
            </a:r>
            <a:endParaRPr lang="en-US" sz="2800" dirty="0">
              <a:latin typeface="NikoshBAN" panose="02000000000000000000" pitchFamily="2" charset="0"/>
              <a:cs typeface="NikoshBAN" panose="02000000000000000000" pitchFamily="2" charset="0"/>
            </a:endParaRPr>
          </a:p>
        </p:txBody>
      </p:sp>
      <p:sp>
        <p:nvSpPr>
          <p:cNvPr id="84" name="TextBox 83">
            <a:extLst>
              <a:ext uri="{FF2B5EF4-FFF2-40B4-BE49-F238E27FC236}">
                <a16:creationId xmlns:a16="http://schemas.microsoft.com/office/drawing/2014/main" id="{C8BEC9F6-EA0E-4AB2-8026-F5CE78B80ECF}"/>
              </a:ext>
            </a:extLst>
          </p:cNvPr>
          <p:cNvSpPr txBox="1"/>
          <p:nvPr/>
        </p:nvSpPr>
        <p:spPr>
          <a:xfrm>
            <a:off x="3787967" y="358654"/>
            <a:ext cx="479774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bn-BD" sz="3600" dirty="0">
                <a:latin typeface="NikoshBAN" panose="02000000000000000000" pitchFamily="2" charset="0"/>
                <a:cs typeface="NikoshBAN" panose="02000000000000000000" pitchFamily="2" charset="0"/>
              </a:rPr>
              <a:t>এসো আমরা কিছু পরিমাপ দেখি </a:t>
            </a:r>
            <a:endParaRPr lang="en-US" sz="3600" dirty="0">
              <a:latin typeface="NikoshBAN" panose="02000000000000000000" pitchFamily="2" charset="0"/>
              <a:cs typeface="NikoshBAN" panose="02000000000000000000" pitchFamily="2" charset="0"/>
            </a:endParaRPr>
          </a:p>
        </p:txBody>
      </p:sp>
      <p:sp>
        <p:nvSpPr>
          <p:cNvPr id="102" name="TextBox 101">
            <a:extLst>
              <a:ext uri="{FF2B5EF4-FFF2-40B4-BE49-F238E27FC236}">
                <a16:creationId xmlns:a16="http://schemas.microsoft.com/office/drawing/2014/main" id="{D8D5DCE2-8561-470B-9D59-DAC0288D16A1}"/>
              </a:ext>
            </a:extLst>
          </p:cNvPr>
          <p:cNvSpPr txBox="1"/>
          <p:nvPr/>
        </p:nvSpPr>
        <p:spPr>
          <a:xfrm>
            <a:off x="3481840" y="322631"/>
            <a:ext cx="598811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bn-BD" sz="3600" dirty="0">
                <a:latin typeface="NikoshBAN" panose="02000000000000000000" pitchFamily="2" charset="0"/>
                <a:cs typeface="NikoshBAN" panose="02000000000000000000" pitchFamily="2" charset="0"/>
              </a:rPr>
              <a:t>পাত্রগুলোতে জুসের পরিমাণ কেমন আছে? </a:t>
            </a:r>
            <a:endParaRPr lang="en-US" sz="3600" dirty="0">
              <a:latin typeface="NikoshBAN" panose="02000000000000000000" pitchFamily="2" charset="0"/>
              <a:cs typeface="NikoshBAN" panose="02000000000000000000" pitchFamily="2" charset="0"/>
            </a:endParaRPr>
          </a:p>
        </p:txBody>
      </p:sp>
      <p:sp>
        <p:nvSpPr>
          <p:cNvPr id="105" name="TextBox 104">
            <a:extLst>
              <a:ext uri="{FF2B5EF4-FFF2-40B4-BE49-F238E27FC236}">
                <a16:creationId xmlns:a16="http://schemas.microsoft.com/office/drawing/2014/main" id="{BD4A891E-2065-4B4A-A838-A9116964D19F}"/>
              </a:ext>
            </a:extLst>
          </p:cNvPr>
          <p:cNvSpPr txBox="1"/>
          <p:nvPr/>
        </p:nvSpPr>
        <p:spPr>
          <a:xfrm>
            <a:off x="3787967" y="5847824"/>
            <a:ext cx="5375863" cy="646331"/>
          </a:xfrm>
          <a:prstGeom prst="rect">
            <a:avLst/>
          </a:prstGeom>
          <a:solidFill>
            <a:srgbClr val="92D050"/>
          </a:solidFill>
        </p:spPr>
        <p:txBody>
          <a:bodyPr wrap="square" rtlCol="0">
            <a:spAutoFit/>
          </a:bodyPr>
          <a:lstStyle/>
          <a:p>
            <a:pPr algn="ctr"/>
            <a:r>
              <a:rPr lang="bn-BD" sz="3600" dirty="0">
                <a:latin typeface="NikoshBAN" panose="02000000000000000000" pitchFamily="2" charset="0"/>
                <a:cs typeface="NikoshBAN" panose="02000000000000000000" pitchFamily="2" charset="0"/>
              </a:rPr>
              <a:t>ভিন্ন পাত্রে বিভিন্ন পরিমাণ জুস আছে। </a:t>
            </a:r>
            <a:endParaRPr lang="en-US" sz="3600" dirty="0">
              <a:latin typeface="NikoshBAN" panose="02000000000000000000" pitchFamily="2" charset="0"/>
              <a:cs typeface="NikoshBAN" panose="02000000000000000000" pitchFamily="2" charset="0"/>
            </a:endParaRPr>
          </a:p>
        </p:txBody>
      </p:sp>
      <p:sp>
        <p:nvSpPr>
          <p:cNvPr id="85" name="Frame 84"/>
          <p:cNvSpPr/>
          <p:nvPr/>
        </p:nvSpPr>
        <p:spPr>
          <a:xfrm>
            <a:off x="0" y="0"/>
            <a:ext cx="12284826" cy="6858000"/>
          </a:xfrm>
          <a:prstGeom prst="frame">
            <a:avLst>
              <a:gd name="adj1" fmla="val 2324"/>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AutoShape 2" descr="Sheffield® Vic Conical Beer Glass | YAMZAR Hospitality &amp; Aged Care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5" name="Group 4"/>
          <p:cNvGrpSpPr/>
          <p:nvPr/>
        </p:nvGrpSpPr>
        <p:grpSpPr>
          <a:xfrm>
            <a:off x="1748344" y="1158584"/>
            <a:ext cx="2008909" cy="3787883"/>
            <a:chOff x="639399" y="1294225"/>
            <a:chExt cx="2008909" cy="4456132"/>
          </a:xfrm>
        </p:grpSpPr>
        <p:pic>
          <p:nvPicPr>
            <p:cNvPr id="3" name="Picture 2"/>
            <p:cNvPicPr>
              <a:picLocks noChangeAspect="1"/>
            </p:cNvPicPr>
            <p:nvPr/>
          </p:nvPicPr>
          <p:blipFill rotWithShape="1">
            <a:blip r:embed="rId2"/>
            <a:srcRect l="26461" t="-622" r="28457" b="622"/>
            <a:stretch/>
          </p:blipFill>
          <p:spPr>
            <a:xfrm>
              <a:off x="639399" y="1294225"/>
              <a:ext cx="2008909" cy="4456132"/>
            </a:xfrm>
            <a:prstGeom prst="rect">
              <a:avLst/>
            </a:prstGeom>
          </p:spPr>
        </p:pic>
        <p:sp>
          <p:nvSpPr>
            <p:cNvPr id="4" name="Can 3"/>
            <p:cNvSpPr/>
            <p:nvPr/>
          </p:nvSpPr>
          <p:spPr>
            <a:xfrm>
              <a:off x="895458" y="3332255"/>
              <a:ext cx="1535952" cy="2072037"/>
            </a:xfrm>
            <a:prstGeom prst="ca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5182385" y="1098144"/>
            <a:ext cx="2008909" cy="3942333"/>
            <a:chOff x="4406790" y="1283344"/>
            <a:chExt cx="2008909" cy="4456132"/>
          </a:xfrm>
        </p:grpSpPr>
        <p:pic>
          <p:nvPicPr>
            <p:cNvPr id="71" name="Picture 70"/>
            <p:cNvPicPr>
              <a:picLocks noChangeAspect="1"/>
            </p:cNvPicPr>
            <p:nvPr/>
          </p:nvPicPr>
          <p:blipFill rotWithShape="1">
            <a:blip r:embed="rId2"/>
            <a:srcRect l="26461" t="-622" r="28457" b="622"/>
            <a:stretch/>
          </p:blipFill>
          <p:spPr>
            <a:xfrm>
              <a:off x="4406790" y="1283344"/>
              <a:ext cx="2008909" cy="4456132"/>
            </a:xfrm>
            <a:prstGeom prst="rect">
              <a:avLst/>
            </a:prstGeom>
          </p:spPr>
        </p:pic>
        <p:sp>
          <p:nvSpPr>
            <p:cNvPr id="76" name="Can 75"/>
            <p:cNvSpPr/>
            <p:nvPr/>
          </p:nvSpPr>
          <p:spPr>
            <a:xfrm>
              <a:off x="4650888" y="2854036"/>
              <a:ext cx="1535952" cy="2614252"/>
            </a:xfrm>
            <a:prstGeom prst="ca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a:off x="8541059" y="1098144"/>
            <a:ext cx="2008909" cy="3942333"/>
            <a:chOff x="7499964" y="1097147"/>
            <a:chExt cx="2008909" cy="4456132"/>
          </a:xfrm>
        </p:grpSpPr>
        <p:pic>
          <p:nvPicPr>
            <p:cNvPr id="75" name="Picture 74"/>
            <p:cNvPicPr>
              <a:picLocks noChangeAspect="1"/>
            </p:cNvPicPr>
            <p:nvPr/>
          </p:nvPicPr>
          <p:blipFill rotWithShape="1">
            <a:blip r:embed="rId2"/>
            <a:srcRect l="26461" t="-622" r="28457" b="622"/>
            <a:stretch/>
          </p:blipFill>
          <p:spPr>
            <a:xfrm>
              <a:off x="7499964" y="1097147"/>
              <a:ext cx="2008909" cy="4456132"/>
            </a:xfrm>
            <a:prstGeom prst="rect">
              <a:avLst/>
            </a:prstGeom>
          </p:spPr>
        </p:pic>
        <p:sp>
          <p:nvSpPr>
            <p:cNvPr id="87" name="Can 86"/>
            <p:cNvSpPr/>
            <p:nvPr/>
          </p:nvSpPr>
          <p:spPr>
            <a:xfrm>
              <a:off x="7685877" y="2119750"/>
              <a:ext cx="1664420" cy="3137652"/>
            </a:xfrm>
            <a:prstGeom prst="ca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36117771"/>
      </p:ext>
    </p:extLst>
  </p:cSld>
  <p:clrMapOvr>
    <a:masterClrMapping/>
  </p:clrMapOvr>
  <mc:AlternateContent xmlns:mc="http://schemas.openxmlformats.org/markup-compatibility/2006" xmlns:p14="http://schemas.microsoft.com/office/powerpoint/2010/main">
    <mc:Choice Requires="p14">
      <p:transition spd="slow" p14:dur="1500">
        <p14:ripple dir="l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2" fill="hold" grpId="0" nodeType="clickEffect">
                                  <p:stCondLst>
                                    <p:cond delay="0"/>
                                  </p:stCondLst>
                                  <p:childTnLst>
                                    <p:animEffect transition="out" filter="wipe(right)">
                                      <p:cBhvr>
                                        <p:cTn id="6" dur="500"/>
                                        <p:tgtEl>
                                          <p:spTgt spid="84"/>
                                        </p:tgtEl>
                                      </p:cBhvr>
                                    </p:animEffect>
                                    <p:set>
                                      <p:cBhvr>
                                        <p:cTn id="7" dur="1" fill="hold">
                                          <p:stCondLst>
                                            <p:cond delay="499"/>
                                          </p:stCondLst>
                                        </p:cTn>
                                        <p:tgtEl>
                                          <p:spTgt spid="84"/>
                                        </p:tgtEl>
                                        <p:attrNameLst>
                                          <p:attrName>style.visibility</p:attrName>
                                        </p:attrNameLst>
                                      </p:cBhvr>
                                      <p:to>
                                        <p:strVal val="hidden"/>
                                      </p:to>
                                    </p:se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2"/>
                                        </p:tgtEl>
                                        <p:attrNameLst>
                                          <p:attrName>style.visibility</p:attrName>
                                        </p:attrNameLst>
                                      </p:cBhvr>
                                      <p:to>
                                        <p:strVal val="visible"/>
                                      </p:to>
                                    </p:set>
                                    <p:animEffect transition="in" filter="wipe(left)">
                                      <p:cBhvr>
                                        <p:cTn id="11" dur="500"/>
                                        <p:tgtEl>
                                          <p:spTgt spid="10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05"/>
                                        </p:tgtEl>
                                        <p:attrNameLst>
                                          <p:attrName>style.visibility</p:attrName>
                                        </p:attrNameLst>
                                      </p:cBhvr>
                                      <p:to>
                                        <p:strVal val="visible"/>
                                      </p:to>
                                    </p:set>
                                    <p:animEffect transition="in" filter="wipe(left)">
                                      <p:cBhvr>
                                        <p:cTn id="16" dur="500"/>
                                        <p:tgtEl>
                                          <p:spTgt spid="10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9"/>
                                        </p:tgtEl>
                                        <p:attrNameLst>
                                          <p:attrName>style.visibility</p:attrName>
                                        </p:attrNameLst>
                                      </p:cBhvr>
                                      <p:to>
                                        <p:strVal val="visible"/>
                                      </p:to>
                                    </p:set>
                                    <p:animEffect transition="in" filter="fade">
                                      <p:cBhvr>
                                        <p:cTn id="19" dur="500"/>
                                        <p:tgtEl>
                                          <p:spTgt spid="7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6"/>
                                        </p:tgtEl>
                                        <p:attrNameLst>
                                          <p:attrName>style.visibility</p:attrName>
                                        </p:attrNameLst>
                                      </p:cBhvr>
                                      <p:to>
                                        <p:strVal val="visible"/>
                                      </p:to>
                                    </p:set>
                                    <p:animEffect transition="in" filter="fade">
                                      <p:cBhvr>
                                        <p:cTn id="22" dur="500"/>
                                        <p:tgtEl>
                                          <p:spTgt spid="106"/>
                                        </p:tgtEl>
                                      </p:cBhvr>
                                    </p:animEffect>
                                  </p:childTnLst>
                                </p:cTn>
                              </p:par>
                              <p:par>
                                <p:cTn id="23" presetID="23" presetClass="entr" presetSubtype="16"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xit" presetSubtype="32" fill="hold" grpId="1" nodeType="clickEffect">
                                  <p:stCondLst>
                                    <p:cond delay="0"/>
                                  </p:stCondLst>
                                  <p:childTnLst>
                                    <p:anim calcmode="lin" valueType="num">
                                      <p:cBhvr>
                                        <p:cTn id="30" dur="500"/>
                                        <p:tgtEl>
                                          <p:spTgt spid="102"/>
                                        </p:tgtEl>
                                        <p:attrNameLst>
                                          <p:attrName>ppt_w</p:attrName>
                                        </p:attrNameLst>
                                      </p:cBhvr>
                                      <p:tavLst>
                                        <p:tav tm="0">
                                          <p:val>
                                            <p:strVal val="ppt_w"/>
                                          </p:val>
                                        </p:tav>
                                        <p:tav tm="100000">
                                          <p:val>
                                            <p:fltVal val="0"/>
                                          </p:val>
                                        </p:tav>
                                      </p:tavLst>
                                    </p:anim>
                                    <p:anim calcmode="lin" valueType="num">
                                      <p:cBhvr>
                                        <p:cTn id="31" dur="500"/>
                                        <p:tgtEl>
                                          <p:spTgt spid="102"/>
                                        </p:tgtEl>
                                        <p:attrNameLst>
                                          <p:attrName>ppt_h</p:attrName>
                                        </p:attrNameLst>
                                      </p:cBhvr>
                                      <p:tavLst>
                                        <p:tav tm="0">
                                          <p:val>
                                            <p:strVal val="ppt_h"/>
                                          </p:val>
                                        </p:tav>
                                        <p:tav tm="100000">
                                          <p:val>
                                            <p:fltVal val="0"/>
                                          </p:val>
                                        </p:tav>
                                      </p:tavLst>
                                    </p:anim>
                                    <p:animEffect transition="out" filter="fade">
                                      <p:cBhvr>
                                        <p:cTn id="32" dur="500"/>
                                        <p:tgtEl>
                                          <p:spTgt spid="102"/>
                                        </p:tgtEl>
                                      </p:cBhvr>
                                    </p:animEffect>
                                    <p:set>
                                      <p:cBhvr>
                                        <p:cTn id="33" dur="1" fill="hold">
                                          <p:stCondLst>
                                            <p:cond delay="499"/>
                                          </p:stCondLst>
                                        </p:cTn>
                                        <p:tgtEl>
                                          <p:spTgt spid="102"/>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2" presetClass="exit" presetSubtype="2" fill="hold" grpId="1" nodeType="clickEffect">
                                  <p:stCondLst>
                                    <p:cond delay="0"/>
                                  </p:stCondLst>
                                  <p:childTnLst>
                                    <p:animEffect transition="out" filter="wipe(right)">
                                      <p:cBhvr>
                                        <p:cTn id="37" dur="500"/>
                                        <p:tgtEl>
                                          <p:spTgt spid="105"/>
                                        </p:tgtEl>
                                      </p:cBhvr>
                                    </p:animEffect>
                                    <p:set>
                                      <p:cBhvr>
                                        <p:cTn id="38" dur="1" fill="hold">
                                          <p:stCondLst>
                                            <p:cond delay="499"/>
                                          </p:stCondLst>
                                        </p:cTn>
                                        <p:tgtEl>
                                          <p:spTgt spid="10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9" grpId="0" animBg="1"/>
      <p:bldP spid="106" grpId="0" animBg="1"/>
      <p:bldP spid="84" grpId="0" animBg="1"/>
      <p:bldP spid="102" grpId="0" animBg="1"/>
      <p:bldP spid="102" grpId="1" animBg="1"/>
      <p:bldP spid="105" grpId="0" animBg="1"/>
      <p:bldP spid="105"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3846C3-14C9-4FC8-B116-49F0FD05BA0E}"/>
              </a:ext>
            </a:extLst>
          </p:cNvPr>
          <p:cNvSpPr txBox="1"/>
          <p:nvPr/>
        </p:nvSpPr>
        <p:spPr>
          <a:xfrm>
            <a:off x="4368153" y="208224"/>
            <a:ext cx="6925817" cy="1077218"/>
          </a:xfrm>
          <a:prstGeom prst="rect">
            <a:avLst/>
          </a:prstGeom>
          <a:noFill/>
        </p:spPr>
        <p:txBody>
          <a:bodyPr wrap="square" rtlCol="0">
            <a:spAutoFit/>
          </a:bodyPr>
          <a:lstStyle/>
          <a:p>
            <a:r>
              <a:rPr lang="bn-IN" sz="3200" dirty="0">
                <a:latin typeface="NikoshBAN" panose="02000000000000000000" pitchFamily="2" charset="0"/>
                <a:cs typeface="NikoshBAN" panose="02000000000000000000" pitchFamily="2" charset="0"/>
              </a:rPr>
              <a:t>একটি  জগে  ঢেলে আবার তিনটি গ্লাসে সমানভাবে জুস রাখি। </a:t>
            </a:r>
            <a:r>
              <a:rPr lang="bn-BD" sz="3200" dirty="0">
                <a:latin typeface="NikoshBAN" panose="02000000000000000000" pitchFamily="2" charset="0"/>
                <a:cs typeface="NikoshBAN" panose="02000000000000000000" pitchFamily="2" charset="0"/>
              </a:rPr>
              <a:t>সকল পাত্রে ফলের জুস সমানভাবে রাখা হয়েছে। </a:t>
            </a:r>
            <a:endParaRPr lang="en-US" sz="3200"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FE73F94D-D8FC-4D7C-BB9E-AEFD5988A5F0}"/>
              </a:ext>
            </a:extLst>
          </p:cNvPr>
          <p:cNvSpPr txBox="1"/>
          <p:nvPr/>
        </p:nvSpPr>
        <p:spPr>
          <a:xfrm>
            <a:off x="5666697" y="5266899"/>
            <a:ext cx="1281603" cy="5269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bn-BD" sz="2800" dirty="0">
                <a:latin typeface="NikoshBAN" panose="02000000000000000000" pitchFamily="2" charset="0"/>
                <a:cs typeface="NikoshBAN" panose="02000000000000000000" pitchFamily="2" charset="0"/>
              </a:rPr>
              <a:t>১১০ মিলি</a:t>
            </a:r>
            <a:endParaRPr lang="en-US" sz="2800" dirty="0">
              <a:latin typeface="NikoshBAN" panose="02000000000000000000" pitchFamily="2" charset="0"/>
              <a:cs typeface="NikoshBAN" panose="02000000000000000000" pitchFamily="2" charset="0"/>
            </a:endParaRPr>
          </a:p>
        </p:txBody>
      </p:sp>
      <p:grpSp>
        <p:nvGrpSpPr>
          <p:cNvPr id="4" name="Group 3"/>
          <p:cNvGrpSpPr/>
          <p:nvPr/>
        </p:nvGrpSpPr>
        <p:grpSpPr>
          <a:xfrm>
            <a:off x="5214398" y="1235371"/>
            <a:ext cx="6624299" cy="3579256"/>
            <a:chOff x="7355982" y="1171430"/>
            <a:chExt cx="6624299" cy="4457210"/>
          </a:xfrm>
        </p:grpSpPr>
        <p:pic>
          <p:nvPicPr>
            <p:cNvPr id="5" name="Picture 4"/>
            <p:cNvPicPr>
              <a:picLocks noChangeAspect="1"/>
            </p:cNvPicPr>
            <p:nvPr/>
          </p:nvPicPr>
          <p:blipFill rotWithShape="1">
            <a:blip r:embed="rId2"/>
            <a:srcRect l="26461" t="-622" r="28457" b="622"/>
            <a:stretch/>
          </p:blipFill>
          <p:spPr>
            <a:xfrm>
              <a:off x="7355982" y="1171430"/>
              <a:ext cx="2008909" cy="4456132"/>
            </a:xfrm>
            <a:prstGeom prst="rect">
              <a:avLst/>
            </a:prstGeom>
          </p:spPr>
        </p:pic>
        <p:sp>
          <p:nvSpPr>
            <p:cNvPr id="6" name="Can 5"/>
            <p:cNvSpPr/>
            <p:nvPr/>
          </p:nvSpPr>
          <p:spPr>
            <a:xfrm>
              <a:off x="7592460" y="2608167"/>
              <a:ext cx="1535952" cy="2749283"/>
            </a:xfrm>
            <a:prstGeom prst="ca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2"/>
            <a:srcRect l="26461" t="-622" r="28457" b="622"/>
            <a:stretch/>
          </p:blipFill>
          <p:spPr>
            <a:xfrm>
              <a:off x="9655217" y="1171430"/>
              <a:ext cx="2008909" cy="4456132"/>
            </a:xfrm>
            <a:prstGeom prst="rect">
              <a:avLst/>
            </a:prstGeom>
          </p:spPr>
        </p:pic>
        <p:sp>
          <p:nvSpPr>
            <p:cNvPr id="8" name="Can 7"/>
            <p:cNvSpPr/>
            <p:nvPr/>
          </p:nvSpPr>
          <p:spPr>
            <a:xfrm>
              <a:off x="9972646" y="2608168"/>
              <a:ext cx="1535952" cy="2749283"/>
            </a:xfrm>
            <a:prstGeom prst="ca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2"/>
            <a:srcRect l="26461" t="-622" r="28457" b="622"/>
            <a:stretch/>
          </p:blipFill>
          <p:spPr>
            <a:xfrm>
              <a:off x="11971372" y="1172508"/>
              <a:ext cx="2008909" cy="4456132"/>
            </a:xfrm>
            <a:prstGeom prst="rect">
              <a:avLst/>
            </a:prstGeom>
          </p:spPr>
        </p:pic>
        <p:sp>
          <p:nvSpPr>
            <p:cNvPr id="10" name="Can 9"/>
            <p:cNvSpPr/>
            <p:nvPr/>
          </p:nvSpPr>
          <p:spPr>
            <a:xfrm>
              <a:off x="12215470" y="2608169"/>
              <a:ext cx="1535952" cy="2749283"/>
            </a:xfrm>
            <a:prstGeom prst="ca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FE73F94D-D8FC-4D7C-BB9E-AEFD5988A5F0}"/>
              </a:ext>
            </a:extLst>
          </p:cNvPr>
          <p:cNvSpPr txBox="1"/>
          <p:nvPr/>
        </p:nvSpPr>
        <p:spPr>
          <a:xfrm>
            <a:off x="8085411" y="5266899"/>
            <a:ext cx="1281603" cy="5269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bn-BD" sz="2800" dirty="0">
                <a:latin typeface="NikoshBAN" panose="02000000000000000000" pitchFamily="2" charset="0"/>
                <a:cs typeface="NikoshBAN" panose="02000000000000000000" pitchFamily="2" charset="0"/>
              </a:rPr>
              <a:t>১১০ মিলি</a:t>
            </a:r>
            <a:endParaRPr lang="en-US" sz="2800" dirty="0">
              <a:latin typeface="NikoshBAN" panose="02000000000000000000" pitchFamily="2" charset="0"/>
              <a:cs typeface="NikoshBAN" panose="02000000000000000000" pitchFamily="2" charset="0"/>
            </a:endParaRPr>
          </a:p>
        </p:txBody>
      </p:sp>
      <p:sp>
        <p:nvSpPr>
          <p:cNvPr id="12" name="TextBox 11">
            <a:extLst>
              <a:ext uri="{FF2B5EF4-FFF2-40B4-BE49-F238E27FC236}">
                <a16:creationId xmlns:a16="http://schemas.microsoft.com/office/drawing/2014/main" id="{FE73F94D-D8FC-4D7C-BB9E-AEFD5988A5F0}"/>
              </a:ext>
            </a:extLst>
          </p:cNvPr>
          <p:cNvSpPr txBox="1"/>
          <p:nvPr/>
        </p:nvSpPr>
        <p:spPr>
          <a:xfrm>
            <a:off x="10193440" y="5266899"/>
            <a:ext cx="1281603" cy="52693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bn-BD" sz="2800" dirty="0">
                <a:latin typeface="NikoshBAN" panose="02000000000000000000" pitchFamily="2" charset="0"/>
                <a:cs typeface="NikoshBAN" panose="02000000000000000000" pitchFamily="2" charset="0"/>
              </a:rPr>
              <a:t>১১০ মিলি</a:t>
            </a:r>
            <a:endParaRPr lang="en-US" sz="2800" dirty="0">
              <a:latin typeface="NikoshBAN" panose="02000000000000000000" pitchFamily="2" charset="0"/>
              <a:cs typeface="NikoshBAN" panose="02000000000000000000" pitchFamily="2" charset="0"/>
            </a:endParaRPr>
          </a:p>
        </p:txBody>
      </p:sp>
      <p:pic>
        <p:nvPicPr>
          <p:cNvPr id="13" name="Picture 12"/>
          <p:cNvPicPr>
            <a:picLocks noChangeAspect="1"/>
          </p:cNvPicPr>
          <p:nvPr/>
        </p:nvPicPr>
        <p:blipFill>
          <a:blip r:embed="rId3"/>
          <a:stretch>
            <a:fillRect/>
          </a:stretch>
        </p:blipFill>
        <p:spPr>
          <a:xfrm>
            <a:off x="320444" y="1126450"/>
            <a:ext cx="4586708" cy="5511793"/>
          </a:xfrm>
          <a:prstGeom prst="rect">
            <a:avLst/>
          </a:prstGeom>
        </p:spPr>
      </p:pic>
      <p:sp>
        <p:nvSpPr>
          <p:cNvPr id="15" name="Can 14"/>
          <p:cNvSpPr/>
          <p:nvPr/>
        </p:nvSpPr>
        <p:spPr>
          <a:xfrm>
            <a:off x="515858" y="1242987"/>
            <a:ext cx="2661385" cy="4464686"/>
          </a:xfrm>
          <a:prstGeom prst="ca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017145" y="3950523"/>
            <a:ext cx="1735935" cy="646331"/>
          </a:xfrm>
          <a:prstGeom prst="rect">
            <a:avLst/>
          </a:prstGeom>
          <a:noFill/>
          <a:ln w="3175">
            <a:solidFill>
              <a:schemeClr val="tx1"/>
            </a:solidFill>
          </a:ln>
        </p:spPr>
        <p:txBody>
          <a:bodyPr wrap="square" rtlCol="0">
            <a:spAutoFit/>
          </a:bodyPr>
          <a:lstStyle/>
          <a:p>
            <a:r>
              <a:rPr lang="en-US" sz="3600" dirty="0">
                <a:latin typeface="NikoshBAN" panose="02000000000000000000" pitchFamily="2" charset="0"/>
                <a:cs typeface="NikoshBAN" panose="02000000000000000000" pitchFamily="2" charset="0"/>
              </a:rPr>
              <a:t>৩৩০ </a:t>
            </a:r>
            <a:r>
              <a:rPr lang="en-US" sz="3600" dirty="0" err="1">
                <a:latin typeface="NikoshBAN" panose="02000000000000000000" pitchFamily="2" charset="0"/>
                <a:cs typeface="NikoshBAN" panose="02000000000000000000" pitchFamily="2" charset="0"/>
              </a:rPr>
              <a:t>মিলি</a:t>
            </a:r>
            <a:endParaRPr lang="en-US" sz="3600" dirty="0">
              <a:latin typeface="NikoshBAN" panose="02000000000000000000" pitchFamily="2" charset="0"/>
              <a:cs typeface="NikoshBAN" panose="02000000000000000000" pitchFamily="2" charset="0"/>
            </a:endParaRPr>
          </a:p>
        </p:txBody>
      </p:sp>
      <p:sp>
        <p:nvSpPr>
          <p:cNvPr id="16" name="Frame 15"/>
          <p:cNvSpPr/>
          <p:nvPr/>
        </p:nvSpPr>
        <p:spPr>
          <a:xfrm>
            <a:off x="0" y="0"/>
            <a:ext cx="12284826" cy="6858000"/>
          </a:xfrm>
          <a:prstGeom prst="frame">
            <a:avLst>
              <a:gd name="adj1" fmla="val 2324"/>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848DEB3D-F38B-ED32-C2AE-0E88662F1625}"/>
              </a:ext>
            </a:extLst>
          </p:cNvPr>
          <p:cNvSpPr txBox="1"/>
          <p:nvPr/>
        </p:nvSpPr>
        <p:spPr>
          <a:xfrm>
            <a:off x="5388168" y="5946829"/>
            <a:ext cx="6259838" cy="646331"/>
          </a:xfrm>
          <a:prstGeom prst="rect">
            <a:avLst/>
          </a:prstGeom>
          <a:solidFill>
            <a:schemeClr val="accent4">
              <a:lumMod val="40000"/>
              <a:lumOff val="60000"/>
            </a:schemeClr>
          </a:solidFill>
          <a:ln>
            <a:noFill/>
          </a:ln>
        </p:spPr>
        <p:style>
          <a:lnRef idx="0">
            <a:scrgbClr r="0" g="0" b="0"/>
          </a:lnRef>
          <a:fillRef idx="0">
            <a:scrgbClr r="0" g="0" b="0"/>
          </a:fillRef>
          <a:effectRef idx="0">
            <a:scrgbClr r="0" g="0" b="0"/>
          </a:effectRef>
          <a:fontRef idx="minor">
            <a:schemeClr val="accent2"/>
          </a:fontRef>
        </p:style>
        <p:txBody>
          <a:bodyPr wrap="square" rtlCol="0">
            <a:spAutoFit/>
          </a:bodyPr>
          <a:lstStyle/>
          <a:p>
            <a:pPr algn="ctr"/>
            <a:r>
              <a:rPr lang="bn-IN" sz="3600" dirty="0">
                <a:solidFill>
                  <a:schemeClr val="tx1"/>
                </a:solidFill>
                <a:latin typeface="NikoshBAN" panose="02000000000000000000" pitchFamily="2" charset="0"/>
                <a:cs typeface="NikoshBAN" panose="02000000000000000000" pitchFamily="2" charset="0"/>
              </a:rPr>
              <a:t>এই প্রক্রিয়াটির নাম </a:t>
            </a:r>
            <a:r>
              <a:rPr lang="bn-BD" sz="3600" dirty="0">
                <a:solidFill>
                  <a:schemeClr val="tx1"/>
                </a:solidFill>
                <a:latin typeface="NikoshBAN" panose="02000000000000000000" pitchFamily="2" charset="0"/>
                <a:cs typeface="NikoshBAN" panose="02000000000000000000" pitchFamily="2" charset="0"/>
              </a:rPr>
              <a:t> কী হতে পারে? </a:t>
            </a:r>
            <a:endParaRPr lang="en-US" sz="36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24700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1" grpId="0" animBg="1"/>
      <p:bldP spid="12"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DE3C631-5D87-427D-9718-003D0455270D}"/>
              </a:ext>
            </a:extLst>
          </p:cNvPr>
          <p:cNvSpPr/>
          <p:nvPr/>
        </p:nvSpPr>
        <p:spPr>
          <a:xfrm>
            <a:off x="3218651" y="2099552"/>
            <a:ext cx="6259838" cy="2146727"/>
          </a:xfrm>
          <a:prstGeom prst="roundRect">
            <a:avLst>
              <a:gd name="adj" fmla="val 29419"/>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contourW="12700">
            <a:bevelT w="317500" h="317500"/>
            <a:bevelB/>
            <a:contourClr>
              <a:srgbClr val="92D05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17560" b="1" dirty="0">
                <a:solidFill>
                  <a:srgbClr val="FF0000"/>
                </a:solidFill>
                <a:latin typeface="NikoshBAN" panose="02000000000000000000" pitchFamily="2" charset="0"/>
                <a:cs typeface="NikoshBAN" panose="02000000000000000000" pitchFamily="2" charset="0"/>
              </a:rPr>
              <a:t>গড়</a:t>
            </a:r>
            <a:r>
              <a:rPr lang="bn-BD" sz="17560" b="1" dirty="0">
                <a:latin typeface="NikoshBAN" panose="02000000000000000000" pitchFamily="2" charset="0"/>
                <a:cs typeface="NikoshBAN" panose="02000000000000000000" pitchFamily="2" charset="0"/>
              </a:rPr>
              <a:t> </a:t>
            </a:r>
            <a:endParaRPr lang="en-US" sz="17560" b="1" dirty="0">
              <a:latin typeface="NikoshBAN" panose="02000000000000000000" pitchFamily="2" charset="0"/>
              <a:cs typeface="NikoshBAN" panose="02000000000000000000" pitchFamily="2" charset="0"/>
            </a:endParaRPr>
          </a:p>
        </p:txBody>
      </p:sp>
      <p:sp>
        <p:nvSpPr>
          <p:cNvPr id="8" name="Frame 7"/>
          <p:cNvSpPr/>
          <p:nvPr/>
        </p:nvSpPr>
        <p:spPr>
          <a:xfrm>
            <a:off x="0" y="0"/>
            <a:ext cx="12284826" cy="6858000"/>
          </a:xfrm>
          <a:prstGeom prst="frame">
            <a:avLst>
              <a:gd name="adj1" fmla="val 2324"/>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a:extLst>
              <a:ext uri="{FF2B5EF4-FFF2-40B4-BE49-F238E27FC236}">
                <a16:creationId xmlns:a16="http://schemas.microsoft.com/office/drawing/2014/main" id="{9A342D60-3D91-04D5-8540-D23C0A535BF7}"/>
              </a:ext>
            </a:extLst>
          </p:cNvPr>
          <p:cNvSpPr txBox="1"/>
          <p:nvPr/>
        </p:nvSpPr>
        <p:spPr>
          <a:xfrm>
            <a:off x="2588455" y="551196"/>
            <a:ext cx="7185455" cy="1107996"/>
          </a:xfrm>
          <a:prstGeom prst="rect">
            <a:avLst/>
          </a:prstGeom>
          <a:noFill/>
        </p:spPr>
        <p:txBody>
          <a:bodyPr wrap="square" rtlCol="0">
            <a:spAutoFit/>
          </a:bodyPr>
          <a:lstStyle/>
          <a:p>
            <a:pPr algn="ctr"/>
            <a:r>
              <a:rPr lang="en-US" sz="6600" b="1" dirty="0" err="1">
                <a:latin typeface="NikoshBAN" panose="02000000000000000000" pitchFamily="2" charset="0"/>
                <a:cs typeface="NikoshBAN" panose="02000000000000000000" pitchFamily="2" charset="0"/>
              </a:rPr>
              <a:t>আমাদের</a:t>
            </a:r>
            <a:r>
              <a:rPr lang="en-US" sz="6600" b="1" dirty="0">
                <a:latin typeface="NikoshBAN" panose="02000000000000000000" pitchFamily="2" charset="0"/>
                <a:cs typeface="NikoshBAN" panose="02000000000000000000" pitchFamily="2" charset="0"/>
              </a:rPr>
              <a:t> </a:t>
            </a:r>
            <a:r>
              <a:rPr lang="en-US" sz="6600" b="1" dirty="0" err="1">
                <a:latin typeface="NikoshBAN" panose="02000000000000000000" pitchFamily="2" charset="0"/>
                <a:cs typeface="NikoshBAN" panose="02000000000000000000" pitchFamily="2" charset="0"/>
              </a:rPr>
              <a:t>আজকের</a:t>
            </a:r>
            <a:r>
              <a:rPr lang="en-US" sz="6600" b="1" dirty="0">
                <a:latin typeface="NikoshBAN" panose="02000000000000000000" pitchFamily="2" charset="0"/>
                <a:cs typeface="NikoshBAN" panose="02000000000000000000" pitchFamily="2" charset="0"/>
              </a:rPr>
              <a:t> </a:t>
            </a:r>
            <a:r>
              <a:rPr lang="en-US" sz="6600" b="1" dirty="0" err="1">
                <a:latin typeface="NikoshBAN" panose="02000000000000000000" pitchFamily="2" charset="0"/>
                <a:cs typeface="NikoshBAN" panose="02000000000000000000" pitchFamily="2" charset="0"/>
              </a:rPr>
              <a:t>পাঠ</a:t>
            </a:r>
            <a:endParaRPr lang="en-US" sz="66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517106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ame 12"/>
          <p:cNvSpPr/>
          <p:nvPr/>
        </p:nvSpPr>
        <p:spPr>
          <a:xfrm>
            <a:off x="0" y="0"/>
            <a:ext cx="12284826" cy="6858000"/>
          </a:xfrm>
          <a:prstGeom prst="frame">
            <a:avLst>
              <a:gd name="adj1" fmla="val 2324"/>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Rectangle 1"/>
          <p:cNvSpPr/>
          <p:nvPr/>
        </p:nvSpPr>
        <p:spPr>
          <a:xfrm>
            <a:off x="3481948" y="541678"/>
            <a:ext cx="5228103" cy="923330"/>
          </a:xfrm>
          <a:prstGeom prst="rect">
            <a:avLst/>
          </a:prstGeom>
          <a:noFill/>
        </p:spPr>
        <p:txBody>
          <a:bodyPr wrap="square">
            <a:spAutoFit/>
          </a:bodyPr>
          <a:lstStyle/>
          <a:p>
            <a:pPr algn="ctr"/>
            <a:r>
              <a:rPr lang="bn-BD" sz="5400" b="1" dirty="0">
                <a:solidFill>
                  <a:schemeClr val="accent4">
                    <a:lumMod val="50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শিখনফল</a:t>
            </a:r>
            <a:r>
              <a:rPr lang="bn-BD" sz="5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54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BD3DE90A-FBEC-FC12-BD62-7DA5D9DF4FAE}"/>
              </a:ext>
            </a:extLst>
          </p:cNvPr>
          <p:cNvSpPr txBox="1"/>
          <p:nvPr/>
        </p:nvSpPr>
        <p:spPr>
          <a:xfrm>
            <a:off x="1777219" y="2274838"/>
            <a:ext cx="9425354" cy="2308324"/>
          </a:xfrm>
          <a:prstGeom prst="rect">
            <a:avLst/>
          </a:prstGeom>
          <a:noFill/>
          <a:ln w="38100">
            <a:solidFill>
              <a:schemeClr val="tx1"/>
            </a:solidFill>
          </a:ln>
        </p:spPr>
        <p:txBody>
          <a:bodyPr wrap="square" rtlCol="0">
            <a:spAutoFit/>
          </a:bodyPr>
          <a:lstStyle/>
          <a:p>
            <a:pPr algn="l"/>
            <a:r>
              <a:rPr lang="en-US" sz="3600" dirty="0" err="1">
                <a:solidFill>
                  <a:srgbClr val="00B050"/>
                </a:solidFill>
                <a:latin typeface="NikoshBAN" panose="02000000000000000000" pitchFamily="2" charset="0"/>
                <a:cs typeface="NikoshBAN" panose="02000000000000000000" pitchFamily="2" charset="0"/>
              </a:rPr>
              <a:t>এই</a:t>
            </a:r>
            <a:r>
              <a:rPr lang="en-US" sz="3600" dirty="0">
                <a:solidFill>
                  <a:srgbClr val="00B050"/>
                </a:solidFill>
                <a:latin typeface="NikoshBAN" panose="02000000000000000000" pitchFamily="2" charset="0"/>
                <a:cs typeface="NikoshBAN" panose="02000000000000000000" pitchFamily="2" charset="0"/>
              </a:rPr>
              <a:t> </a:t>
            </a:r>
            <a:r>
              <a:rPr lang="en-US" sz="3600" dirty="0" err="1">
                <a:solidFill>
                  <a:srgbClr val="00B050"/>
                </a:solidFill>
                <a:latin typeface="NikoshBAN" panose="02000000000000000000" pitchFamily="2" charset="0"/>
                <a:cs typeface="NikoshBAN" panose="02000000000000000000" pitchFamily="2" charset="0"/>
              </a:rPr>
              <a:t>পাঠ</a:t>
            </a:r>
            <a:r>
              <a:rPr lang="en-US" sz="3600" dirty="0">
                <a:solidFill>
                  <a:srgbClr val="00B050"/>
                </a:solidFill>
                <a:latin typeface="NikoshBAN" panose="02000000000000000000" pitchFamily="2" charset="0"/>
                <a:cs typeface="NikoshBAN" panose="02000000000000000000" pitchFamily="2" charset="0"/>
              </a:rPr>
              <a:t> </a:t>
            </a:r>
            <a:r>
              <a:rPr lang="en-US" sz="3600" dirty="0" err="1">
                <a:solidFill>
                  <a:srgbClr val="00B050"/>
                </a:solidFill>
                <a:latin typeface="NikoshBAN" panose="02000000000000000000" pitchFamily="2" charset="0"/>
                <a:cs typeface="NikoshBAN" panose="02000000000000000000" pitchFamily="2" charset="0"/>
              </a:rPr>
              <a:t>শেষে</a:t>
            </a:r>
            <a:r>
              <a:rPr lang="en-US" sz="3600" dirty="0">
                <a:solidFill>
                  <a:srgbClr val="00B050"/>
                </a:solidFill>
                <a:latin typeface="NikoshBAN" panose="02000000000000000000" pitchFamily="2" charset="0"/>
                <a:cs typeface="NikoshBAN" panose="02000000000000000000" pitchFamily="2" charset="0"/>
              </a:rPr>
              <a:t> </a:t>
            </a:r>
            <a:r>
              <a:rPr lang="en-US" sz="3600" dirty="0" err="1">
                <a:solidFill>
                  <a:srgbClr val="00B050"/>
                </a:solidFill>
                <a:latin typeface="NikoshBAN" panose="02000000000000000000" pitchFamily="2" charset="0"/>
                <a:cs typeface="NikoshBAN" panose="02000000000000000000" pitchFamily="2" charset="0"/>
              </a:rPr>
              <a:t>শিক্ষার্থীরা</a:t>
            </a:r>
            <a:r>
              <a:rPr lang="en-US" sz="3600" dirty="0">
                <a:solidFill>
                  <a:srgbClr val="00B050"/>
                </a:solidFill>
                <a:latin typeface="NikoshBAN" panose="02000000000000000000" pitchFamily="2" charset="0"/>
                <a:cs typeface="NikoshBAN" panose="02000000000000000000" pitchFamily="2" charset="0"/>
              </a:rPr>
              <a:t>…</a:t>
            </a:r>
          </a:p>
          <a:p>
            <a:pPr algn="l"/>
            <a:r>
              <a:rPr lang="en-US" sz="3600" dirty="0">
                <a:latin typeface="NikoshBAN" panose="02000000000000000000" pitchFamily="2" charset="0"/>
                <a:cs typeface="NikoshBAN" panose="02000000000000000000" pitchFamily="2" charset="0"/>
              </a:rPr>
              <a:t>১৬.১.১ </a:t>
            </a:r>
            <a:r>
              <a:rPr lang="en-US" sz="3600" dirty="0" err="1">
                <a:latin typeface="NikoshBAN" panose="02000000000000000000" pitchFamily="2" charset="0"/>
                <a:cs typeface="NikoshBAN" panose="02000000000000000000" pitchFamily="2" charset="0"/>
              </a:rPr>
              <a:t>গড়</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বলতে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পারবে</a:t>
            </a:r>
            <a:r>
              <a:rPr lang="en-US" sz="3600" dirty="0">
                <a:latin typeface="NikoshBAN" panose="02000000000000000000" pitchFamily="2" charset="0"/>
                <a:cs typeface="NikoshBAN" panose="02000000000000000000" pitchFamily="2" charset="0"/>
              </a:rPr>
              <a:t>।</a:t>
            </a:r>
          </a:p>
          <a:p>
            <a:pPr algn="l"/>
            <a:r>
              <a:rPr lang="en-US" sz="3600" dirty="0">
                <a:latin typeface="NikoshBAN" panose="02000000000000000000" pitchFamily="2" charset="0"/>
                <a:cs typeface="NikoshBAN" panose="02000000000000000000" pitchFamily="2" charset="0"/>
              </a:rPr>
              <a:t>১৬.২.১ </a:t>
            </a:r>
            <a:r>
              <a:rPr lang="en-US" sz="3600" dirty="0" err="1">
                <a:latin typeface="NikoshBAN" panose="02000000000000000000" pitchFamily="2" charset="0"/>
                <a:cs typeface="NikoshBAN" panose="02000000000000000000" pitchFamily="2" charset="0"/>
              </a:rPr>
              <a:t>গড়</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নির্ণয়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করতে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পারবে</a:t>
            </a:r>
            <a:r>
              <a:rPr lang="en-US" sz="3600" dirty="0">
                <a:latin typeface="NikoshBAN" panose="02000000000000000000" pitchFamily="2" charset="0"/>
                <a:cs typeface="NikoshBAN" panose="02000000000000000000" pitchFamily="2" charset="0"/>
              </a:rPr>
              <a:t>।</a:t>
            </a:r>
          </a:p>
          <a:p>
            <a:pPr algn="l"/>
            <a:r>
              <a:rPr lang="en-US" sz="3600" dirty="0">
                <a:latin typeface="NikoshBAN" panose="02000000000000000000" pitchFamily="2" charset="0"/>
                <a:cs typeface="NikoshBAN" panose="02000000000000000000" pitchFamily="2" charset="0"/>
              </a:rPr>
              <a:t>১৬.৩.১ </a:t>
            </a:r>
            <a:r>
              <a:rPr lang="en-US" sz="3600" dirty="0" err="1">
                <a:latin typeface="NikoshBAN" panose="02000000000000000000" pitchFamily="2" charset="0"/>
                <a:cs typeface="NikoshBAN" panose="02000000000000000000" pitchFamily="2" charset="0"/>
              </a:rPr>
              <a:t>গড়</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সম্পর্কিত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সহজ</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সমস্যার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সমাধান</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করতে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পারবে</a:t>
            </a:r>
            <a:r>
              <a:rPr lang="en-US" sz="3600" dirty="0">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2285516853"/>
      </p:ext>
    </p:extLst>
  </p:cSld>
  <p:clrMapOvr>
    <a:masterClrMapping/>
  </p:clrMapOvr>
  <p:transition spd="slow">
    <p:comb/>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3322" y="241593"/>
            <a:ext cx="4972050" cy="5543550"/>
          </a:xfrm>
          <a:prstGeom prst="rect">
            <a:avLst/>
          </a:prstGeom>
        </p:spPr>
      </p:pic>
      <p:pic>
        <p:nvPicPr>
          <p:cNvPr id="5" name="Picture 4"/>
          <p:cNvPicPr>
            <a:picLocks noChangeAspect="1"/>
          </p:cNvPicPr>
          <p:nvPr/>
        </p:nvPicPr>
        <p:blipFill rotWithShape="1">
          <a:blip r:embed="rId3"/>
          <a:srcRect l="26461" t="-622" r="28457" b="622"/>
          <a:stretch/>
        </p:blipFill>
        <p:spPr>
          <a:xfrm>
            <a:off x="8150621" y="2401868"/>
            <a:ext cx="2008909" cy="4456132"/>
          </a:xfrm>
          <a:prstGeom prst="rect">
            <a:avLst/>
          </a:prstGeom>
        </p:spPr>
      </p:pic>
      <p:sp>
        <p:nvSpPr>
          <p:cNvPr id="7" name="Can 6"/>
          <p:cNvSpPr/>
          <p:nvPr/>
        </p:nvSpPr>
        <p:spPr>
          <a:xfrm>
            <a:off x="8395422" y="3976258"/>
            <a:ext cx="1551709" cy="2576945"/>
          </a:xfrm>
          <a:prstGeom prst="ca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an 7"/>
          <p:cNvSpPr/>
          <p:nvPr/>
        </p:nvSpPr>
        <p:spPr>
          <a:xfrm>
            <a:off x="374287" y="3144351"/>
            <a:ext cx="3034146" cy="1697453"/>
          </a:xfrm>
          <a:prstGeom prst="ca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an 8"/>
          <p:cNvSpPr/>
          <p:nvPr/>
        </p:nvSpPr>
        <p:spPr>
          <a:xfrm>
            <a:off x="374074" y="1847051"/>
            <a:ext cx="3034146" cy="1697453"/>
          </a:xfrm>
          <a:prstGeom prst="ca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an 9"/>
          <p:cNvSpPr/>
          <p:nvPr/>
        </p:nvSpPr>
        <p:spPr>
          <a:xfrm>
            <a:off x="360219" y="636718"/>
            <a:ext cx="3034146" cy="1697453"/>
          </a:xfrm>
          <a:prstGeom prst="ca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rotWithShape="1">
          <a:blip r:embed="rId3"/>
          <a:srcRect l="26461" t="-622" r="28457" b="622"/>
          <a:stretch/>
        </p:blipFill>
        <p:spPr>
          <a:xfrm>
            <a:off x="10182658" y="2401868"/>
            <a:ext cx="2008909" cy="4456132"/>
          </a:xfrm>
          <a:prstGeom prst="rect">
            <a:avLst/>
          </a:prstGeom>
        </p:spPr>
      </p:pic>
      <p:sp>
        <p:nvSpPr>
          <p:cNvPr id="12" name="Can 11"/>
          <p:cNvSpPr/>
          <p:nvPr/>
        </p:nvSpPr>
        <p:spPr>
          <a:xfrm>
            <a:off x="10427892" y="3976258"/>
            <a:ext cx="1551709" cy="2576945"/>
          </a:xfrm>
          <a:prstGeom prst="ca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rotWithShape="1">
          <a:blip r:embed="rId3"/>
          <a:srcRect l="26461" t="-622" r="28457" b="622"/>
          <a:stretch/>
        </p:blipFill>
        <p:spPr>
          <a:xfrm>
            <a:off x="6105718" y="2470342"/>
            <a:ext cx="2008909" cy="4456132"/>
          </a:xfrm>
          <a:prstGeom prst="rect">
            <a:avLst/>
          </a:prstGeom>
        </p:spPr>
      </p:pic>
      <p:sp>
        <p:nvSpPr>
          <p:cNvPr id="14" name="Can 13"/>
          <p:cNvSpPr/>
          <p:nvPr/>
        </p:nvSpPr>
        <p:spPr>
          <a:xfrm>
            <a:off x="6334317" y="4045136"/>
            <a:ext cx="1551709" cy="2576945"/>
          </a:xfrm>
          <a:prstGeom prst="ca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Arrow 2"/>
          <p:cNvSpPr/>
          <p:nvPr/>
        </p:nvSpPr>
        <p:spPr>
          <a:xfrm rot="1049446">
            <a:off x="2999025" y="4710548"/>
            <a:ext cx="6073585" cy="1108363"/>
          </a:xfrm>
          <a:prstGeom prst="rightArrow">
            <a:avLst>
              <a:gd name="adj1" fmla="val 19884"/>
              <a:gd name="adj2" fmla="val 408"/>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1049446">
            <a:off x="2798135" y="3936987"/>
            <a:ext cx="3939514" cy="1108363"/>
          </a:xfrm>
          <a:prstGeom prst="rightArrow">
            <a:avLst>
              <a:gd name="adj1" fmla="val 19884"/>
              <a:gd name="adj2" fmla="val 408"/>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1049446">
            <a:off x="2959702" y="4274166"/>
            <a:ext cx="7774605" cy="1108363"/>
          </a:xfrm>
          <a:prstGeom prst="rightArrow">
            <a:avLst>
              <a:gd name="adj1" fmla="val 19884"/>
              <a:gd name="adj2" fmla="val 408"/>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15B45899-EAC1-4AB8-8003-01860A65980D}"/>
              </a:ext>
            </a:extLst>
          </p:cNvPr>
          <p:cNvSpPr txBox="1"/>
          <p:nvPr/>
        </p:nvSpPr>
        <p:spPr>
          <a:xfrm>
            <a:off x="5106389" y="492663"/>
            <a:ext cx="6708494" cy="1070165"/>
          </a:xfrm>
          <a:prstGeom prst="rect">
            <a:avLst/>
          </a:prstGeom>
          <a:noFill/>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bn-BD" sz="3200" dirty="0">
                <a:latin typeface="NikoshBAN" panose="02000000000000000000" pitchFamily="2" charset="0"/>
                <a:cs typeface="NikoshBAN" panose="02000000000000000000" pitchFamily="2" charset="0"/>
              </a:rPr>
              <a:t>এখন বড় পাত্রে রাখা ৩৩০ মিলি জুস সমানভাবে তিনটি পাত্রে বন্টন করে দেই।  </a:t>
            </a:r>
            <a:endParaRPr lang="en-US" sz="3200" dirty="0">
              <a:latin typeface="NikoshBAN" panose="02000000000000000000" pitchFamily="2" charset="0"/>
              <a:cs typeface="NikoshBAN" panose="02000000000000000000" pitchFamily="2" charset="0"/>
            </a:endParaRP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B9060FEC-0D11-4E06-BCD4-73B23691FBBB}"/>
                  </a:ext>
                </a:extLst>
              </p:cNvPr>
              <p:cNvSpPr txBox="1"/>
              <p:nvPr/>
            </p:nvSpPr>
            <p:spPr>
              <a:xfrm>
                <a:off x="5068652" y="909299"/>
                <a:ext cx="7022342" cy="1070165"/>
              </a:xfrm>
              <a:prstGeom prst="rect">
                <a:avLst/>
              </a:prstGeom>
              <a:noFill/>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bn-BD" sz="3200" dirty="0">
                    <a:latin typeface="NikoshBAN" panose="02000000000000000000" pitchFamily="2" charset="0"/>
                    <a:cs typeface="NikoshBAN" panose="02000000000000000000" pitchFamily="2" charset="0"/>
                  </a:rPr>
                  <a:t>এখন প্রতিপাত্রে জুসের পরিমাণ হবে ৩৩০ </a:t>
                </a:r>
                <a14:m>
                  <m:oMath xmlns:m="http://schemas.openxmlformats.org/officeDocument/2006/math">
                    <m:r>
                      <a:rPr lang="bn-BD" sz="3200" i="1">
                        <a:latin typeface="Cambria Math" panose="02040503050406030204" pitchFamily="18" charset="0"/>
                        <a:ea typeface="Cambria Math" panose="02040503050406030204" pitchFamily="18" charset="0"/>
                        <a:cs typeface="NikoshBAN" panose="02000000000000000000" pitchFamily="2" charset="0"/>
                      </a:rPr>
                      <m:t>÷</m:t>
                    </m:r>
                  </m:oMath>
                </a14:m>
                <a:r>
                  <a:rPr lang="bn-BD" sz="3200" dirty="0">
                    <a:latin typeface="NikoshBAN" panose="02000000000000000000" pitchFamily="2" charset="0"/>
                    <a:cs typeface="NikoshBAN" panose="02000000000000000000" pitchFamily="2" charset="0"/>
                  </a:rPr>
                  <a:t> ৩ = ১১০ </a:t>
                </a:r>
              </a:p>
              <a:p>
                <a:r>
                  <a:rPr lang="bn-BD" sz="3200" dirty="0">
                    <a:latin typeface="NikoshBAN" panose="02000000000000000000" pitchFamily="2" charset="0"/>
                    <a:cs typeface="NikoshBAN" panose="02000000000000000000" pitchFamily="2" charset="0"/>
                  </a:rPr>
                  <a:t> অর্থাৎ প্রতিপাত্রে জুসের পরিমাণ হবে ১১০ মিলিলিটার </a:t>
                </a:r>
                <a:endParaRPr lang="en-US" sz="3200" dirty="0">
                  <a:latin typeface="NikoshBAN" panose="02000000000000000000" pitchFamily="2" charset="0"/>
                  <a:cs typeface="NikoshBAN" panose="02000000000000000000" pitchFamily="2" charset="0"/>
                </a:endParaRPr>
              </a:p>
            </p:txBody>
          </p:sp>
        </mc:Choice>
        <mc:Fallback xmlns="">
          <p:sp>
            <p:nvSpPr>
              <p:cNvPr id="18" name="TextBox 17">
                <a:extLst>
                  <a:ext uri="{FF2B5EF4-FFF2-40B4-BE49-F238E27FC236}">
                    <a16:creationId xmlns:a16="http://schemas.microsoft.com/office/drawing/2014/main" id="{B9060FEC-0D11-4E06-BCD4-73B23691FBBB}"/>
                  </a:ext>
                </a:extLst>
              </p:cNvPr>
              <p:cNvSpPr txBox="1">
                <a:spLocks noRot="1" noChangeAspect="1" noMove="1" noResize="1" noEditPoints="1" noAdjustHandles="1" noChangeArrowheads="1" noChangeShapeType="1" noTextEdit="1"/>
              </p:cNvSpPr>
              <p:nvPr/>
            </p:nvSpPr>
            <p:spPr>
              <a:xfrm>
                <a:off x="5068652" y="909299"/>
                <a:ext cx="7022342" cy="1070165"/>
              </a:xfrm>
              <a:prstGeom prst="rect">
                <a:avLst/>
              </a:prstGeom>
              <a:blipFill>
                <a:blip r:embed="rId4"/>
                <a:stretch>
                  <a:fillRect l="-2168" t="-6780" r="-1908" b="-17514"/>
                </a:stretch>
              </a:blipFill>
            </p:spPr>
            <p:txBody>
              <a:bodyPr/>
              <a:lstStyle/>
              <a:p>
                <a:r>
                  <a:rPr lang="en-US">
                    <a:noFill/>
                  </a:rPr>
                  <a:t> </a:t>
                </a:r>
              </a:p>
            </p:txBody>
          </p:sp>
        </mc:Fallback>
      </mc:AlternateContent>
      <p:sp>
        <p:nvSpPr>
          <p:cNvPr id="19" name="Frame 18"/>
          <p:cNvSpPr/>
          <p:nvPr/>
        </p:nvSpPr>
        <p:spPr>
          <a:xfrm>
            <a:off x="-10553" y="1"/>
            <a:ext cx="12284826" cy="6858000"/>
          </a:xfrm>
          <a:prstGeom prst="frame">
            <a:avLst>
              <a:gd name="adj1" fmla="val 2324"/>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6982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xit" presetSubtype="32" fill="hold" grpId="1" nodeType="clickEffect">
                                  <p:stCondLst>
                                    <p:cond delay="0"/>
                                  </p:stCondLst>
                                  <p:childTnLst>
                                    <p:anim calcmode="lin" valueType="num">
                                      <p:cBhvr>
                                        <p:cTn id="12" dur="500"/>
                                        <p:tgtEl>
                                          <p:spTgt spid="17"/>
                                        </p:tgtEl>
                                        <p:attrNameLst>
                                          <p:attrName>ppt_w</p:attrName>
                                        </p:attrNameLst>
                                      </p:cBhvr>
                                      <p:tavLst>
                                        <p:tav tm="0">
                                          <p:val>
                                            <p:strVal val="ppt_w"/>
                                          </p:val>
                                        </p:tav>
                                        <p:tav tm="100000">
                                          <p:val>
                                            <p:fltVal val="0"/>
                                          </p:val>
                                        </p:tav>
                                      </p:tavLst>
                                    </p:anim>
                                    <p:anim calcmode="lin" valueType="num">
                                      <p:cBhvr>
                                        <p:cTn id="13" dur="500"/>
                                        <p:tgtEl>
                                          <p:spTgt spid="17"/>
                                        </p:tgtEl>
                                        <p:attrNameLst>
                                          <p:attrName>ppt_h</p:attrName>
                                        </p:attrNameLst>
                                      </p:cBhvr>
                                      <p:tavLst>
                                        <p:tav tm="0">
                                          <p:val>
                                            <p:strVal val="ppt_h"/>
                                          </p:val>
                                        </p:tav>
                                        <p:tav tm="100000">
                                          <p:val>
                                            <p:fltVal val="0"/>
                                          </p:val>
                                        </p:tav>
                                      </p:tavLst>
                                    </p:anim>
                                    <p:set>
                                      <p:cBhvr>
                                        <p:cTn id="14" dur="1" fill="hold">
                                          <p:stCondLst>
                                            <p:cond delay="499"/>
                                          </p:stCondLst>
                                        </p:cTn>
                                        <p:tgtEl>
                                          <p:spTgt spid="1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par>
                                <p:cTn id="20" presetID="22" presetClass="exit" presetSubtype="1" fill="hold" grpId="0" nodeType="withEffect">
                                  <p:stCondLst>
                                    <p:cond delay="0"/>
                                  </p:stCondLst>
                                  <p:childTnLst>
                                    <p:animEffect transition="out" filter="wipe(up)">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par>
                                <p:cTn id="23" presetID="22" presetClass="entr" presetSubtype="4"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par>
                                <p:cTn id="26" presetID="22" presetClass="exit" presetSubtype="4" fill="hold" grpId="1" nodeType="withEffect">
                                  <p:stCondLst>
                                    <p:cond delay="0"/>
                                  </p:stCondLst>
                                  <p:childTnLst>
                                    <p:animEffect transition="out" filter="wipe(down)">
                                      <p:cBhvr>
                                        <p:cTn id="27" dur="500"/>
                                        <p:tgtEl>
                                          <p:spTgt spid="15"/>
                                        </p:tgtEl>
                                      </p:cBhvr>
                                    </p:animEffect>
                                    <p:set>
                                      <p:cBhvr>
                                        <p:cTn id="28" dur="1" fill="hold">
                                          <p:stCondLst>
                                            <p:cond delay="499"/>
                                          </p:stCondLst>
                                        </p:cTn>
                                        <p:tgtEl>
                                          <p:spTgt spid="1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left)">
                                      <p:cBhvr>
                                        <p:cTn id="33" dur="500"/>
                                        <p:tgtEl>
                                          <p:spTgt spid="3"/>
                                        </p:tgtEl>
                                      </p:cBhvr>
                                    </p:animEffect>
                                  </p:childTnLst>
                                </p:cTn>
                              </p:par>
                              <p:par>
                                <p:cTn id="34" presetID="22" presetClass="exit" presetSubtype="1" fill="hold" grpId="0" nodeType="withEffect">
                                  <p:stCondLst>
                                    <p:cond delay="0"/>
                                  </p:stCondLst>
                                  <p:childTnLst>
                                    <p:animEffect transition="out" filter="wipe(up)">
                                      <p:cBhvr>
                                        <p:cTn id="35" dur="500"/>
                                        <p:tgtEl>
                                          <p:spTgt spid="9"/>
                                        </p:tgtEl>
                                      </p:cBhvr>
                                    </p:animEffect>
                                    <p:set>
                                      <p:cBhvr>
                                        <p:cTn id="36" dur="1" fill="hold">
                                          <p:stCondLst>
                                            <p:cond delay="499"/>
                                          </p:stCondLst>
                                        </p:cTn>
                                        <p:tgtEl>
                                          <p:spTgt spid="9"/>
                                        </p:tgtEl>
                                        <p:attrNameLst>
                                          <p:attrName>style.visibility</p:attrName>
                                        </p:attrNameLst>
                                      </p:cBhvr>
                                      <p:to>
                                        <p:strVal val="hidden"/>
                                      </p:to>
                                    </p:set>
                                  </p:childTnLst>
                                </p:cTn>
                              </p:par>
                              <p:par>
                                <p:cTn id="37" presetID="22" presetClass="entr" presetSubtype="4"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00"/>
                                        <p:tgtEl>
                                          <p:spTgt spid="7"/>
                                        </p:tgtEl>
                                      </p:cBhvr>
                                    </p:animEffect>
                                  </p:childTnLst>
                                </p:cTn>
                              </p:par>
                              <p:par>
                                <p:cTn id="40" presetID="22" presetClass="exit" presetSubtype="8" fill="hold" grpId="1" nodeType="withEffect">
                                  <p:stCondLst>
                                    <p:cond delay="0"/>
                                  </p:stCondLst>
                                  <p:childTnLst>
                                    <p:animEffect transition="out" filter="wipe(left)">
                                      <p:cBhvr>
                                        <p:cTn id="41" dur="500"/>
                                        <p:tgtEl>
                                          <p:spTgt spid="3"/>
                                        </p:tgtEl>
                                      </p:cBhvr>
                                    </p:animEffect>
                                    <p:set>
                                      <p:cBhvr>
                                        <p:cTn id="42" dur="1" fill="hold">
                                          <p:stCondLst>
                                            <p:cond delay="499"/>
                                          </p:stCondLst>
                                        </p:cTn>
                                        <p:tgtEl>
                                          <p:spTgt spid="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left)">
                                      <p:cBhvr>
                                        <p:cTn id="47" dur="500"/>
                                        <p:tgtEl>
                                          <p:spTgt spid="16"/>
                                        </p:tgtEl>
                                      </p:cBhvr>
                                    </p:animEffect>
                                  </p:childTnLst>
                                </p:cTn>
                              </p:par>
                              <p:par>
                                <p:cTn id="48" presetID="22" presetClass="exit" presetSubtype="8" fill="hold" grpId="1" nodeType="withEffect">
                                  <p:stCondLst>
                                    <p:cond delay="0"/>
                                  </p:stCondLst>
                                  <p:childTnLst>
                                    <p:animEffect transition="out" filter="wipe(left)">
                                      <p:cBhvr>
                                        <p:cTn id="49" dur="500"/>
                                        <p:tgtEl>
                                          <p:spTgt spid="16"/>
                                        </p:tgtEl>
                                      </p:cBhvr>
                                    </p:animEffect>
                                    <p:set>
                                      <p:cBhvr>
                                        <p:cTn id="50" dur="1" fill="hold">
                                          <p:stCondLst>
                                            <p:cond delay="499"/>
                                          </p:stCondLst>
                                        </p:cTn>
                                        <p:tgtEl>
                                          <p:spTgt spid="16"/>
                                        </p:tgtEl>
                                        <p:attrNameLst>
                                          <p:attrName>style.visibility</p:attrName>
                                        </p:attrNameLst>
                                      </p:cBhvr>
                                      <p:to>
                                        <p:strVal val="hidden"/>
                                      </p:to>
                                    </p:set>
                                  </p:childTnLst>
                                </p:cTn>
                              </p:par>
                              <p:par>
                                <p:cTn id="51" presetID="22" presetClass="exit" presetSubtype="1" fill="hold" grpId="0" nodeType="withEffect">
                                  <p:stCondLst>
                                    <p:cond delay="0"/>
                                  </p:stCondLst>
                                  <p:childTnLst>
                                    <p:animEffect transition="out" filter="wipe(up)">
                                      <p:cBhvr>
                                        <p:cTn id="52" dur="500"/>
                                        <p:tgtEl>
                                          <p:spTgt spid="8"/>
                                        </p:tgtEl>
                                      </p:cBhvr>
                                    </p:animEffect>
                                    <p:set>
                                      <p:cBhvr>
                                        <p:cTn id="53" dur="1" fill="hold">
                                          <p:stCondLst>
                                            <p:cond delay="499"/>
                                          </p:stCondLst>
                                        </p:cTn>
                                        <p:tgtEl>
                                          <p:spTgt spid="8"/>
                                        </p:tgtEl>
                                        <p:attrNameLst>
                                          <p:attrName>style.visibility</p:attrName>
                                        </p:attrNameLst>
                                      </p:cBhvr>
                                      <p:to>
                                        <p:strVal val="hidden"/>
                                      </p:to>
                                    </p:set>
                                  </p:childTnLst>
                                </p:cTn>
                              </p:par>
                              <p:par>
                                <p:cTn id="54" presetID="22" presetClass="entr" presetSubtype="4"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down)">
                                      <p:cBhvr>
                                        <p:cTn id="56" dur="5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41" presetClass="entr" presetSubtype="0" fill="hold" grpId="0" nodeType="clickEffect">
                                  <p:stCondLst>
                                    <p:cond delay="0"/>
                                  </p:stCondLst>
                                  <p:iterate type="lt">
                                    <p:tmPct val="10000"/>
                                  </p:iterate>
                                  <p:childTnLst>
                                    <p:set>
                                      <p:cBhvr>
                                        <p:cTn id="60" dur="1" fill="hold">
                                          <p:stCondLst>
                                            <p:cond delay="0"/>
                                          </p:stCondLst>
                                        </p:cTn>
                                        <p:tgtEl>
                                          <p:spTgt spid="18"/>
                                        </p:tgtEl>
                                        <p:attrNameLst>
                                          <p:attrName>style.visibility</p:attrName>
                                        </p:attrNameLst>
                                      </p:cBhvr>
                                      <p:to>
                                        <p:strVal val="visible"/>
                                      </p:to>
                                    </p:set>
                                    <p:anim calcmode="lin" valueType="num">
                                      <p:cBhvr>
                                        <p:cTn id="61"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18"/>
                                        </p:tgtEl>
                                        <p:attrNameLst>
                                          <p:attrName>ppt_y</p:attrName>
                                        </p:attrNameLst>
                                      </p:cBhvr>
                                      <p:tavLst>
                                        <p:tav tm="0">
                                          <p:val>
                                            <p:strVal val="#ppt_y"/>
                                          </p:val>
                                        </p:tav>
                                        <p:tav tm="100000">
                                          <p:val>
                                            <p:strVal val="#ppt_y"/>
                                          </p:val>
                                        </p:tav>
                                      </p:tavLst>
                                    </p:anim>
                                    <p:anim calcmode="lin" valueType="num">
                                      <p:cBhvr>
                                        <p:cTn id="63"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2" grpId="0" animBg="1"/>
      <p:bldP spid="14" grpId="0" animBg="1"/>
      <p:bldP spid="3" grpId="0" animBg="1"/>
      <p:bldP spid="3" grpId="1" animBg="1"/>
      <p:bldP spid="15" grpId="0" animBg="1"/>
      <p:bldP spid="15" grpId="1" animBg="1"/>
      <p:bldP spid="16" grpId="0" animBg="1"/>
      <p:bldP spid="16" grpId="1" animBg="1"/>
      <p:bldP spid="17" grpId="0" animBg="1"/>
      <p:bldP spid="17" grpId="1"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D1F94F8-A6E5-4734-9B79-9FB4A16CCC92}"/>
                  </a:ext>
                </a:extLst>
              </p:cNvPr>
              <p:cNvSpPr txBox="1"/>
              <p:nvPr/>
            </p:nvSpPr>
            <p:spPr>
              <a:xfrm>
                <a:off x="1163781" y="4670248"/>
                <a:ext cx="9828805" cy="707886"/>
              </a:xfrm>
              <a:prstGeom prst="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bn-BD" sz="4000" dirty="0">
                    <a:solidFill>
                      <a:schemeClr val="tx1"/>
                    </a:solidFill>
                    <a:latin typeface="NikoshBAN" panose="02000000000000000000" pitchFamily="2" charset="0"/>
                    <a:cs typeface="NikoshBAN" panose="02000000000000000000" pitchFamily="2" charset="0"/>
                  </a:rPr>
                  <a:t>রাশিগুলোর যোগফল = গড় </a:t>
                </a:r>
                <a14:m>
                  <m:oMath xmlns:m="http://schemas.openxmlformats.org/officeDocument/2006/math">
                    <m:r>
                      <a:rPr lang="bn-BD" sz="4000" i="1">
                        <a:solidFill>
                          <a:schemeClr val="tx1"/>
                        </a:solidFill>
                        <a:latin typeface="Cambria Math" panose="02040503050406030204" pitchFamily="18" charset="0"/>
                        <a:ea typeface="Cambria Math" panose="02040503050406030204" pitchFamily="18" charset="0"/>
                        <a:cs typeface="NikoshBAN" panose="02000000000000000000" pitchFamily="2" charset="0"/>
                      </a:rPr>
                      <m:t>×</m:t>
                    </m:r>
                  </m:oMath>
                </a14:m>
                <a:r>
                  <a:rPr lang="bn-BD" sz="4000" dirty="0">
                    <a:solidFill>
                      <a:schemeClr val="tx1"/>
                    </a:solidFill>
                    <a:latin typeface="NikoshBAN" panose="02000000000000000000" pitchFamily="2" charset="0"/>
                    <a:cs typeface="NikoshBAN" panose="02000000000000000000" pitchFamily="2" charset="0"/>
                  </a:rPr>
                  <a:t> রাশিগুলোর সংখ্যা </a:t>
                </a:r>
                <a:endParaRPr lang="en-US" sz="4000" dirty="0">
                  <a:solidFill>
                    <a:schemeClr val="tx1"/>
                  </a:solidFill>
                  <a:latin typeface="NikoshBAN" panose="02000000000000000000" pitchFamily="2" charset="0"/>
                  <a:cs typeface="NikoshBAN" panose="02000000000000000000" pitchFamily="2" charset="0"/>
                </a:endParaRPr>
              </a:p>
            </p:txBody>
          </p:sp>
        </mc:Choice>
        <mc:Fallback xmlns="">
          <p:sp>
            <p:nvSpPr>
              <p:cNvPr id="6" name="TextBox 5">
                <a:extLst>
                  <a:ext uri="{FF2B5EF4-FFF2-40B4-BE49-F238E27FC236}">
                    <a16:creationId xmlns:a16="http://schemas.microsoft.com/office/drawing/2014/main" id="{6D1F94F8-A6E5-4734-9B79-9FB4A16CCC92}"/>
                  </a:ext>
                </a:extLst>
              </p:cNvPr>
              <p:cNvSpPr txBox="1">
                <a:spLocks noRot="1" noChangeAspect="1" noMove="1" noResize="1" noEditPoints="1" noAdjustHandles="1" noChangeArrowheads="1" noChangeShapeType="1" noTextEdit="1"/>
              </p:cNvSpPr>
              <p:nvPr/>
            </p:nvSpPr>
            <p:spPr>
              <a:xfrm>
                <a:off x="1163781" y="4670248"/>
                <a:ext cx="9828805" cy="707886"/>
              </a:xfrm>
              <a:prstGeom prst="rect">
                <a:avLst/>
              </a:prstGeom>
              <a:blipFill>
                <a:blip r:embed="rId2"/>
                <a:stretch>
                  <a:fillRect t="-13675" b="-36752"/>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C54B16BE-8B38-4676-9BF5-EFB0755868E4}"/>
              </a:ext>
            </a:extLst>
          </p:cNvPr>
          <p:cNvSpPr txBox="1"/>
          <p:nvPr/>
        </p:nvSpPr>
        <p:spPr>
          <a:xfrm>
            <a:off x="1163781" y="1088211"/>
            <a:ext cx="9828805" cy="1754326"/>
          </a:xfrm>
          <a:prstGeom prst="rect">
            <a:avLst/>
          </a:prstGeom>
          <a:solidFill>
            <a:schemeClr val="accent2">
              <a:lumMod val="20000"/>
              <a:lumOff val="80000"/>
            </a:schemeClr>
          </a:solidFill>
          <a:ln w="31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600" dirty="0">
                <a:latin typeface="NikoshBAN" panose="02000000000000000000" pitchFamily="2" charset="0"/>
                <a:cs typeface="NikoshBAN" panose="02000000000000000000" pitchFamily="2" charset="0"/>
              </a:rPr>
              <a:t>কতগুলো রাশি দেওয়া থাকলে, রাশিগুলোর যোগফলকে রাশিগুলোর সংখ্যা দ্বারা ভাগ করলে যে মান পাওয়া যায় তাকে রাশিগুলোর গড় বলে। গাণিতিকভাবে নিচের সূত্র দ্বারা গড় নির্ণয় করা যায়।   </a:t>
            </a:r>
            <a:endParaRPr lang="en-US" sz="3600" dirty="0">
              <a:latin typeface="NikoshBAN" panose="02000000000000000000" pitchFamily="2" charset="0"/>
              <a:cs typeface="NikoshBAN" panose="02000000000000000000" pitchFamily="2"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12FED82-216A-4513-BED1-2FD413AF87E2}"/>
                  </a:ext>
                </a:extLst>
              </p:cNvPr>
              <p:cNvSpPr txBox="1"/>
              <p:nvPr/>
            </p:nvSpPr>
            <p:spPr>
              <a:xfrm>
                <a:off x="1163781" y="3404631"/>
                <a:ext cx="9828804" cy="707886"/>
              </a:xfrm>
              <a:prstGeom prst="rect">
                <a:avLst/>
              </a:prstGeom>
              <a:solidFill>
                <a:schemeClr val="accent2">
                  <a:lumMod val="40000"/>
                  <a:lumOff val="60000"/>
                </a:schemeClr>
              </a:solidFill>
              <a:ln w="3175"/>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bn-BD" sz="4000" dirty="0">
                    <a:solidFill>
                      <a:schemeClr val="tx1"/>
                    </a:solidFill>
                    <a:latin typeface="NikoshBAN" panose="02000000000000000000" pitchFamily="2" charset="0"/>
                    <a:cs typeface="NikoshBAN" panose="02000000000000000000" pitchFamily="2" charset="0"/>
                  </a:rPr>
                  <a:t>গড় = রাশিগুলোর যোগফল </a:t>
                </a:r>
                <a14:m>
                  <m:oMath xmlns:m="http://schemas.openxmlformats.org/officeDocument/2006/math">
                    <m:r>
                      <a:rPr lang="bn-BD" sz="4000" i="1">
                        <a:solidFill>
                          <a:schemeClr val="tx1"/>
                        </a:solidFill>
                        <a:latin typeface="Cambria Math" panose="02040503050406030204" pitchFamily="18" charset="0"/>
                        <a:ea typeface="Cambria Math" panose="02040503050406030204" pitchFamily="18" charset="0"/>
                        <a:cs typeface="NikoshBAN" panose="02000000000000000000" pitchFamily="2" charset="0"/>
                      </a:rPr>
                      <m:t>÷</m:t>
                    </m:r>
                  </m:oMath>
                </a14:m>
                <a:r>
                  <a:rPr lang="bn-BD" sz="4000" dirty="0">
                    <a:solidFill>
                      <a:schemeClr val="tx1"/>
                    </a:solidFill>
                    <a:latin typeface="NikoshBAN" panose="02000000000000000000" pitchFamily="2" charset="0"/>
                    <a:cs typeface="NikoshBAN" panose="02000000000000000000" pitchFamily="2" charset="0"/>
                  </a:rPr>
                  <a:t> রাশিগুলোর সংখ্যা </a:t>
                </a:r>
                <a:endParaRPr lang="en-US" sz="4000" dirty="0">
                  <a:solidFill>
                    <a:schemeClr val="tx1"/>
                  </a:solidFill>
                  <a:latin typeface="NikoshBAN" panose="02000000000000000000" pitchFamily="2" charset="0"/>
                  <a:cs typeface="NikoshBAN" panose="02000000000000000000" pitchFamily="2" charset="0"/>
                </a:endParaRPr>
              </a:p>
            </p:txBody>
          </p:sp>
        </mc:Choice>
        <mc:Fallback xmlns="">
          <p:sp>
            <p:nvSpPr>
              <p:cNvPr id="5" name="TextBox 4">
                <a:extLst>
                  <a:ext uri="{FF2B5EF4-FFF2-40B4-BE49-F238E27FC236}">
                    <a16:creationId xmlns:a16="http://schemas.microsoft.com/office/drawing/2014/main" id="{F12FED82-216A-4513-BED1-2FD413AF87E2}"/>
                  </a:ext>
                </a:extLst>
              </p:cNvPr>
              <p:cNvSpPr txBox="1">
                <a:spLocks noRot="1" noChangeAspect="1" noMove="1" noResize="1" noEditPoints="1" noAdjustHandles="1" noChangeArrowheads="1" noChangeShapeType="1" noTextEdit="1"/>
              </p:cNvSpPr>
              <p:nvPr/>
            </p:nvSpPr>
            <p:spPr>
              <a:xfrm>
                <a:off x="1163781" y="3404631"/>
                <a:ext cx="9828804" cy="707886"/>
              </a:xfrm>
              <a:prstGeom prst="rect">
                <a:avLst/>
              </a:prstGeom>
              <a:blipFill>
                <a:blip r:embed="rId3"/>
                <a:stretch>
                  <a:fillRect t="-13675" b="-36752"/>
                </a:stretch>
              </a:blipFill>
              <a:ln w="3175"/>
            </p:spPr>
            <p:txBody>
              <a:bodyPr/>
              <a:lstStyle/>
              <a:p>
                <a:r>
                  <a:rPr lang="en-US">
                    <a:noFill/>
                  </a:rPr>
                  <a:t> </a:t>
                </a:r>
              </a:p>
            </p:txBody>
          </p:sp>
        </mc:Fallback>
      </mc:AlternateContent>
      <p:sp>
        <p:nvSpPr>
          <p:cNvPr id="7" name="Frame 6"/>
          <p:cNvSpPr/>
          <p:nvPr/>
        </p:nvSpPr>
        <p:spPr>
          <a:xfrm>
            <a:off x="-10553" y="1"/>
            <a:ext cx="12284826" cy="6858000"/>
          </a:xfrm>
          <a:prstGeom prst="frame">
            <a:avLst>
              <a:gd name="adj1" fmla="val 2324"/>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693386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100"/>
                                  </p:iterate>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36"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strVal val="(6*min(max(#ppt_w*#ppt_h,.3),1)-7.4)/-.7*#ppt_w"/>
                                          </p:val>
                                        </p:tav>
                                        <p:tav tm="100000">
                                          <p:val>
                                            <p:strVal val="#ppt_w"/>
                                          </p:val>
                                        </p:tav>
                                      </p:tavLst>
                                    </p:anim>
                                    <p:anim calcmode="lin" valueType="num">
                                      <p:cBhvr>
                                        <p:cTn id="12" dur="500" fill="hold"/>
                                        <p:tgtEl>
                                          <p:spTgt spid="5"/>
                                        </p:tgtEl>
                                        <p:attrNameLst>
                                          <p:attrName>ppt_h</p:attrName>
                                        </p:attrNameLst>
                                      </p:cBhvr>
                                      <p:tavLst>
                                        <p:tav tm="0">
                                          <p:val>
                                            <p:strVal val="(6*min(max(#ppt_w*#ppt_h,.3),1)-7.4)/-.7*#ppt_h"/>
                                          </p:val>
                                        </p:tav>
                                        <p:tav tm="100000">
                                          <p:val>
                                            <p:strVal val="#ppt_h"/>
                                          </p:val>
                                        </p:tav>
                                      </p:tavLst>
                                    </p:anim>
                                    <p:anim calcmode="lin" valueType="num">
                                      <p:cBhvr>
                                        <p:cTn id="13" dur="500" fill="hold"/>
                                        <p:tgtEl>
                                          <p:spTgt spid="5"/>
                                        </p:tgtEl>
                                        <p:attrNameLst>
                                          <p:attrName>ppt_x</p:attrName>
                                        </p:attrNameLst>
                                      </p:cBhvr>
                                      <p:tavLst>
                                        <p:tav tm="0">
                                          <p:val>
                                            <p:fltVal val="0.5"/>
                                          </p:val>
                                        </p:tav>
                                        <p:tav tm="100000">
                                          <p:val>
                                            <p:strVal val="#ppt_x"/>
                                          </p:val>
                                        </p:tav>
                                      </p:tavLst>
                                    </p:anim>
                                    <p:anim calcmode="lin" valueType="num">
                                      <p:cBhvr>
                                        <p:cTn id="14" dur="500" fill="hold"/>
                                        <p:tgtEl>
                                          <p:spTgt spid="5"/>
                                        </p:tgtEl>
                                        <p:attrNameLst>
                                          <p:attrName>ppt_y</p:attrName>
                                        </p:attrNameLst>
                                      </p:cBhvr>
                                      <p:tavLst>
                                        <p:tav tm="0">
                                          <p:val>
                                            <p:strVal val="1+(6*min(max(#ppt_w*#ppt_h,.3),1)-7.4)/-.7*#ppt_h/2"/>
                                          </p:val>
                                        </p:tav>
                                        <p:tav tm="100000">
                                          <p:val>
                                            <p:strVal val="#ppt_y"/>
                                          </p:val>
                                        </p:tav>
                                      </p:tavLst>
                                    </p:anim>
                                  </p:childTnLst>
                                </p:cTn>
                              </p:par>
                              <p:par>
                                <p:cTn id="15" presetID="23" presetClass="entr" presetSubtype="3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strVal val="(6*min(max(#ppt_w*#ppt_h,.3),1)-7.4)/-.7*#ppt_w"/>
                                          </p:val>
                                        </p:tav>
                                        <p:tav tm="100000">
                                          <p:val>
                                            <p:strVal val="#ppt_w"/>
                                          </p:val>
                                        </p:tav>
                                      </p:tavLst>
                                    </p:anim>
                                    <p:anim calcmode="lin" valueType="num">
                                      <p:cBhvr>
                                        <p:cTn id="18" dur="500" fill="hold"/>
                                        <p:tgtEl>
                                          <p:spTgt spid="6"/>
                                        </p:tgtEl>
                                        <p:attrNameLst>
                                          <p:attrName>ppt_h</p:attrName>
                                        </p:attrNameLst>
                                      </p:cBhvr>
                                      <p:tavLst>
                                        <p:tav tm="0">
                                          <p:val>
                                            <p:strVal val="(6*min(max(#ppt_w*#ppt_h,.3),1)-7.4)/-.7*#ppt_h"/>
                                          </p:val>
                                        </p:tav>
                                        <p:tav tm="100000">
                                          <p:val>
                                            <p:strVal val="#ppt_h"/>
                                          </p:val>
                                        </p:tav>
                                      </p:tavLst>
                                    </p:anim>
                                    <p:anim calcmode="lin" valueType="num">
                                      <p:cBhvr>
                                        <p:cTn id="19" dur="500" fill="hold"/>
                                        <p:tgtEl>
                                          <p:spTgt spid="6"/>
                                        </p:tgtEl>
                                        <p:attrNameLst>
                                          <p:attrName>ppt_x</p:attrName>
                                        </p:attrNameLst>
                                      </p:cBhvr>
                                      <p:tavLst>
                                        <p:tav tm="0">
                                          <p:val>
                                            <p:fltVal val="0.5"/>
                                          </p:val>
                                        </p:tav>
                                        <p:tav tm="100000">
                                          <p:val>
                                            <p:strVal val="#ppt_x"/>
                                          </p:val>
                                        </p:tav>
                                      </p:tavLst>
                                    </p:anim>
                                    <p:anim calcmode="lin" valueType="num">
                                      <p:cBhvr>
                                        <p:cTn id="20" dur="500" fill="hold"/>
                                        <p:tgtEl>
                                          <p:spTgt spid="6"/>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323066A-AEBC-423D-863D-4829941B4FA4}"/>
              </a:ext>
            </a:extLst>
          </p:cNvPr>
          <p:cNvSpPr txBox="1"/>
          <p:nvPr/>
        </p:nvSpPr>
        <p:spPr>
          <a:xfrm>
            <a:off x="1552163" y="3141836"/>
            <a:ext cx="9269354" cy="1938992"/>
          </a:xfrm>
          <a:prstGeom prst="rect">
            <a:avLst/>
          </a:prstGeom>
          <a:solidFill>
            <a:schemeClr val="bg1">
              <a:alpha val="43000"/>
            </a:schemeClr>
          </a:solidFill>
          <a:ln>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bn-BD" sz="4000" dirty="0">
                <a:solidFill>
                  <a:schemeClr val="tx1"/>
                </a:solidFill>
                <a:latin typeface="NikoshBAN" panose="02000000000000000000" pitchFamily="2" charset="0"/>
                <a:cs typeface="NikoshBAN" panose="02000000000000000000" pitchFamily="2" charset="0"/>
              </a:rPr>
              <a:t>১) ৪, ৩, ৭, ৫, ৬           ২) ৩, ৫, ৮, ৪, ২, ৫, ২, ৪, ৩, ৭ </a:t>
            </a:r>
          </a:p>
          <a:p>
            <a:pPr algn="just"/>
            <a:endParaRPr lang="bn-IN" sz="4000" dirty="0">
              <a:solidFill>
                <a:schemeClr val="tx1"/>
              </a:solidFill>
              <a:latin typeface="NikoshBAN" panose="02000000000000000000" pitchFamily="2" charset="0"/>
              <a:cs typeface="NikoshBAN" panose="02000000000000000000" pitchFamily="2" charset="0"/>
            </a:endParaRPr>
          </a:p>
          <a:p>
            <a:pPr algn="just"/>
            <a:r>
              <a:rPr lang="bn-BD" sz="4000" dirty="0">
                <a:solidFill>
                  <a:schemeClr val="tx1"/>
                </a:solidFill>
                <a:latin typeface="NikoshBAN" panose="02000000000000000000" pitchFamily="2" charset="0"/>
                <a:cs typeface="NikoshBAN" panose="02000000000000000000" pitchFamily="2" charset="0"/>
              </a:rPr>
              <a:t>৩) ৮, ৯, ১২, ১১, ৭, ১০        ৪) ১৭, ১৬, ২০, ১৯, ১৫, ২১  </a:t>
            </a:r>
            <a:endParaRPr lang="en-US" sz="4000" dirty="0">
              <a:solidFill>
                <a:schemeClr val="tx1"/>
              </a:solidFill>
              <a:latin typeface="NikoshBAN" panose="02000000000000000000" pitchFamily="2" charset="0"/>
              <a:cs typeface="NikoshBAN" panose="02000000000000000000" pitchFamily="2" charset="0"/>
            </a:endParaRPr>
          </a:p>
        </p:txBody>
      </p:sp>
      <p:sp>
        <p:nvSpPr>
          <p:cNvPr id="6" name="Frame 5"/>
          <p:cNvSpPr/>
          <p:nvPr/>
        </p:nvSpPr>
        <p:spPr>
          <a:xfrm>
            <a:off x="-10553" y="1"/>
            <a:ext cx="12284826" cy="6858000"/>
          </a:xfrm>
          <a:prstGeom prst="frame">
            <a:avLst>
              <a:gd name="adj1" fmla="val 2324"/>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4031673" y="1735788"/>
            <a:ext cx="4059381" cy="707886"/>
          </a:xfrm>
          <a:prstGeom prst="rect">
            <a:avLst/>
          </a:prstGeom>
          <a:blipFill>
            <a:blip r:embed="rId2"/>
            <a:tile tx="0" ty="0" sx="100000" sy="100000" flip="none" algn="tl"/>
          </a:blipFill>
        </p:spPr>
        <p:txBody>
          <a:bodyPr wrap="square" rtlCol="0">
            <a:spAutoFit/>
          </a:bodyPr>
          <a:lstStyle/>
          <a:p>
            <a:pPr algn="ctr"/>
            <a:r>
              <a:rPr lang="bn-IN" sz="4000" dirty="0">
                <a:latin typeface="NikoshBAN" panose="02000000000000000000" pitchFamily="2" charset="0"/>
                <a:cs typeface="NikoshBAN" panose="02000000000000000000" pitchFamily="2" charset="0"/>
              </a:rPr>
              <a:t>গড় নির্ণয় করঃ</a:t>
            </a:r>
            <a:endParaRPr lang="en-US" sz="4000" dirty="0">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1E6F1555-925B-5E30-CD93-F63FD8BBD148}"/>
              </a:ext>
            </a:extLst>
          </p:cNvPr>
          <p:cNvSpPr txBox="1"/>
          <p:nvPr/>
        </p:nvSpPr>
        <p:spPr>
          <a:xfrm>
            <a:off x="4811151" y="464234"/>
            <a:ext cx="2489981" cy="646331"/>
          </a:xfrm>
          <a:prstGeom prst="rect">
            <a:avLst/>
          </a:prstGeom>
          <a:solidFill>
            <a:schemeClr val="accent2">
              <a:lumMod val="40000"/>
              <a:lumOff val="60000"/>
            </a:schemeClr>
          </a:solidFill>
        </p:spPr>
        <p:txBody>
          <a:bodyPr wrap="square" rtlCol="0">
            <a:spAutoFit/>
          </a:bodyPr>
          <a:lstStyle/>
          <a:p>
            <a:pPr algn="ctr"/>
            <a:r>
              <a:rPr lang="en-US" sz="3600" dirty="0" err="1">
                <a:latin typeface="NikoshBAN" panose="02000000000000000000" pitchFamily="2" charset="0"/>
                <a:cs typeface="NikoshBAN" panose="02000000000000000000" pitchFamily="2" charset="0"/>
              </a:rPr>
              <a:t>একক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কাজ</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16541686"/>
      </p:ext>
    </p:extLst>
  </p:cSld>
  <p:clrMapOvr>
    <a:masterClrMapping/>
  </p:clrMapOvr>
  <p:transition spd="slow">
    <p:wipe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3600" dirty="0" err="1" smtClean="0">
            <a:latin typeface="NikoshBAN" panose="02000000000000000000" pitchFamily="2" charset="0"/>
            <a:cs typeface="NikoshBAN"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TotalTime>
  <Words>775</Words>
  <Application>Microsoft Office PowerPoint</Application>
  <PresentationFormat>Widescreen</PresentationFormat>
  <Paragraphs>138</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Cambria Math</vt:lpstr>
      <vt:lpstr>NikoshBAN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11</cp:revision>
  <dcterms:created xsi:type="dcterms:W3CDTF">2022-06-19T06:43:54Z</dcterms:created>
  <dcterms:modified xsi:type="dcterms:W3CDTF">2022-06-20T10:15:25Z</dcterms:modified>
</cp:coreProperties>
</file>