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71" r:id="rId13"/>
    <p:sldId id="272" r:id="rId14"/>
    <p:sldId id="284" r:id="rId15"/>
    <p:sldId id="274" r:id="rId16"/>
    <p:sldId id="285" r:id="rId17"/>
    <p:sldId id="277" r:id="rId18"/>
    <p:sldId id="286" r:id="rId19"/>
    <p:sldId id="279" r:id="rId20"/>
    <p:sldId id="287" r:id="rId21"/>
    <p:sldId id="281"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672"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3492AD-8624-4AAD-9697-96706E2BC01B}"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8D146-7218-4046-A60C-35E784089A6A}" type="slidenum">
              <a:rPr lang="en-US" smtClean="0"/>
              <a:t>‹#›</a:t>
            </a:fld>
            <a:endParaRPr lang="en-US"/>
          </a:p>
        </p:txBody>
      </p:sp>
    </p:spTree>
    <p:extLst>
      <p:ext uri="{BB962C8B-B14F-4D97-AF65-F5344CB8AC3E}">
        <p14:creationId xmlns:p14="http://schemas.microsoft.com/office/powerpoint/2010/main" val="338048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492AD-8624-4AAD-9697-96706E2BC01B}"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8D146-7218-4046-A60C-35E784089A6A}" type="slidenum">
              <a:rPr lang="en-US" smtClean="0"/>
              <a:t>‹#›</a:t>
            </a:fld>
            <a:endParaRPr lang="en-US"/>
          </a:p>
        </p:txBody>
      </p:sp>
    </p:spTree>
    <p:extLst>
      <p:ext uri="{BB962C8B-B14F-4D97-AF65-F5344CB8AC3E}">
        <p14:creationId xmlns:p14="http://schemas.microsoft.com/office/powerpoint/2010/main" val="323729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492AD-8624-4AAD-9697-96706E2BC01B}"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8D146-7218-4046-A60C-35E784089A6A}" type="slidenum">
              <a:rPr lang="en-US" smtClean="0"/>
              <a:t>‹#›</a:t>
            </a:fld>
            <a:endParaRPr lang="en-US"/>
          </a:p>
        </p:txBody>
      </p:sp>
    </p:spTree>
    <p:extLst>
      <p:ext uri="{BB962C8B-B14F-4D97-AF65-F5344CB8AC3E}">
        <p14:creationId xmlns:p14="http://schemas.microsoft.com/office/powerpoint/2010/main" val="390373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492AD-8624-4AAD-9697-96706E2BC01B}"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8D146-7218-4046-A60C-35E784089A6A}" type="slidenum">
              <a:rPr lang="en-US" smtClean="0"/>
              <a:t>‹#›</a:t>
            </a:fld>
            <a:endParaRPr lang="en-US"/>
          </a:p>
        </p:txBody>
      </p:sp>
    </p:spTree>
    <p:extLst>
      <p:ext uri="{BB962C8B-B14F-4D97-AF65-F5344CB8AC3E}">
        <p14:creationId xmlns:p14="http://schemas.microsoft.com/office/powerpoint/2010/main" val="14731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3492AD-8624-4AAD-9697-96706E2BC01B}"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8D146-7218-4046-A60C-35E784089A6A}" type="slidenum">
              <a:rPr lang="en-US" smtClean="0"/>
              <a:t>‹#›</a:t>
            </a:fld>
            <a:endParaRPr lang="en-US"/>
          </a:p>
        </p:txBody>
      </p:sp>
    </p:spTree>
    <p:extLst>
      <p:ext uri="{BB962C8B-B14F-4D97-AF65-F5344CB8AC3E}">
        <p14:creationId xmlns:p14="http://schemas.microsoft.com/office/powerpoint/2010/main" val="117904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3492AD-8624-4AAD-9697-96706E2BC01B}"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8D146-7218-4046-A60C-35E784089A6A}" type="slidenum">
              <a:rPr lang="en-US" smtClean="0"/>
              <a:t>‹#›</a:t>
            </a:fld>
            <a:endParaRPr lang="en-US"/>
          </a:p>
        </p:txBody>
      </p:sp>
    </p:spTree>
    <p:extLst>
      <p:ext uri="{BB962C8B-B14F-4D97-AF65-F5344CB8AC3E}">
        <p14:creationId xmlns:p14="http://schemas.microsoft.com/office/powerpoint/2010/main" val="126827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3492AD-8624-4AAD-9697-96706E2BC01B}" type="datetimeFigureOut">
              <a:rPr lang="en-US" smtClean="0"/>
              <a:t>6/5/2021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8D146-7218-4046-A60C-35E784089A6A}" type="slidenum">
              <a:rPr lang="en-US" smtClean="0"/>
              <a:t>‹#›</a:t>
            </a:fld>
            <a:endParaRPr lang="en-US"/>
          </a:p>
        </p:txBody>
      </p:sp>
    </p:spTree>
    <p:extLst>
      <p:ext uri="{BB962C8B-B14F-4D97-AF65-F5344CB8AC3E}">
        <p14:creationId xmlns:p14="http://schemas.microsoft.com/office/powerpoint/2010/main" val="47829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3492AD-8624-4AAD-9697-96706E2BC01B}" type="datetimeFigureOut">
              <a:rPr lang="en-US" smtClean="0"/>
              <a:t>6/5/2021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8D146-7218-4046-A60C-35E784089A6A}" type="slidenum">
              <a:rPr lang="en-US" smtClean="0"/>
              <a:t>‹#›</a:t>
            </a:fld>
            <a:endParaRPr lang="en-US"/>
          </a:p>
        </p:txBody>
      </p:sp>
    </p:spTree>
    <p:extLst>
      <p:ext uri="{BB962C8B-B14F-4D97-AF65-F5344CB8AC3E}">
        <p14:creationId xmlns:p14="http://schemas.microsoft.com/office/powerpoint/2010/main" val="239514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492AD-8624-4AAD-9697-96706E2BC01B}" type="datetimeFigureOut">
              <a:rPr lang="en-US" smtClean="0"/>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8D146-7218-4046-A60C-35E784089A6A}" type="slidenum">
              <a:rPr lang="en-US" smtClean="0"/>
              <a:t>‹#›</a:t>
            </a:fld>
            <a:endParaRPr lang="en-US"/>
          </a:p>
        </p:txBody>
      </p:sp>
    </p:spTree>
    <p:extLst>
      <p:ext uri="{BB962C8B-B14F-4D97-AF65-F5344CB8AC3E}">
        <p14:creationId xmlns:p14="http://schemas.microsoft.com/office/powerpoint/2010/main" val="16981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492AD-8624-4AAD-9697-96706E2BC01B}"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8D146-7218-4046-A60C-35E784089A6A}" type="slidenum">
              <a:rPr lang="en-US" smtClean="0"/>
              <a:t>‹#›</a:t>
            </a:fld>
            <a:endParaRPr lang="en-US"/>
          </a:p>
        </p:txBody>
      </p:sp>
    </p:spTree>
    <p:extLst>
      <p:ext uri="{BB962C8B-B14F-4D97-AF65-F5344CB8AC3E}">
        <p14:creationId xmlns:p14="http://schemas.microsoft.com/office/powerpoint/2010/main" val="7723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492AD-8624-4AAD-9697-96706E2BC01B}"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8D146-7218-4046-A60C-35E784089A6A}" type="slidenum">
              <a:rPr lang="en-US" smtClean="0"/>
              <a:t>‹#›</a:t>
            </a:fld>
            <a:endParaRPr lang="en-US"/>
          </a:p>
        </p:txBody>
      </p:sp>
    </p:spTree>
    <p:extLst>
      <p:ext uri="{BB962C8B-B14F-4D97-AF65-F5344CB8AC3E}">
        <p14:creationId xmlns:p14="http://schemas.microsoft.com/office/powerpoint/2010/main" val="2799297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492AD-8624-4AAD-9697-96706E2BC01B}" type="datetimeFigureOut">
              <a:rPr lang="en-US" smtClean="0"/>
              <a:t>6/5/2021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8D146-7218-4046-A60C-35E784089A6A}" type="slidenum">
              <a:rPr lang="en-US" smtClean="0"/>
              <a:t>‹#›</a:t>
            </a:fld>
            <a:endParaRPr lang="en-US"/>
          </a:p>
        </p:txBody>
      </p:sp>
    </p:spTree>
    <p:extLst>
      <p:ext uri="{BB962C8B-B14F-4D97-AF65-F5344CB8AC3E}">
        <p14:creationId xmlns:p14="http://schemas.microsoft.com/office/powerpoint/2010/main" val="269169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95" r="3396"/>
          <a:stretch/>
        </p:blipFill>
        <p:spPr>
          <a:xfrm>
            <a:off x="7258050" y="304583"/>
            <a:ext cx="4659080" cy="6322283"/>
          </a:xfrm>
          <a:prstGeom prst="rect">
            <a:avLst/>
          </a:prstGeom>
          <a:solidFill>
            <a:srgbClr val="FFC000"/>
          </a:solidFill>
        </p:spPr>
      </p:pic>
      <p:sp>
        <p:nvSpPr>
          <p:cNvPr id="5" name="Rectangle 4"/>
          <p:cNvSpPr/>
          <p:nvPr/>
        </p:nvSpPr>
        <p:spPr>
          <a:xfrm>
            <a:off x="209550" y="304583"/>
            <a:ext cx="7048500" cy="6601807"/>
          </a:xfrm>
          <a:prstGeom prst="rect">
            <a:avLst/>
          </a:prstGeom>
          <a:noFill/>
        </p:spPr>
        <p:txBody>
          <a:bodyPr wrap="square"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100" dirty="0" err="1" smtClean="0">
                <a:latin typeface="Kalpurush" panose="02000600000000000000" pitchFamily="2" charset="0"/>
                <a:cs typeface="Kalpurush" panose="02000600000000000000" pitchFamily="2" charset="0"/>
              </a:rPr>
              <a:t>দশম</a:t>
            </a:r>
            <a:r>
              <a:rPr lang="en-US" sz="5400" b="1" spc="-100" dirty="0" smtClean="0">
                <a:latin typeface="Kalpurush" panose="02000600000000000000" pitchFamily="2" charset="0"/>
                <a:cs typeface="Kalpurush" panose="02000600000000000000" pitchFamily="2" charset="0"/>
              </a:rPr>
              <a:t> </a:t>
            </a:r>
            <a:r>
              <a:rPr lang="en-US" sz="5400" b="1" spc="-100" dirty="0" err="1" smtClean="0">
                <a:latin typeface="Kalpurush" panose="02000600000000000000" pitchFamily="2" charset="0"/>
                <a:cs typeface="Kalpurush" panose="02000600000000000000" pitchFamily="2" charset="0"/>
              </a:rPr>
              <a:t>শ্রেণী</a:t>
            </a:r>
            <a:endParaRPr lang="en-US" sz="4000" b="1" spc="-100" dirty="0" smtClean="0">
              <a:latin typeface="Kalpurush" panose="02000600000000000000" pitchFamily="2" charset="0"/>
              <a:cs typeface="Kalpurush" panose="02000600000000000000" pitchFamily="2" charset="0"/>
            </a:endParaRPr>
          </a:p>
          <a:p>
            <a:pPr algn="ctr"/>
            <a:endParaRPr lang="en-US" b="1" spc="-100" dirty="0" smtClean="0">
              <a:latin typeface="Kalpurush" panose="02000600000000000000" pitchFamily="2" charset="0"/>
              <a:cs typeface="Kalpurush" panose="02000600000000000000" pitchFamily="2" charset="0"/>
            </a:endParaRPr>
          </a:p>
          <a:p>
            <a:pPr algn="ctr"/>
            <a:r>
              <a:rPr lang="en-US" sz="6000" b="1" spc="-100" dirty="0" err="1" smtClean="0">
                <a:latin typeface="Kalpurush" panose="02000600000000000000" pitchFamily="2" charset="0"/>
                <a:cs typeface="Kalpurush" panose="02000600000000000000" pitchFamily="2" charset="0"/>
              </a:rPr>
              <a:t>ড্রেসমেকিং</a:t>
            </a:r>
            <a:endParaRPr lang="en-US" sz="6000" b="1" spc="-100" dirty="0" smtClean="0">
              <a:latin typeface="Kalpurush" panose="02000600000000000000" pitchFamily="2" charset="0"/>
              <a:cs typeface="Kalpurush" panose="02000600000000000000" pitchFamily="2" charset="0"/>
            </a:endParaRPr>
          </a:p>
          <a:p>
            <a:pPr algn="ctr"/>
            <a:endParaRPr lang="en-US" sz="2800" b="1" spc="-100" dirty="0" smtClean="0">
              <a:latin typeface="Kalpurush" panose="02000600000000000000" pitchFamily="2" charset="0"/>
              <a:cs typeface="Kalpurush" panose="02000600000000000000" pitchFamily="2" charset="0"/>
            </a:endParaRPr>
          </a:p>
          <a:p>
            <a:pPr algn="ctr"/>
            <a:r>
              <a:rPr lang="en-US" sz="4400" b="1" spc="-100" dirty="0" err="1" smtClean="0">
                <a:latin typeface="Kalpurush" panose="02000600000000000000" pitchFamily="2" charset="0"/>
                <a:cs typeface="Kalpurush" panose="02000600000000000000" pitchFamily="2" charset="0"/>
              </a:rPr>
              <a:t>অধ্যায়</a:t>
            </a:r>
            <a:r>
              <a:rPr lang="en-US" sz="4400" b="1" spc="-100" dirty="0" smtClean="0">
                <a:latin typeface="Kalpurush" panose="02000600000000000000" pitchFamily="2" charset="0"/>
                <a:cs typeface="Kalpurush" panose="02000600000000000000" pitchFamily="2" charset="0"/>
              </a:rPr>
              <a:t>: ৮ম</a:t>
            </a:r>
          </a:p>
          <a:p>
            <a:pPr algn="ctr"/>
            <a:r>
              <a:rPr lang="en-US" sz="4400" b="1" spc="-100" dirty="0" err="1">
                <a:latin typeface="Kalpurush" panose="02000600000000000000" pitchFamily="2" charset="0"/>
                <a:cs typeface="Kalpurush" panose="02000600000000000000" pitchFamily="2" charset="0"/>
              </a:rPr>
              <a:t>ট্রেড</a:t>
            </a:r>
            <a:r>
              <a:rPr lang="en-US" sz="4400" b="1" spc="-100" dirty="0">
                <a:latin typeface="Kalpurush" panose="02000600000000000000" pitchFamily="2" charset="0"/>
                <a:cs typeface="Kalpurush" panose="02000600000000000000" pitchFamily="2" charset="0"/>
              </a:rPr>
              <a:t>: </a:t>
            </a:r>
            <a:r>
              <a:rPr lang="en-US" sz="4400" b="1" spc="-100" dirty="0" smtClean="0">
                <a:latin typeface="Kalpurush" panose="02000600000000000000" pitchFamily="2" charset="0"/>
                <a:cs typeface="Kalpurush" panose="02000600000000000000" pitchFamily="2" charset="0"/>
              </a:rPr>
              <a:t>২</a:t>
            </a:r>
            <a:endParaRPr lang="en-US" sz="4400" b="1" spc="-100" dirty="0" smtClean="0">
              <a:latin typeface="Kalpurush" panose="02000600000000000000" pitchFamily="2" charset="0"/>
              <a:cs typeface="Kalpurush" panose="02000600000000000000" pitchFamily="2" charset="0"/>
            </a:endParaRPr>
          </a:p>
          <a:p>
            <a:pPr algn="ctr"/>
            <a:endParaRPr lang="en-US" sz="3600" b="1" spc="-100" dirty="0" smtClean="0">
              <a:latin typeface="Kalpurush" panose="02000600000000000000" pitchFamily="2" charset="0"/>
              <a:cs typeface="Kalpurush" panose="02000600000000000000" pitchFamily="2" charset="0"/>
            </a:endParaRPr>
          </a:p>
          <a:p>
            <a:pPr algn="ctr"/>
            <a:r>
              <a:rPr lang="en-US" sz="4400" b="1" spc="-100" dirty="0" err="1" smtClean="0">
                <a:latin typeface="Kalpurush" panose="02000600000000000000" pitchFamily="2" charset="0"/>
                <a:cs typeface="Kalpurush" panose="02000600000000000000" pitchFamily="2" charset="0"/>
              </a:rPr>
              <a:t>বিষয়বস্তু</a:t>
            </a:r>
            <a:r>
              <a:rPr lang="en-US" sz="4400" b="1" spc="-100" dirty="0" smtClean="0">
                <a:latin typeface="Kalpurush" panose="02000600000000000000" pitchFamily="2" charset="0"/>
                <a:cs typeface="Kalpurush" panose="02000600000000000000" pitchFamily="2" charset="0"/>
              </a:rPr>
              <a:t>:</a:t>
            </a:r>
            <a:endParaRPr lang="en-US" sz="4400" b="1" spc="-100" dirty="0">
              <a:latin typeface="Kalpurush" panose="02000600000000000000" pitchFamily="2" charset="0"/>
              <a:cs typeface="Kalpurush" panose="02000600000000000000" pitchFamily="2" charset="0"/>
            </a:endParaRPr>
          </a:p>
          <a:p>
            <a:pPr algn="ctr"/>
            <a:r>
              <a:rPr lang="as-IN" sz="4400" b="1" spc="-100" dirty="0">
                <a:latin typeface="Kalpurush" panose="02000600000000000000" pitchFamily="2" charset="0"/>
                <a:cs typeface="Kalpurush" panose="02000600000000000000" pitchFamily="2" charset="0"/>
              </a:rPr>
              <a:t>সেলাই মেশিনের ফিড মেকানিজম ও </a:t>
            </a:r>
            <a:r>
              <a:rPr lang="as-IN" sz="4400" b="1" spc="-100" dirty="0" smtClean="0">
                <a:latin typeface="Kalpurush" panose="02000600000000000000" pitchFamily="2" charset="0"/>
                <a:cs typeface="Kalpurush" panose="02000600000000000000" pitchFamily="2" charset="0"/>
              </a:rPr>
              <a:t>নিডল </a:t>
            </a:r>
            <a:r>
              <a:rPr lang="as-IN" sz="4400" b="1" spc="-100" dirty="0">
                <a:latin typeface="Kalpurush" panose="02000600000000000000" pitchFamily="2" charset="0"/>
                <a:cs typeface="Kalpurush" panose="02000600000000000000" pitchFamily="2" charset="0"/>
              </a:rPr>
              <a:t>বার আ্যাডজাস্টমেন্ট</a:t>
            </a:r>
          </a:p>
        </p:txBody>
      </p:sp>
    </p:spTree>
    <p:extLst>
      <p:ext uri="{BB962C8B-B14F-4D97-AF65-F5344CB8AC3E}">
        <p14:creationId xmlns:p14="http://schemas.microsoft.com/office/powerpoint/2010/main" val="770496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654" y="1409349"/>
            <a:ext cx="11887199" cy="53397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952261" y="342645"/>
            <a:ext cx="2290361"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err="1" smtClean="0">
                <a:solidFill>
                  <a:schemeClr val="bg2">
                    <a:lumMod val="10000"/>
                  </a:schemeClr>
                </a:solidFill>
                <a:latin typeface="Kalpurush" panose="02000600000000000000" pitchFamily="2" charset="0"/>
                <a:cs typeface="Kalpurush" panose="02000600000000000000" pitchFamily="2" charset="0"/>
              </a:rPr>
              <a:t>পুলার</a:t>
            </a:r>
            <a:r>
              <a:rPr lang="en-US" sz="4000" b="1" dirty="0" smtClean="0">
                <a:solidFill>
                  <a:schemeClr val="bg2">
                    <a:lumMod val="10000"/>
                  </a:schemeClr>
                </a:solidFill>
                <a:latin typeface="Kalpurush" panose="02000600000000000000" pitchFamily="2" charset="0"/>
                <a:cs typeface="Kalpurush" panose="02000600000000000000" pitchFamily="2" charset="0"/>
              </a:rPr>
              <a:t> </a:t>
            </a:r>
            <a:r>
              <a:rPr lang="en-US" sz="4000" b="1" dirty="0" err="1" smtClean="0">
                <a:solidFill>
                  <a:schemeClr val="bg2">
                    <a:lumMod val="10000"/>
                  </a:schemeClr>
                </a:solidFill>
                <a:latin typeface="Kalpurush" panose="02000600000000000000" pitchFamily="2" charset="0"/>
                <a:cs typeface="Kalpurush" panose="02000600000000000000" pitchFamily="2" charset="0"/>
              </a:rPr>
              <a:t>ফিড</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3" name="Rectangle 2"/>
          <p:cNvSpPr/>
          <p:nvPr/>
        </p:nvSpPr>
        <p:spPr>
          <a:xfrm>
            <a:off x="312909" y="1564229"/>
            <a:ext cx="7205491" cy="5062924"/>
          </a:xfrm>
          <a:prstGeom prst="rect">
            <a:avLst/>
          </a:prstGeom>
          <a:solidFill>
            <a:schemeClr val="bg1"/>
          </a:solidFill>
        </p:spPr>
        <p:txBody>
          <a:bodyPr wrap="square" lIns="182880" tIns="91440" rIns="182880">
            <a:spAutoFit/>
          </a:bodyPr>
          <a:lstStyle/>
          <a:p>
            <a:pPr algn="just"/>
            <a:r>
              <a:rPr lang="as-IN" sz="3200" b="1" i="0" spc="-100" dirty="0" smtClean="0">
                <a:effectLst/>
                <a:latin typeface="Kalpurush" panose="02000600000000000000" pitchFamily="2" charset="0"/>
                <a:cs typeface="Kalpurush" panose="02000600000000000000" pitchFamily="2" charset="0"/>
              </a:rPr>
              <a:t>ড্রপ ফিডের গতি অপেক্ষা সামান্য বেশি গতিতে পুলার রোলারকে চালনা করা হয় এবং এ কারণে প্লাই শিফটিং বা রোপিং হওয়ার সম্ভাবনা থাকে না। একাধিক নিডিল বিশিষ্ট মেশিনে সেলাই করার জন্য বিশেষ করে ওয়েস্ট ব্যান্ড তৈরি করার জন্য এ মেকানিজম </a:t>
            </a:r>
            <a:r>
              <a:rPr lang="as-IN" sz="3200" b="1" i="0" spc="-100" dirty="0" smtClean="0">
                <a:effectLst/>
                <a:latin typeface="Kalpurush" panose="02000600000000000000" pitchFamily="2" charset="0"/>
                <a:cs typeface="Kalpurush" panose="02000600000000000000" pitchFamily="2" charset="0"/>
              </a:rPr>
              <a:t>অত্যন্ত</a:t>
            </a:r>
            <a:r>
              <a:rPr lang="en-US" sz="3200" b="1" spc="-100" dirty="0">
                <a:latin typeface="Kalpurush" panose="02000600000000000000" pitchFamily="2" charset="0"/>
                <a:cs typeface="Kalpurush" panose="02000600000000000000" pitchFamily="2" charset="0"/>
              </a:rPr>
              <a:t> </a:t>
            </a:r>
            <a:r>
              <a:rPr lang="as-IN" sz="3200" b="1" i="0" spc="-100" dirty="0" smtClean="0">
                <a:effectLst/>
                <a:latin typeface="Kalpurush" panose="02000600000000000000" pitchFamily="2" charset="0"/>
                <a:cs typeface="Kalpurush" panose="02000600000000000000" pitchFamily="2" charset="0"/>
              </a:rPr>
              <a:t>সুবিধাজনক।</a:t>
            </a:r>
            <a:r>
              <a:rPr lang="en-US" sz="3200" b="1" i="0" spc="-100" dirty="0" smtClean="0">
                <a:effectLst/>
                <a:latin typeface="Kalpurush" panose="02000600000000000000" pitchFamily="2" charset="0"/>
                <a:cs typeface="Kalpurush" panose="02000600000000000000" pitchFamily="2" charset="0"/>
              </a:rPr>
              <a:t> </a:t>
            </a:r>
            <a:r>
              <a:rPr lang="as-IN" sz="3200" b="1" i="0" spc="-100" dirty="0" smtClean="0">
                <a:effectLst/>
                <a:latin typeface="Kalpurush" panose="02000600000000000000" pitchFamily="2" charset="0"/>
                <a:cs typeface="Kalpurush" panose="02000600000000000000" pitchFamily="2" charset="0"/>
              </a:rPr>
              <a:t>ইহা </a:t>
            </a:r>
            <a:r>
              <a:rPr lang="as-IN" sz="3200" b="1" i="0" spc="-100" dirty="0" smtClean="0">
                <a:effectLst/>
                <a:latin typeface="Kalpurush" panose="02000600000000000000" pitchFamily="2" charset="0"/>
                <a:cs typeface="Kalpurush" panose="02000600000000000000" pitchFamily="2" charset="0"/>
              </a:rPr>
              <a:t>ছাড়াও একটি কাপড়ের উপর আর একটি কাপড়কে নির্ধারিত দূরত্ব পরপর রাফেল করার জন্য বিভিন্ন রকম ব্যবস্থা আছে। কাপড়কে রাফেল করার জন্য বিশেষ ধরনের ব্লেড ও প্রেসার ফুট ব্যবহার করা হয়</a:t>
            </a:r>
            <a:r>
              <a:rPr lang="as-IN" sz="3200" b="1" i="0" spc="-100" dirty="0" smtClean="0">
                <a:effectLst/>
                <a:latin typeface="Kalpurush" panose="02000600000000000000" pitchFamily="2" charset="0"/>
                <a:cs typeface="Kalpurush" panose="02000600000000000000" pitchFamily="2" charset="0"/>
              </a:rPr>
              <a:t>।</a:t>
            </a:r>
            <a:endParaRPr lang="en-US" sz="3200" b="1" spc="-100" dirty="0">
              <a:latin typeface="Kalpurush" panose="02000600000000000000" pitchFamily="2" charset="0"/>
              <a:cs typeface="Kalpurush" panose="02000600000000000000" pitchFamily="2" charset="0"/>
            </a:endParaRPr>
          </a:p>
        </p:txBody>
      </p:sp>
      <p:pic>
        <p:nvPicPr>
          <p:cNvPr id="4" name="Picture 2" descr="Puller Feed mechan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655" y="1564229"/>
            <a:ext cx="4230059" cy="506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24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654" y="1409349"/>
            <a:ext cx="11887199" cy="50785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676492" y="342645"/>
            <a:ext cx="2856425"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err="1" smtClean="0">
                <a:solidFill>
                  <a:schemeClr val="bg2">
                    <a:lumMod val="10000"/>
                  </a:schemeClr>
                </a:solidFill>
                <a:latin typeface="Kalpurush" panose="02000600000000000000" pitchFamily="2" charset="0"/>
                <a:cs typeface="Kalpurush" panose="02000600000000000000" pitchFamily="2" charset="0"/>
              </a:rPr>
              <a:t>ইউনিশন</a:t>
            </a:r>
            <a:r>
              <a:rPr lang="en-US" sz="4000" b="1" dirty="0" smtClean="0">
                <a:solidFill>
                  <a:schemeClr val="bg2">
                    <a:lumMod val="10000"/>
                  </a:schemeClr>
                </a:solidFill>
                <a:latin typeface="Kalpurush" panose="02000600000000000000" pitchFamily="2" charset="0"/>
                <a:cs typeface="Kalpurush" panose="02000600000000000000" pitchFamily="2" charset="0"/>
              </a:rPr>
              <a:t> </a:t>
            </a:r>
            <a:r>
              <a:rPr lang="en-US" sz="4000" b="1" dirty="0" err="1" smtClean="0">
                <a:solidFill>
                  <a:schemeClr val="bg2">
                    <a:lumMod val="10000"/>
                  </a:schemeClr>
                </a:solidFill>
                <a:latin typeface="Kalpurush" panose="02000600000000000000" pitchFamily="2" charset="0"/>
                <a:cs typeface="Kalpurush" panose="02000600000000000000" pitchFamily="2" charset="0"/>
              </a:rPr>
              <a:t>ফিড</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2" name="Rectangle 1"/>
          <p:cNvSpPr/>
          <p:nvPr/>
        </p:nvSpPr>
        <p:spPr>
          <a:xfrm>
            <a:off x="394449" y="1603467"/>
            <a:ext cx="6412751" cy="4708981"/>
          </a:xfrm>
          <a:prstGeom prst="rect">
            <a:avLst/>
          </a:prstGeom>
          <a:solidFill>
            <a:schemeClr val="bg1"/>
          </a:solidFill>
        </p:spPr>
        <p:txBody>
          <a:bodyPr wrap="square" lIns="182880" tIns="182880" rIns="182880" bIns="91440">
            <a:spAutoFit/>
          </a:bodyPr>
          <a:lstStyle/>
          <a:p>
            <a:pPr algn="just"/>
            <a:r>
              <a:rPr lang="as-IN" sz="3200" b="1" i="0" spc="-100" dirty="0" smtClean="0">
                <a:effectLst/>
                <a:latin typeface="Kalpurush" panose="02000600000000000000" pitchFamily="2" charset="0"/>
                <a:cs typeface="Kalpurush" panose="02000600000000000000" pitchFamily="2" charset="0"/>
              </a:rPr>
              <a:t>নিডেল ফিড মেকানিজমকে পজিটিভ টপ ও বটম ফিডের সাথে </a:t>
            </a:r>
            <a:r>
              <a:rPr lang="en-US" sz="3200" b="1" i="0" spc="-100" dirty="0" err="1" smtClean="0">
                <a:effectLst/>
                <a:latin typeface="Kalpurush" panose="02000600000000000000" pitchFamily="2" charset="0"/>
                <a:cs typeface="Kalpurush" panose="02000600000000000000" pitchFamily="2" charset="0"/>
              </a:rPr>
              <a:t>সমন্বয়</a:t>
            </a:r>
            <a:r>
              <a:rPr lang="en-US" sz="3200" b="1" i="0" spc="-100" dirty="0" smtClean="0">
                <a:effectLst/>
                <a:latin typeface="Kalpurush" panose="02000600000000000000" pitchFamily="2" charset="0"/>
                <a:cs typeface="Kalpurush" panose="02000600000000000000" pitchFamily="2" charset="0"/>
              </a:rPr>
              <a:t> </a:t>
            </a:r>
            <a:r>
              <a:rPr lang="as-IN" sz="3200" b="1" i="0" spc="-100" dirty="0" smtClean="0">
                <a:effectLst/>
                <a:latin typeface="Kalpurush" panose="02000600000000000000" pitchFamily="2" charset="0"/>
                <a:cs typeface="Kalpurush" panose="02000600000000000000" pitchFamily="2" charset="0"/>
              </a:rPr>
              <a:t>করে ইউনিশন ফিড তৈরি করা হয়েছে। এখানে দুটি প্রেসার ফুট একটি অপরটির মাঝখানে অবস্থান করে ও ভিন্ন সময় গতি প্রাপ্ত হয়। মাঝের প্রেসার ফুট নিডেল একত্রে এবং একই সময়ে একই দিকে গতি প্রাপ্ত হয়</a:t>
            </a:r>
            <a:r>
              <a:rPr lang="as-IN" sz="3200" b="1" i="0" spc="-100" dirty="0" smtClean="0">
                <a:effectLst/>
                <a:latin typeface="Kalpurush" panose="02000600000000000000" pitchFamily="2" charset="0"/>
                <a:cs typeface="Kalpurush" panose="02000600000000000000" pitchFamily="2" charset="0"/>
              </a:rPr>
              <a:t>।</a:t>
            </a:r>
            <a:r>
              <a:rPr lang="en-US" sz="3200" b="1" spc="-100" dirty="0">
                <a:latin typeface="Kalpurush" panose="02000600000000000000" pitchFamily="2" charset="0"/>
                <a:cs typeface="Kalpurush" panose="02000600000000000000" pitchFamily="2" charset="0"/>
              </a:rPr>
              <a:t> </a:t>
            </a:r>
            <a:endParaRPr lang="en-US" sz="3200" b="1" spc="-100" dirty="0" smtClean="0">
              <a:latin typeface="Kalpurush" panose="02000600000000000000" pitchFamily="2" charset="0"/>
              <a:cs typeface="Kalpurush" panose="02000600000000000000" pitchFamily="2" charset="0"/>
            </a:endParaRPr>
          </a:p>
          <a:p>
            <a:pPr algn="just"/>
            <a:r>
              <a:rPr lang="as-IN" sz="3200" b="1" i="0" spc="-100" dirty="0" smtClean="0">
                <a:effectLst/>
                <a:latin typeface="Kalpurush" panose="02000600000000000000" pitchFamily="2" charset="0"/>
                <a:cs typeface="Kalpurush" panose="02000600000000000000" pitchFamily="2" charset="0"/>
              </a:rPr>
              <a:t>নিডেল </a:t>
            </a:r>
            <a:r>
              <a:rPr lang="as-IN" sz="3200" b="1" i="0" spc="-100" dirty="0" smtClean="0">
                <a:effectLst/>
                <a:latin typeface="Kalpurush" panose="02000600000000000000" pitchFamily="2" charset="0"/>
                <a:cs typeface="Kalpurush" panose="02000600000000000000" pitchFamily="2" charset="0"/>
              </a:rPr>
              <a:t>ফিডিং এর কারণে টপ ও বটম ফিডের অধিকাংশ কার্য</a:t>
            </a:r>
            <a:r>
              <a:rPr lang="en-US" sz="3200" b="1" i="0" spc="-100" dirty="0" smtClean="0">
                <a:effectLst/>
                <a:latin typeface="Kalpurush" panose="02000600000000000000" pitchFamily="2" charset="0"/>
                <a:cs typeface="Kalpurush" panose="02000600000000000000" pitchFamily="2" charset="0"/>
              </a:rPr>
              <a:t> </a:t>
            </a:r>
            <a:r>
              <a:rPr lang="as-IN" sz="3200" b="1" i="0" spc="-100" dirty="0" smtClean="0">
                <a:effectLst/>
                <a:latin typeface="Kalpurush" panose="02000600000000000000" pitchFamily="2" charset="0"/>
                <a:cs typeface="Kalpurush" panose="02000600000000000000" pitchFamily="2" charset="0"/>
              </a:rPr>
              <a:t>বিধি স্থগিত রাখা হয়</a:t>
            </a:r>
            <a:r>
              <a:rPr lang="as-IN" sz="3200" b="1" i="0" spc="-100" dirty="0" smtClean="0">
                <a:effectLst/>
                <a:latin typeface="Kalpurush" panose="02000600000000000000" pitchFamily="2" charset="0"/>
                <a:cs typeface="Kalpurush" panose="02000600000000000000" pitchFamily="2" charset="0"/>
              </a:rPr>
              <a:t>।</a:t>
            </a:r>
            <a:endParaRPr lang="en-US" sz="3200" b="1" spc="-100" dirty="0">
              <a:latin typeface="Kalpurush" panose="02000600000000000000" pitchFamily="2" charset="0"/>
              <a:cs typeface="Kalpurush" panose="02000600000000000000" pitchFamily="2" charset="0"/>
            </a:endParaRPr>
          </a:p>
        </p:txBody>
      </p:sp>
      <p:pic>
        <p:nvPicPr>
          <p:cNvPr id="4098" name="Picture 2" descr="Unison feed mechanism in sewing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967" y="1603467"/>
            <a:ext cx="4801662" cy="470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7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654" y="1409349"/>
            <a:ext cx="11887199" cy="50785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676492" y="342645"/>
            <a:ext cx="2856425"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err="1" smtClean="0">
                <a:solidFill>
                  <a:schemeClr val="bg2">
                    <a:lumMod val="10000"/>
                  </a:schemeClr>
                </a:solidFill>
                <a:latin typeface="Kalpurush" panose="02000600000000000000" pitchFamily="2" charset="0"/>
                <a:cs typeface="Kalpurush" panose="02000600000000000000" pitchFamily="2" charset="0"/>
              </a:rPr>
              <a:t>ইউনিশন</a:t>
            </a:r>
            <a:r>
              <a:rPr lang="en-US" sz="4000" b="1" dirty="0" smtClean="0">
                <a:solidFill>
                  <a:schemeClr val="bg2">
                    <a:lumMod val="10000"/>
                  </a:schemeClr>
                </a:solidFill>
                <a:latin typeface="Kalpurush" panose="02000600000000000000" pitchFamily="2" charset="0"/>
                <a:cs typeface="Kalpurush" panose="02000600000000000000" pitchFamily="2" charset="0"/>
              </a:rPr>
              <a:t> </a:t>
            </a:r>
            <a:r>
              <a:rPr lang="en-US" sz="4000" b="1" dirty="0" err="1" smtClean="0">
                <a:solidFill>
                  <a:schemeClr val="bg2">
                    <a:lumMod val="10000"/>
                  </a:schemeClr>
                </a:solidFill>
                <a:latin typeface="Kalpurush" panose="02000600000000000000" pitchFamily="2" charset="0"/>
                <a:cs typeface="Kalpurush" panose="02000600000000000000" pitchFamily="2" charset="0"/>
              </a:rPr>
              <a:t>ফিড</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pic>
        <p:nvPicPr>
          <p:cNvPr id="6" name="Picture 2" descr="Unison feed mechanism in sewing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967" y="1649633"/>
            <a:ext cx="4801662" cy="46628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1882" y="1649633"/>
            <a:ext cx="6388857" cy="4662815"/>
          </a:xfrm>
          <a:prstGeom prst="rect">
            <a:avLst/>
          </a:prstGeom>
          <a:solidFill>
            <a:schemeClr val="bg1"/>
          </a:solidFill>
        </p:spPr>
        <p:txBody>
          <a:bodyPr wrap="square" lIns="182880" tIns="182880" rIns="182880">
            <a:spAutoFit/>
          </a:bodyPr>
          <a:lstStyle/>
          <a:p>
            <a:pPr algn="just"/>
            <a:r>
              <a:rPr lang="as-IN" sz="3200" b="1" dirty="0">
                <a:latin typeface="Kalpurush" panose="02000600000000000000" pitchFamily="2" charset="0"/>
                <a:cs typeface="Kalpurush" panose="02000600000000000000" pitchFamily="2" charset="0"/>
              </a:rPr>
              <a:t>তবে যে সকল কাপড় সেলাই করতে নানা রকম অসুবিধা দেখা দেয় সে সকল ক্ষেত্রে এ পদ্ধতি ব্যবহার করা </a:t>
            </a:r>
            <a:r>
              <a:rPr lang="as-IN" sz="3200" b="1" dirty="0" smtClean="0">
                <a:latin typeface="Kalpurush" panose="02000600000000000000" pitchFamily="2" charset="0"/>
                <a:cs typeface="Kalpurush" panose="02000600000000000000" pitchFamily="2" charset="0"/>
              </a:rPr>
              <a:t>হয়। যেমন</a:t>
            </a:r>
            <a:r>
              <a:rPr lang="en-US" sz="3200" b="1" dirty="0">
                <a:latin typeface="Kalpurush" panose="02000600000000000000" pitchFamily="2" charset="0"/>
                <a:cs typeface="Kalpurush" panose="02000600000000000000" pitchFamily="2" charset="0"/>
              </a:rPr>
              <a:t>-</a:t>
            </a:r>
            <a:r>
              <a:rPr lang="as-IN" sz="3200" b="1" dirty="0" smtClean="0">
                <a:latin typeface="Kalpurush" panose="02000600000000000000" pitchFamily="2" charset="0"/>
                <a:cs typeface="Kalpurush" panose="02000600000000000000" pitchFamily="2" charset="0"/>
              </a:rPr>
              <a:t> </a:t>
            </a:r>
            <a:r>
              <a:rPr lang="as-IN" sz="3200" b="1" dirty="0">
                <a:latin typeface="Kalpurush" panose="02000600000000000000" pitchFamily="2" charset="0"/>
                <a:cs typeface="Kalpurush" panose="02000600000000000000" pitchFamily="2" charset="0"/>
              </a:rPr>
              <a:t>আঠালো পৃষ্ঠ বিশিষ্ট কাপড় সেলাই করতে এরূপ ফিড মেকানিজম বেশ সুবিধাজনক। কাপড় সেলাই করার সময় প্লাই শিফটিং হওয়ার সম্ভাবনা থাকে না। এ ধরনের ফিডিং সিস্টেম বিশেষ বিশেষ ক্ষেত্র ছাড়া </a:t>
            </a:r>
            <a:r>
              <a:rPr lang="en-US" sz="3200" b="1" dirty="0" err="1">
                <a:latin typeface="Kalpurush" panose="02000600000000000000" pitchFamily="2" charset="0"/>
                <a:cs typeface="Kalpurush" panose="02000600000000000000" pitchFamily="2" charset="0"/>
              </a:rPr>
              <a:t>স্বা</a:t>
            </a:r>
            <a:r>
              <a:rPr lang="as-IN" sz="3200" b="1" dirty="0">
                <a:latin typeface="Kalpurush" panose="02000600000000000000" pitchFamily="2" charset="0"/>
                <a:cs typeface="Kalpurush" panose="02000600000000000000" pitchFamily="2" charset="0"/>
              </a:rPr>
              <a:t>ভাবিক অবস্থায় খুব </a:t>
            </a:r>
            <a:r>
              <a:rPr lang="en-US" sz="3200" b="1" dirty="0" err="1">
                <a:latin typeface="Kalpurush" panose="02000600000000000000" pitchFamily="2" charset="0"/>
                <a:cs typeface="Kalpurush" panose="02000600000000000000" pitchFamily="2" charset="0"/>
              </a:rPr>
              <a:t>একটা</a:t>
            </a:r>
            <a:r>
              <a:rPr lang="as-IN" sz="3200" b="1" dirty="0">
                <a:latin typeface="Kalpurush" panose="02000600000000000000" pitchFamily="2" charset="0"/>
                <a:cs typeface="Kalpurush" panose="02000600000000000000" pitchFamily="2" charset="0"/>
              </a:rPr>
              <a:t> করা হয় না ।</a:t>
            </a:r>
          </a:p>
        </p:txBody>
      </p:sp>
    </p:spTree>
    <p:extLst>
      <p:ext uri="{BB962C8B-B14F-4D97-AF65-F5344CB8AC3E}">
        <p14:creationId xmlns:p14="http://schemas.microsoft.com/office/powerpoint/2010/main" val="34444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224" y="1538514"/>
            <a:ext cx="11234058" cy="49597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07028" y="330261"/>
            <a:ext cx="9392450"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s-IN" sz="4000" b="1" dirty="0">
                <a:solidFill>
                  <a:schemeClr val="bg2">
                    <a:lumMod val="10000"/>
                  </a:schemeClr>
                </a:solidFill>
                <a:latin typeface="Kalpurush" panose="02000600000000000000" pitchFamily="2" charset="0"/>
                <a:cs typeface="Kalpurush" panose="02000600000000000000" pitchFamily="2" charset="0"/>
              </a:rPr>
              <a:t>ফিড মেকানিজম আ্যাডজাস্টমেন্ট এর </a:t>
            </a:r>
            <a:r>
              <a:rPr lang="as-IN" sz="4000" b="1" dirty="0" smtClean="0">
                <a:solidFill>
                  <a:schemeClr val="bg2">
                    <a:lumMod val="10000"/>
                  </a:schemeClr>
                </a:solidFill>
                <a:latin typeface="Kalpurush" panose="02000600000000000000" pitchFamily="2" charset="0"/>
                <a:cs typeface="Kalpurush" panose="02000600000000000000" pitchFamily="2" charset="0"/>
              </a:rPr>
              <a:t>প্রয়োজনীয়তা</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3" name="Rectangle 2"/>
          <p:cNvSpPr/>
          <p:nvPr/>
        </p:nvSpPr>
        <p:spPr>
          <a:xfrm>
            <a:off x="867865" y="1870696"/>
            <a:ext cx="10470776" cy="4295407"/>
          </a:xfrm>
          <a:prstGeom prst="rect">
            <a:avLst/>
          </a:prstGeom>
          <a:solidFill>
            <a:schemeClr val="bg1"/>
          </a:solidFill>
        </p:spPr>
        <p:txBody>
          <a:bodyPr wrap="square" lIns="182880" tIns="182880" rIns="182880" bIns="91440">
            <a:spAutoFit/>
          </a:bodyPr>
          <a:lstStyle/>
          <a:p>
            <a:pPr algn="just">
              <a:lnSpc>
                <a:spcPct val="107000"/>
              </a:lnSpc>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১.</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a:latin typeface="Kalpurush" panose="02000600000000000000" pitchFamily="2" charset="0"/>
                <a:ea typeface="Calibri" panose="020F0502020204030204" pitchFamily="34" charset="0"/>
                <a:cs typeface="Kalpurush" panose="02000600000000000000" pitchFamily="2" charset="0"/>
              </a:rPr>
              <a:t>সেলাই </a:t>
            </a:r>
            <a:r>
              <a:rPr lang="en-US" sz="3600" b="1" dirty="0" err="1">
                <a:latin typeface="Kalpurush" panose="02000600000000000000" pitchFamily="2" charset="0"/>
                <a:ea typeface="Calibri" panose="020F0502020204030204" pitchFamily="34" charset="0"/>
                <a:cs typeface="Kalpurush" panose="02000600000000000000" pitchFamily="2" charset="0"/>
              </a:rPr>
              <a:t>করার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সময়</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কাপড়</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সামনের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দিকে</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যাওয়ার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জন্য</a:t>
            </a:r>
            <a:r>
              <a:rPr lang="en-US" sz="3600" b="1" dirty="0" smtClean="0">
                <a:latin typeface="Kalpurush" panose="02000600000000000000" pitchFamily="2" charset="0"/>
                <a:ea typeface="Calibri" panose="020F0502020204030204" pitchFamily="34" charset="0"/>
                <a:cs typeface="Kalpurush" panose="02000600000000000000" pitchFamily="2" charset="0"/>
              </a:rPr>
              <a:t>।</a:t>
            </a:r>
            <a:endParaRPr lang="en-US" sz="3600" b="1" dirty="0">
              <a:latin typeface="Kalpurush" panose="02000600000000000000" pitchFamily="2" charset="0"/>
              <a:ea typeface="Calibri" panose="020F0502020204030204" pitchFamily="34" charset="0"/>
              <a:cs typeface="Kalpurush" panose="02000600000000000000" pitchFamily="2" charset="0"/>
            </a:endParaRPr>
          </a:p>
          <a:p>
            <a:pPr algn="just">
              <a:lnSpc>
                <a:spcPct val="107000"/>
              </a:lnSpc>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২.</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a:latin typeface="Kalpurush" panose="02000600000000000000" pitchFamily="2" charset="0"/>
                <a:ea typeface="Calibri" panose="020F0502020204030204" pitchFamily="34" charset="0"/>
                <a:cs typeface="Kalpurush" panose="02000600000000000000" pitchFamily="2" charset="0"/>
              </a:rPr>
              <a:t>সেলাই </a:t>
            </a:r>
            <a:r>
              <a:rPr lang="en-US" sz="3600" b="1" dirty="0" err="1">
                <a:latin typeface="Kalpurush" panose="02000600000000000000" pitchFamily="2" charset="0"/>
                <a:ea typeface="Calibri" panose="020F0502020204030204" pitchFamily="34" charset="0"/>
                <a:cs typeface="Kalpurush" panose="02000600000000000000" pitchFamily="2" charset="0"/>
              </a:rPr>
              <a:t>করার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সময়</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কাপড়</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পিছনের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দিকে</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যাওয়ার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জন্য</a:t>
            </a:r>
            <a:r>
              <a:rPr lang="en-US" sz="3600" b="1" dirty="0" smtClean="0">
                <a:latin typeface="Kalpurush" panose="02000600000000000000" pitchFamily="2" charset="0"/>
                <a:ea typeface="Calibri" panose="020F0502020204030204" pitchFamily="34" charset="0"/>
                <a:cs typeface="Kalpurush" panose="02000600000000000000" pitchFamily="2" charset="0"/>
              </a:rPr>
              <a:t>।</a:t>
            </a:r>
            <a:endParaRPr lang="en-US" sz="3600" b="1" dirty="0">
              <a:latin typeface="Kalpurush" panose="02000600000000000000" pitchFamily="2" charset="0"/>
              <a:ea typeface="Calibri" panose="020F0502020204030204" pitchFamily="34" charset="0"/>
              <a:cs typeface="Kalpurush" panose="02000600000000000000" pitchFamily="2" charset="0"/>
            </a:endParaRPr>
          </a:p>
          <a:p>
            <a:pPr marL="508000" indent="-508000" algn="just">
              <a:lnSpc>
                <a:spcPct val="107000"/>
              </a:lnSpc>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৩.</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ফিড</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মেকানিজম</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অ্যাডজাস্ট</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না</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করলে</a:t>
            </a:r>
            <a:r>
              <a:rPr lang="en-US" sz="3600" b="1" dirty="0">
                <a:latin typeface="Kalpurush" panose="02000600000000000000" pitchFamily="2" charset="0"/>
                <a:ea typeface="Calibri" panose="020F0502020204030204" pitchFamily="34" charset="0"/>
                <a:cs typeface="Kalpurush" panose="02000600000000000000" pitchFamily="2" charset="0"/>
              </a:rPr>
              <a:t> সেলাই </a:t>
            </a:r>
            <a:r>
              <a:rPr lang="en-US" sz="3600" b="1" dirty="0" err="1">
                <a:latin typeface="Kalpurush" panose="02000600000000000000" pitchFamily="2" charset="0"/>
                <a:ea typeface="Calibri" panose="020F0502020204030204" pitchFamily="34" charset="0"/>
                <a:cs typeface="Kalpurush" panose="02000600000000000000" pitchFamily="2" charset="0"/>
              </a:rPr>
              <a:t>করার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সময়</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কাপড়</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কুঁচকিয়ে</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জটলা</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বেঁধে</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যাবে</a:t>
            </a:r>
            <a:r>
              <a:rPr lang="en-US" sz="3600" b="1" dirty="0" smtClean="0">
                <a:latin typeface="Kalpurush" panose="02000600000000000000" pitchFamily="2" charset="0"/>
                <a:ea typeface="Calibri" panose="020F0502020204030204" pitchFamily="34" charset="0"/>
                <a:cs typeface="Kalpurush" panose="02000600000000000000" pitchFamily="2" charset="0"/>
              </a:rPr>
              <a:t>।</a:t>
            </a:r>
            <a:endParaRPr lang="en-US" sz="3600" b="1" dirty="0">
              <a:latin typeface="Kalpurush" panose="02000600000000000000" pitchFamily="2" charset="0"/>
              <a:ea typeface="Calibri" panose="020F0502020204030204" pitchFamily="34" charset="0"/>
              <a:cs typeface="Kalpurush" panose="02000600000000000000" pitchFamily="2" charset="0"/>
            </a:endParaRPr>
          </a:p>
          <a:p>
            <a:pPr marL="465138" indent="-465138" algn="just">
              <a:lnSpc>
                <a:spcPct val="107000"/>
              </a:lnSpc>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৪.</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ফিড</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মেকানিজম</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আ্যাডজাস্ট</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না</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করলে</a:t>
            </a:r>
            <a:r>
              <a:rPr lang="en-US" sz="3600" b="1" dirty="0">
                <a:latin typeface="Kalpurush" panose="02000600000000000000" pitchFamily="2" charset="0"/>
                <a:ea typeface="Calibri" panose="020F0502020204030204" pitchFamily="34" charset="0"/>
                <a:cs typeface="Kalpurush" panose="02000600000000000000" pitchFamily="2" charset="0"/>
              </a:rPr>
              <a:t> সেলাই </a:t>
            </a:r>
            <a:r>
              <a:rPr lang="en-US" sz="3600" b="1" dirty="0" err="1">
                <a:latin typeface="Kalpurush" panose="02000600000000000000" pitchFamily="2" charset="0"/>
                <a:ea typeface="Calibri" panose="020F0502020204030204" pitchFamily="34" charset="0"/>
                <a:cs typeface="Kalpurush" panose="02000600000000000000" pitchFamily="2" charset="0"/>
              </a:rPr>
              <a:t>করার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সময়</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কাপড়</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জটলা</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বাধার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কারণে</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নিডেল</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ভেঙ্গে</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যেতে</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পারে</a:t>
            </a:r>
            <a:r>
              <a:rPr lang="en-US" sz="3600" b="1" dirty="0" smtClean="0">
                <a:latin typeface="Kalpurush" panose="02000600000000000000" pitchFamily="2" charset="0"/>
                <a:ea typeface="Calibri" panose="020F0502020204030204" pitchFamily="34" charset="0"/>
                <a:cs typeface="Kalpurush" panose="02000600000000000000" pitchFamily="2" charset="0"/>
              </a:rPr>
              <a:t>।</a:t>
            </a:r>
            <a:endParaRPr lang="en-US" sz="3600" b="1" dirty="0">
              <a:latin typeface="Kalpurush" panose="02000600000000000000" pitchFamily="2" charset="0"/>
              <a:ea typeface="Calibri" panose="020F0502020204030204" pitchFamily="34" charset="0"/>
              <a:cs typeface="Kalpurush" panose="02000600000000000000" pitchFamily="2" charset="0"/>
            </a:endParaRPr>
          </a:p>
        </p:txBody>
      </p:sp>
    </p:spTree>
    <p:extLst>
      <p:ext uri="{BB962C8B-B14F-4D97-AF65-F5344CB8AC3E}">
        <p14:creationId xmlns:p14="http://schemas.microsoft.com/office/powerpoint/2010/main" val="53687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224" y="1538514"/>
            <a:ext cx="11234058" cy="49597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07028" y="330261"/>
            <a:ext cx="9392450"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s-IN" sz="4000" b="1" dirty="0">
                <a:solidFill>
                  <a:schemeClr val="bg2">
                    <a:lumMod val="10000"/>
                  </a:schemeClr>
                </a:solidFill>
                <a:latin typeface="Kalpurush" panose="02000600000000000000" pitchFamily="2" charset="0"/>
                <a:cs typeface="Kalpurush" panose="02000600000000000000" pitchFamily="2" charset="0"/>
              </a:rPr>
              <a:t>ফিড মেকানিজম আ্যাডজাস্টমেন্ট এর </a:t>
            </a:r>
            <a:r>
              <a:rPr lang="as-IN" sz="4000" b="1" dirty="0" smtClean="0">
                <a:solidFill>
                  <a:schemeClr val="bg2">
                    <a:lumMod val="10000"/>
                  </a:schemeClr>
                </a:solidFill>
                <a:latin typeface="Kalpurush" panose="02000600000000000000" pitchFamily="2" charset="0"/>
                <a:cs typeface="Kalpurush" panose="02000600000000000000" pitchFamily="2" charset="0"/>
              </a:rPr>
              <a:t>প্রয়োজনীয়তা</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6" name="Rectangle 5"/>
          <p:cNvSpPr/>
          <p:nvPr/>
        </p:nvSpPr>
        <p:spPr>
          <a:xfrm>
            <a:off x="883444" y="1909489"/>
            <a:ext cx="10439618" cy="4217821"/>
          </a:xfrm>
          <a:prstGeom prst="rect">
            <a:avLst/>
          </a:prstGeom>
          <a:solidFill>
            <a:schemeClr val="bg1"/>
          </a:solidFill>
        </p:spPr>
        <p:txBody>
          <a:bodyPr wrap="square" lIns="182880" tIns="182880" rIns="182880" bIns="91440">
            <a:spAutoFit/>
          </a:bodyPr>
          <a:lstStyle/>
          <a:p>
            <a:pPr>
              <a:lnSpc>
                <a:spcPct val="107000"/>
              </a:lnSpc>
              <a:spcAft>
                <a:spcPts val="1200"/>
              </a:spcAft>
            </a:pPr>
            <a:r>
              <a:rPr lang="en-US" sz="36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৫.</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জটলার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কারণে</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সুতা</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ছিড়ে</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যেতে</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a:t>
            </a:r>
            <a:r>
              <a:rPr lang="en-US" sz="3600" b="1" spc="-100" dirty="0">
                <a:latin typeface="Kalpurush" panose="02000600000000000000" pitchFamily="2" charset="0"/>
                <a:ea typeface="Calibri" panose="020F0502020204030204" pitchFamily="34" charset="0"/>
                <a:cs typeface="Kalpurush" panose="02000600000000000000" pitchFamily="2" charset="0"/>
              </a:rPr>
              <a:t> ৷</a:t>
            </a:r>
          </a:p>
          <a:p>
            <a:pPr marL="508000" indent="-508000">
              <a:lnSpc>
                <a:spcPct val="107000"/>
              </a:lnSpc>
              <a:spcAft>
                <a:spcPts val="1200"/>
              </a:spcAft>
            </a:pP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৬.</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ফিড</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মেকানিজম</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আ্যাডজাস্ট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না</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করলে</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কখনও</a:t>
            </a:r>
            <a:r>
              <a:rPr lang="en-US" sz="3600" b="1" spc="-100" dirty="0">
                <a:latin typeface="Kalpurush" panose="02000600000000000000" pitchFamily="2" charset="0"/>
                <a:ea typeface="Calibri" panose="020F0502020204030204" pitchFamily="34" charset="0"/>
                <a:cs typeface="Kalpurush" panose="02000600000000000000" pitchFamily="2" charset="0"/>
              </a:rPr>
              <a:t> সেলাই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প্রক্রিয়া</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সম্পন্ন</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করা</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সম্ভব</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নয়</a:t>
            </a:r>
            <a:r>
              <a:rPr lang="en-US" sz="3600" b="1" spc="-100" dirty="0">
                <a:latin typeface="Kalpurush" panose="02000600000000000000" pitchFamily="2" charset="0"/>
                <a:ea typeface="Calibri" panose="020F0502020204030204" pitchFamily="34" charset="0"/>
                <a:cs typeface="Kalpurush" panose="02000600000000000000" pitchFamily="2" charset="0"/>
              </a:rPr>
              <a:t>।</a:t>
            </a:r>
          </a:p>
          <a:p>
            <a:pPr>
              <a:lnSpc>
                <a:spcPct val="107000"/>
              </a:lnSpc>
              <a:spcAft>
                <a:spcPts val="1200"/>
              </a:spcAft>
            </a:pP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৭.</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ক্রেতাকে</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আকৃষ্ট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করার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জন্য</a:t>
            </a:r>
            <a:r>
              <a:rPr lang="en-US" sz="3600" b="1" spc="-100" dirty="0">
                <a:latin typeface="Kalpurush" panose="02000600000000000000" pitchFamily="2" charset="0"/>
                <a:ea typeface="Calibri" panose="020F0502020204030204" pitchFamily="34" charset="0"/>
                <a:cs typeface="Kalpurush" panose="02000600000000000000" pitchFamily="2" charset="0"/>
              </a:rPr>
              <a:t> ।</a:t>
            </a:r>
          </a:p>
          <a:p>
            <a:pPr marL="508000" indent="-508000">
              <a:spcAft>
                <a:spcPts val="1200"/>
              </a:spcAft>
            </a:pP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৮.</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উন্নত</a:t>
            </a:r>
            <a:r>
              <a:rPr lang="en-US" sz="3600" b="1" spc="-100" dirty="0">
                <a:latin typeface="Kalpurush" panose="02000600000000000000" pitchFamily="2" charset="0"/>
                <a:ea typeface="Calibri" panose="020F0502020204030204" pitchFamily="34" charset="0"/>
                <a:cs typeface="Kalpurush" panose="02000600000000000000" pitchFamily="2" charset="0"/>
              </a:rPr>
              <a:t> ও </a:t>
            </a:r>
            <a:r>
              <a:rPr lang="en-US" sz="3600" b="1" spc="-100" dirty="0" err="1">
                <a:latin typeface="Kalpurush" panose="02000600000000000000" pitchFamily="2" charset="0"/>
                <a:ea typeface="Calibri" panose="020F0502020204030204" pitchFamily="34" charset="0"/>
                <a:cs typeface="Kalpurush" panose="02000600000000000000" pitchFamily="2" charset="0"/>
              </a:rPr>
              <a:t>টেকসই</a:t>
            </a:r>
            <a:r>
              <a:rPr lang="en-US" sz="3600" b="1" spc="-100" dirty="0">
                <a:latin typeface="Kalpurush" panose="02000600000000000000" pitchFamily="2" charset="0"/>
                <a:ea typeface="Calibri" panose="020F0502020204030204" pitchFamily="34" charset="0"/>
                <a:cs typeface="Kalpurush" panose="02000600000000000000" pitchFamily="2" charset="0"/>
              </a:rPr>
              <a:t> সেলাই </a:t>
            </a:r>
            <a:r>
              <a:rPr lang="en-US" sz="3600" b="1" spc="-100" dirty="0" err="1">
                <a:latin typeface="Kalpurush" panose="02000600000000000000" pitchFamily="2" charset="0"/>
                <a:ea typeface="Calibri" panose="020F0502020204030204" pitchFamily="34" charset="0"/>
                <a:cs typeface="Kalpurush" panose="02000600000000000000" pitchFamily="2" charset="0"/>
              </a:rPr>
              <a:t>এর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জন্য</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ফিড</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মেকানিজম</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এ্যাডজাস্ট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করার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জন্য</a:t>
            </a:r>
            <a:r>
              <a:rPr lang="en-US" sz="3600" b="1" spc="-100" dirty="0" smtClean="0">
                <a:latin typeface="Kalpurush" panose="02000600000000000000" pitchFamily="2" charset="0"/>
                <a:ea typeface="Calibri" panose="020F0502020204030204" pitchFamily="34" charset="0"/>
                <a:cs typeface="Kalpurush" panose="02000600000000000000" pitchFamily="2" charset="0"/>
              </a:rPr>
              <a:t>।</a:t>
            </a:r>
            <a:endParaRPr lang="en-US" sz="3600" b="1" spc="-1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83284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224" y="1349829"/>
            <a:ext cx="11234058" cy="53557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365826" y="330261"/>
            <a:ext cx="7475707"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s-IN" sz="4000" b="1" dirty="0">
                <a:solidFill>
                  <a:schemeClr val="bg2">
                    <a:lumMod val="10000"/>
                  </a:schemeClr>
                </a:solidFill>
                <a:latin typeface="Kalpurush" panose="02000600000000000000" pitchFamily="2" charset="0"/>
                <a:cs typeface="Kalpurush" panose="02000600000000000000" pitchFamily="2" charset="0"/>
              </a:rPr>
              <a:t>ফিড মেকানিজম </a:t>
            </a:r>
            <a:r>
              <a:rPr lang="as-IN" sz="4000" b="1" dirty="0" smtClean="0">
                <a:solidFill>
                  <a:schemeClr val="bg2">
                    <a:lumMod val="10000"/>
                  </a:schemeClr>
                </a:solidFill>
                <a:latin typeface="Kalpurush" panose="02000600000000000000" pitchFamily="2" charset="0"/>
                <a:cs typeface="Kalpurush" panose="02000600000000000000" pitchFamily="2" charset="0"/>
              </a:rPr>
              <a:t>আ্যাডজাস্টমেন্ট </a:t>
            </a:r>
            <a:r>
              <a:rPr lang="en-US" sz="4000" b="1" dirty="0" err="1" smtClean="0">
                <a:solidFill>
                  <a:schemeClr val="bg2">
                    <a:lumMod val="10000"/>
                  </a:schemeClr>
                </a:solidFill>
                <a:latin typeface="Kalpurush" panose="02000600000000000000" pitchFamily="2" charset="0"/>
                <a:cs typeface="Kalpurush" panose="02000600000000000000" pitchFamily="2" charset="0"/>
              </a:rPr>
              <a:t>পদ্ধতি</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3" name="Rectangle 2"/>
          <p:cNvSpPr/>
          <p:nvPr/>
        </p:nvSpPr>
        <p:spPr>
          <a:xfrm>
            <a:off x="651482" y="1541136"/>
            <a:ext cx="10903541" cy="4973156"/>
          </a:xfrm>
          <a:prstGeom prst="rect">
            <a:avLst/>
          </a:prstGeom>
          <a:solidFill>
            <a:schemeClr val="bg1"/>
          </a:solidFill>
        </p:spPr>
        <p:txBody>
          <a:bodyPr wrap="square" lIns="182880" tIns="182880" rIns="182880">
            <a:spAutoFit/>
          </a:bodyPr>
          <a:lstStyle/>
          <a:p>
            <a:pPr algn="just">
              <a:lnSpc>
                <a:spcPct val="107000"/>
              </a:lnSpc>
              <a:spcAft>
                <a:spcPts val="800"/>
              </a:spcAft>
            </a:pPr>
            <a:r>
              <a:rPr lang="en-US" sz="3600" b="1" spc="-100" dirty="0" err="1">
                <a:latin typeface="Kalpurush" panose="02000600000000000000" pitchFamily="2" charset="0"/>
                <a:ea typeface="Calibri" panose="020F0502020204030204" pitchFamily="34" charset="0"/>
                <a:cs typeface="Kalpurush" panose="02000600000000000000" pitchFamily="2" charset="0"/>
              </a:rPr>
              <a:t>ফিডডগ</a:t>
            </a:r>
            <a:r>
              <a:rPr lang="en-US" sz="3600" b="1" spc="-100" dirty="0">
                <a:latin typeface="Kalpurush" panose="02000600000000000000" pitchFamily="2" charset="0"/>
                <a:ea typeface="Calibri" panose="020F0502020204030204" pitchFamily="34" charset="0"/>
                <a:cs typeface="Kalpurush" panose="02000600000000000000" pitchFamily="2" charset="0"/>
              </a:rPr>
              <a:t> ও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ফুটের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সাহায্যে</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কাপড়</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সামনে</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পিছনে</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চলাফেরা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করে</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কাপড়ের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পুরুত্ব</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অনুযায়ী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প্রেসারফুটের</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a:latin typeface="Kalpurush" panose="02000600000000000000" pitchFamily="2" charset="0"/>
                <a:ea typeface="Calibri" panose="020F0502020204030204" pitchFamily="34" charset="0"/>
                <a:cs typeface="Kalpurush" panose="02000600000000000000" pitchFamily="2" charset="0"/>
              </a:rPr>
              <a:t> ও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ফিডডগের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উচ্চতা</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আ্যাডজান্ট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করতে</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হয়</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ফুটের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কাজ</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হলো</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কাপড়কে</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চেপে</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রাখা</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আর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ফিডডগের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কাজ</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হলো</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কাপড়কে</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প্রয়োজন</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অনুযায়ী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এগিয়ে</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দিয়ে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সঠিক</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দূরত্বে</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ফিডিং</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দেওয়া</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ফিডডগটি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দুইটি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স্ক্রু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এর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সাহায্যে</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ফিডবারের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সাথে</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লাগানো</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থাকে</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এই</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ফিডডগ</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নির্দিষ্ট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একটি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উচ্চতায়</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থেকে</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কাপড়কে</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সামনের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দিকে</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অগ্রসর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করে</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নিম্নলিখিত</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পদ্ধতিতে</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ফিডডগ</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অ্যাডজাস্ট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করতে</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হয়</a:t>
            </a:r>
            <a:r>
              <a:rPr lang="en-US" sz="3600" b="1" spc="-100" dirty="0" smtClean="0">
                <a:latin typeface="Kalpurush" panose="02000600000000000000" pitchFamily="2" charset="0"/>
                <a:ea typeface="Calibri" panose="020F0502020204030204" pitchFamily="34" charset="0"/>
                <a:cs typeface="Kalpurush" panose="02000600000000000000" pitchFamily="2" charset="0"/>
              </a:rPr>
              <a:t>।</a:t>
            </a:r>
            <a:endParaRPr lang="en-US" sz="3600" b="1" spc="-100" dirty="0">
              <a:effectLst/>
              <a:latin typeface="Kalpurush" panose="02000600000000000000" pitchFamily="2" charset="0"/>
              <a:ea typeface="Calibri" panose="020F0502020204030204" pitchFamily="34" charset="0"/>
              <a:cs typeface="Kalpurush" panose="02000600000000000000" pitchFamily="2" charset="0"/>
            </a:endParaRPr>
          </a:p>
        </p:txBody>
      </p:sp>
    </p:spTree>
    <p:extLst>
      <p:ext uri="{BB962C8B-B14F-4D97-AF65-F5344CB8AC3E}">
        <p14:creationId xmlns:p14="http://schemas.microsoft.com/office/powerpoint/2010/main" val="209421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0" y="1349829"/>
            <a:ext cx="11772900" cy="53557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365826" y="330261"/>
            <a:ext cx="7475707"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s-IN" sz="4000" b="1" dirty="0">
                <a:solidFill>
                  <a:schemeClr val="bg2">
                    <a:lumMod val="10000"/>
                  </a:schemeClr>
                </a:solidFill>
                <a:latin typeface="Kalpurush" panose="02000600000000000000" pitchFamily="2" charset="0"/>
                <a:cs typeface="Kalpurush" panose="02000600000000000000" pitchFamily="2" charset="0"/>
              </a:rPr>
              <a:t>ফিড মেকানিজম </a:t>
            </a:r>
            <a:r>
              <a:rPr lang="as-IN" sz="4000" b="1" dirty="0" smtClean="0">
                <a:solidFill>
                  <a:schemeClr val="bg2">
                    <a:lumMod val="10000"/>
                  </a:schemeClr>
                </a:solidFill>
                <a:latin typeface="Kalpurush" panose="02000600000000000000" pitchFamily="2" charset="0"/>
                <a:cs typeface="Kalpurush" panose="02000600000000000000" pitchFamily="2" charset="0"/>
              </a:rPr>
              <a:t>আ্যাডজাস্টমেন্ট </a:t>
            </a:r>
            <a:r>
              <a:rPr lang="en-US" sz="4000" b="1" dirty="0" err="1" smtClean="0">
                <a:solidFill>
                  <a:schemeClr val="bg2">
                    <a:lumMod val="10000"/>
                  </a:schemeClr>
                </a:solidFill>
                <a:latin typeface="Kalpurush" panose="02000600000000000000" pitchFamily="2" charset="0"/>
                <a:cs typeface="Kalpurush" panose="02000600000000000000" pitchFamily="2" charset="0"/>
              </a:rPr>
              <a:t>পদ্ধতি</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3" name="Rectangle 2"/>
          <p:cNvSpPr/>
          <p:nvPr/>
        </p:nvSpPr>
        <p:spPr>
          <a:xfrm>
            <a:off x="502979" y="1506511"/>
            <a:ext cx="11201400" cy="5042406"/>
          </a:xfrm>
          <a:prstGeom prst="rect">
            <a:avLst/>
          </a:prstGeom>
          <a:solidFill>
            <a:schemeClr val="bg1"/>
          </a:solidFill>
        </p:spPr>
        <p:txBody>
          <a:bodyPr wrap="square" lIns="182880" tIns="182880" rIns="182880">
            <a:spAutoFit/>
          </a:bodyPr>
          <a:lstStyle/>
          <a:p>
            <a:pPr marL="400050" indent="-400050" algn="just">
              <a:spcAft>
                <a:spcPts val="800"/>
              </a:spcAft>
            </a:pPr>
            <a:r>
              <a:rPr lang="en-US" sz="34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১.</a:t>
            </a:r>
            <a:r>
              <a:rPr lang="as-IN" sz="34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ফিডডগের সাইড টু সাইড গ্যাপ অ্যাডজাস্ট</a:t>
            </a:r>
            <a:r>
              <a:rPr lang="en-US" sz="34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a:t>
            </a:r>
            <a:r>
              <a:rPr lang="en-US" sz="3400" b="1" spc="-100" dirty="0" smtClean="0">
                <a:latin typeface="Kalpurush" panose="02000600000000000000" pitchFamily="2" charset="0"/>
                <a:ea typeface="Calibri" panose="020F0502020204030204" pitchFamily="34" charset="0"/>
                <a:cs typeface="Kalpurush" panose="02000600000000000000" pitchFamily="2" charset="0"/>
              </a:rPr>
              <a:t> </a:t>
            </a:r>
            <a:r>
              <a:rPr lang="as-IN" sz="3400" b="1" spc="-100" dirty="0">
                <a:latin typeface="Kalpurush" panose="02000600000000000000" pitchFamily="2" charset="0"/>
                <a:ea typeface="Calibri" panose="020F0502020204030204" pitchFamily="34" charset="0"/>
                <a:cs typeface="Kalpurush" panose="02000600000000000000" pitchFamily="2" charset="0"/>
              </a:rPr>
              <a:t>ফিডডগ ফিড বারের সাথে দুইটি স্ক্রু এর সাহায্যে এমনভাবে লাগাতে হবে যেন ফিডডগ যখন নিডেল প্লেটের রো এর ভিতর দিয়ে উঠানামা করে তখন সামনে পিছনে সমান গ্যাপ রেখে উঠানামা করতে কোনো ধরনের বাধা প্রাপ্ত না হয়।</a:t>
            </a:r>
          </a:p>
          <a:p>
            <a:pPr marL="457200" indent="-457200" algn="just">
              <a:spcAft>
                <a:spcPts val="800"/>
              </a:spcAft>
            </a:pPr>
            <a:r>
              <a:rPr lang="en-US" sz="34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২.</a:t>
            </a:r>
            <a:r>
              <a:rPr lang="as-IN" sz="34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ফিডডগের উচ্চতা অ্যাডজাস্ট</a:t>
            </a:r>
            <a:r>
              <a:rPr lang="en-US" sz="34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a:t>
            </a:r>
            <a:r>
              <a:rPr lang="en-US" sz="3400" b="1" spc="-100" dirty="0" smtClean="0">
                <a:latin typeface="Kalpurush" panose="02000600000000000000" pitchFamily="2" charset="0"/>
                <a:ea typeface="Calibri" panose="020F0502020204030204" pitchFamily="34" charset="0"/>
                <a:cs typeface="Kalpurush" panose="02000600000000000000" pitchFamily="2" charset="0"/>
              </a:rPr>
              <a:t> </a:t>
            </a:r>
            <a:r>
              <a:rPr lang="as-IN" sz="3400" b="1" spc="-100" dirty="0">
                <a:latin typeface="Kalpurush" panose="02000600000000000000" pitchFamily="2" charset="0"/>
                <a:ea typeface="Calibri" panose="020F0502020204030204" pitchFamily="34" charset="0"/>
                <a:cs typeface="Kalpurush" panose="02000600000000000000" pitchFamily="2" charset="0"/>
              </a:rPr>
              <a:t>সাধারণ সেলাই মেশিনের ফিডডগ অ্যাডজাস্ট করার সময় প্রথমে ব্যালেন্স হুইলের সাহায্যে নিডেলকে সর্বোচ্চ পর্যায়ে রাখতে </a:t>
            </a:r>
            <a:r>
              <a:rPr lang="as-IN" sz="3400" b="1" spc="-100" dirty="0" smtClean="0">
                <a:latin typeface="Kalpurush" panose="02000600000000000000" pitchFamily="2" charset="0"/>
                <a:ea typeface="Calibri" panose="020F0502020204030204" pitchFamily="34" charset="0"/>
                <a:cs typeface="Kalpurush" panose="02000600000000000000" pitchFamily="2" charset="0"/>
              </a:rPr>
              <a:t>হবে। </a:t>
            </a:r>
            <a:r>
              <a:rPr lang="as-IN" sz="3400" b="1" spc="-100" dirty="0">
                <a:latin typeface="Kalpurush" panose="02000600000000000000" pitchFamily="2" charset="0"/>
                <a:ea typeface="Calibri" panose="020F0502020204030204" pitchFamily="34" charset="0"/>
                <a:cs typeface="Kalpurush" panose="02000600000000000000" pitchFamily="2" charset="0"/>
              </a:rPr>
              <a:t>পরবর্তীতে ফিডডগ এর দাঁত নিডল প্লেট সারফেস হতে সাধারণত ০.৭ -০.৮ মিমি. উপরে রেখে ফিডডগ উচ্চতা সেট স্ক্রু টাইট করে দিতে হবে </a:t>
            </a:r>
            <a:r>
              <a:rPr lang="as-IN" sz="3400" b="1" spc="-100" dirty="0" smtClean="0">
                <a:latin typeface="Kalpurush" panose="02000600000000000000" pitchFamily="2" charset="0"/>
                <a:ea typeface="Calibri" panose="020F0502020204030204" pitchFamily="34" charset="0"/>
                <a:cs typeface="Kalpurush" panose="02000600000000000000" pitchFamily="2" charset="0"/>
              </a:rPr>
              <a:t>।</a:t>
            </a:r>
            <a:endParaRPr lang="as-IN" sz="3400" b="1" spc="-100" dirty="0">
              <a:latin typeface="Kalpurush" panose="02000600000000000000" pitchFamily="2" charset="0"/>
              <a:ea typeface="Calibri" panose="020F0502020204030204" pitchFamily="34" charset="0"/>
              <a:cs typeface="Kalpurush" panose="02000600000000000000" pitchFamily="2" charset="0"/>
            </a:endParaRPr>
          </a:p>
        </p:txBody>
      </p:sp>
    </p:spTree>
    <p:extLst>
      <p:ext uri="{BB962C8B-B14F-4D97-AF65-F5344CB8AC3E}">
        <p14:creationId xmlns:p14="http://schemas.microsoft.com/office/powerpoint/2010/main" val="92164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494" y="1676400"/>
            <a:ext cx="10755406" cy="46291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36494" y="444561"/>
            <a:ext cx="10755406"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s-IN" sz="4000" b="1" dirty="0">
                <a:solidFill>
                  <a:schemeClr val="bg2">
                    <a:lumMod val="10000"/>
                  </a:schemeClr>
                </a:solidFill>
                <a:latin typeface="Kalpurush" panose="02000600000000000000" pitchFamily="2" charset="0"/>
                <a:cs typeface="Kalpurush" panose="02000600000000000000" pitchFamily="2" charset="0"/>
              </a:rPr>
              <a:t>প্রেসার বার ও প্রেসার ফুট অ্যাডজাস্টমেন্টের </a:t>
            </a:r>
            <a:r>
              <a:rPr lang="as-IN" sz="4000" b="1" dirty="0" smtClean="0">
                <a:solidFill>
                  <a:schemeClr val="bg2">
                    <a:lumMod val="10000"/>
                  </a:schemeClr>
                </a:solidFill>
                <a:latin typeface="Kalpurush" panose="02000600000000000000" pitchFamily="2" charset="0"/>
                <a:cs typeface="Kalpurush" panose="02000600000000000000" pitchFamily="2" charset="0"/>
              </a:rPr>
              <a:t>প্রয়োজনীয়তা</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3" name="Rectangle 2"/>
          <p:cNvSpPr/>
          <p:nvPr/>
        </p:nvSpPr>
        <p:spPr>
          <a:xfrm>
            <a:off x="1074644" y="2036594"/>
            <a:ext cx="9879106" cy="3908762"/>
          </a:xfrm>
          <a:prstGeom prst="rect">
            <a:avLst/>
          </a:prstGeom>
          <a:solidFill>
            <a:schemeClr val="bg1"/>
          </a:solidFill>
        </p:spPr>
        <p:txBody>
          <a:bodyPr wrap="square" lIns="182880" tIns="182880" rIns="182880" bIns="91440">
            <a:spAutoFit/>
          </a:bodyPr>
          <a:lstStyle/>
          <a:p>
            <a:pPr marL="457200" indent="-457200" algn="just">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১.</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কাপড়</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সামনে</a:t>
            </a:r>
            <a:r>
              <a:rPr lang="en-US" sz="3600" b="1" dirty="0" smtClean="0">
                <a:latin typeface="Kalpurush" panose="02000600000000000000" pitchFamily="2" charset="0"/>
                <a:ea typeface="Calibri" panose="020F0502020204030204" pitchFamily="34" charset="0"/>
                <a:cs typeface="Kalpurush" panose="02000600000000000000" pitchFamily="2" charset="0"/>
              </a:rPr>
              <a:t> ও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পিছনে</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চলাচল</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করার</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জন্য</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প্রেসার</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বার</a:t>
            </a:r>
            <a:r>
              <a:rPr lang="en-US" sz="3600" b="1" dirty="0" smtClean="0">
                <a:latin typeface="Kalpurush" panose="02000600000000000000" pitchFamily="2" charset="0"/>
                <a:ea typeface="Calibri" panose="020F0502020204030204" pitchFamily="34" charset="0"/>
                <a:cs typeface="Kalpurush" panose="02000600000000000000" pitchFamily="2" charset="0"/>
              </a:rPr>
              <a:t> ও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প্রেসার</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ফুট</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আডজাস্ট</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করা</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প্রয়োজন</a:t>
            </a:r>
            <a:r>
              <a:rPr lang="en-US" sz="3600" b="1" dirty="0" smtClean="0">
                <a:latin typeface="Kalpurush" panose="02000600000000000000" pitchFamily="2" charset="0"/>
                <a:ea typeface="Calibri" panose="020F0502020204030204" pitchFamily="34" charset="0"/>
                <a:cs typeface="Kalpurush" panose="02000600000000000000" pitchFamily="2" charset="0"/>
              </a:rPr>
              <a:t>।</a:t>
            </a:r>
          </a:p>
          <a:p>
            <a:pPr marL="457200" indent="-457200" algn="just">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২.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কাপড়</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সঠিক</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চাপে</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চেপে</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রাখার</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জন্য</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প্রেসার</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বার</a:t>
            </a:r>
            <a:r>
              <a:rPr lang="en-US" sz="3600" b="1" dirty="0" smtClean="0">
                <a:latin typeface="Kalpurush" panose="02000600000000000000" pitchFamily="2" charset="0"/>
                <a:ea typeface="Calibri" panose="020F0502020204030204" pitchFamily="34" charset="0"/>
                <a:cs typeface="Kalpurush" panose="02000600000000000000" pitchFamily="2" charset="0"/>
              </a:rPr>
              <a:t> ও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প্রেসার</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ফুট</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আডজাস্ট</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করা</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প্রয়োজন</a:t>
            </a:r>
            <a:r>
              <a:rPr lang="en-US" sz="3600" b="1" dirty="0" smtClean="0">
                <a:latin typeface="Kalpurush" panose="02000600000000000000" pitchFamily="2" charset="0"/>
                <a:ea typeface="Calibri" panose="020F0502020204030204" pitchFamily="34" charset="0"/>
                <a:cs typeface="Kalpurush" panose="02000600000000000000" pitchFamily="2" charset="0"/>
              </a:rPr>
              <a:t>।</a:t>
            </a:r>
          </a:p>
          <a:p>
            <a:pPr marL="514350" indent="-514350" algn="just">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৩</a:t>
            </a: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সেলাইিএর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গুণগত</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মান</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উন্নত</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করার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জন্য</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বার</a:t>
            </a:r>
            <a:r>
              <a:rPr lang="en-US" sz="3600" b="1" dirty="0">
                <a:latin typeface="Kalpurush" panose="02000600000000000000" pitchFamily="2" charset="0"/>
                <a:ea typeface="Calibri" panose="020F0502020204030204" pitchFamily="34" charset="0"/>
                <a:cs typeface="Kalpurush" panose="02000600000000000000" pitchFamily="2" charset="0"/>
              </a:rPr>
              <a:t> ও </a:t>
            </a:r>
            <a:r>
              <a:rPr lang="en-US" sz="3600" b="1"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কুট</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আ্যাডজাস্ট</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প্রয়োজন</a:t>
            </a:r>
            <a:r>
              <a:rPr lang="en-US" sz="3600" b="1" dirty="0" smtClean="0">
                <a:latin typeface="Kalpurush" panose="02000600000000000000" pitchFamily="2" charset="0"/>
                <a:ea typeface="Calibri" panose="020F0502020204030204" pitchFamily="34" charset="0"/>
                <a:cs typeface="Kalpurush" panose="02000600000000000000" pitchFamily="2" charset="0"/>
              </a:rPr>
              <a:t>।</a:t>
            </a:r>
            <a:endParaRPr lang="en-US" sz="3600" b="1" dirty="0">
              <a:latin typeface="Kalpurush" panose="02000600000000000000" pitchFamily="2" charset="0"/>
              <a:ea typeface="Calibri" panose="020F0502020204030204" pitchFamily="34" charset="0"/>
              <a:cs typeface="Kalpurush" panose="02000600000000000000" pitchFamily="2" charset="0"/>
            </a:endParaRPr>
          </a:p>
        </p:txBody>
      </p:sp>
    </p:spTree>
    <p:extLst>
      <p:ext uri="{BB962C8B-B14F-4D97-AF65-F5344CB8AC3E}">
        <p14:creationId xmlns:p14="http://schemas.microsoft.com/office/powerpoint/2010/main" val="40785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494" y="1676400"/>
            <a:ext cx="10755406" cy="46291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36494" y="444561"/>
            <a:ext cx="10755406"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s-IN" sz="4000" b="1" dirty="0">
                <a:solidFill>
                  <a:schemeClr val="bg2">
                    <a:lumMod val="10000"/>
                  </a:schemeClr>
                </a:solidFill>
                <a:latin typeface="Kalpurush" panose="02000600000000000000" pitchFamily="2" charset="0"/>
                <a:cs typeface="Kalpurush" panose="02000600000000000000" pitchFamily="2" charset="0"/>
              </a:rPr>
              <a:t>প্রেসার বার ও প্রেসার ফুট অ্যাডজাস্টমেন্টের </a:t>
            </a:r>
            <a:r>
              <a:rPr lang="as-IN" sz="4000" b="1" dirty="0" smtClean="0">
                <a:solidFill>
                  <a:schemeClr val="bg2">
                    <a:lumMod val="10000"/>
                  </a:schemeClr>
                </a:solidFill>
                <a:latin typeface="Kalpurush" panose="02000600000000000000" pitchFamily="2" charset="0"/>
                <a:cs typeface="Kalpurush" panose="02000600000000000000" pitchFamily="2" charset="0"/>
              </a:rPr>
              <a:t>প্রয়োজনীয়তা</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3" name="Rectangle 2"/>
          <p:cNvSpPr/>
          <p:nvPr/>
        </p:nvSpPr>
        <p:spPr>
          <a:xfrm>
            <a:off x="1055594" y="2159704"/>
            <a:ext cx="9917206" cy="3662541"/>
          </a:xfrm>
          <a:prstGeom prst="rect">
            <a:avLst/>
          </a:prstGeom>
          <a:solidFill>
            <a:schemeClr val="bg1"/>
          </a:solidFill>
        </p:spPr>
        <p:txBody>
          <a:bodyPr wrap="square" lIns="182880" tIns="365760" rIns="182880" bIns="365760">
            <a:spAutoFit/>
          </a:bodyPr>
          <a:lstStyle/>
          <a:p>
            <a:pPr marL="457200" indent="-457200" algn="just">
              <a:spcAft>
                <a:spcPts val="1200"/>
              </a:spcAft>
            </a:pPr>
            <a:r>
              <a:rPr lang="en-US" sz="3600" b="1" dirty="0">
                <a:solidFill>
                  <a:srgbClr val="C00000"/>
                </a:solidFill>
                <a:latin typeface="Kalpurush" panose="02000600000000000000" pitchFamily="2" charset="0"/>
                <a:ea typeface="Calibri" panose="020F0502020204030204" pitchFamily="34" charset="0"/>
                <a:cs typeface="Kalpurush" panose="02000600000000000000" pitchFamily="2" charset="0"/>
              </a:rPr>
              <a:t>৪</a:t>
            </a: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as-IN" sz="3600" b="1" dirty="0">
                <a:latin typeface="Kalpurush" panose="02000600000000000000" pitchFamily="2" charset="0"/>
                <a:ea typeface="Calibri" panose="020F0502020204030204" pitchFamily="34" charset="0"/>
                <a:cs typeface="Kalpurush" panose="02000600000000000000" pitchFamily="2" charset="0"/>
              </a:rPr>
              <a:t>কাপড়ের পুরুত্ব অনুসারে প্রেসার বার ও প্রেসার ফুট আডজাস্ট করা </a:t>
            </a:r>
            <a:r>
              <a:rPr lang="as-IN" sz="3600" b="1" dirty="0" smtClean="0">
                <a:latin typeface="Kalpurush" panose="02000600000000000000" pitchFamily="2" charset="0"/>
                <a:ea typeface="Calibri" panose="020F0502020204030204" pitchFamily="34" charset="0"/>
                <a:cs typeface="Kalpurush" panose="02000600000000000000" pitchFamily="2" charset="0"/>
              </a:rPr>
              <a:t>প্রয়োজন</a:t>
            </a:r>
            <a:r>
              <a:rPr lang="en-US" sz="3600" b="1" dirty="0" smtClean="0">
                <a:latin typeface="Kalpurush" panose="02000600000000000000" pitchFamily="2" charset="0"/>
                <a:ea typeface="Calibri" panose="020F0502020204030204" pitchFamily="34" charset="0"/>
                <a:cs typeface="Kalpurush" panose="02000600000000000000" pitchFamily="2" charset="0"/>
              </a:rPr>
              <a:t>।</a:t>
            </a:r>
            <a:r>
              <a:rPr lang="as-IN" sz="3600" b="1" dirty="0" smtClean="0">
                <a:latin typeface="Kalpurush" panose="02000600000000000000" pitchFamily="2" charset="0"/>
                <a:ea typeface="Calibri" panose="020F0502020204030204" pitchFamily="34" charset="0"/>
                <a:cs typeface="Kalpurush" panose="02000600000000000000" pitchFamily="2" charset="0"/>
              </a:rPr>
              <a:t> </a:t>
            </a:r>
            <a:endParaRPr lang="en-US" sz="3600" b="1" dirty="0">
              <a:latin typeface="Kalpurush" panose="02000600000000000000" pitchFamily="2" charset="0"/>
              <a:ea typeface="Calibri" panose="020F0502020204030204" pitchFamily="34" charset="0"/>
              <a:cs typeface="Kalpurush" panose="02000600000000000000" pitchFamily="2" charset="0"/>
            </a:endParaRPr>
          </a:p>
          <a:p>
            <a:pPr marL="457200" indent="-457200" algn="just">
              <a:spcAft>
                <a:spcPts val="1200"/>
              </a:spcAft>
            </a:pPr>
            <a:r>
              <a:rPr lang="en-US" sz="3600" b="1" dirty="0">
                <a:solidFill>
                  <a:srgbClr val="C00000"/>
                </a:solidFill>
                <a:latin typeface="Kalpurush" panose="02000600000000000000" pitchFamily="2" charset="0"/>
                <a:ea typeface="Calibri" panose="020F0502020204030204" pitchFamily="34" charset="0"/>
                <a:cs typeface="Kalpurush" panose="02000600000000000000" pitchFamily="2" charset="0"/>
              </a:rPr>
              <a:t>৫</a:t>
            </a: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as-IN" sz="3600" b="1" dirty="0">
                <a:latin typeface="Kalpurush" panose="02000600000000000000" pitchFamily="2" charset="0"/>
                <a:ea typeface="Calibri" panose="020F0502020204030204" pitchFamily="34" charset="0"/>
                <a:cs typeface="Kalpurush" panose="02000600000000000000" pitchFamily="2" charset="0"/>
              </a:rPr>
              <a:t>নিডেল দিয়ে সহজে ফোঁড় তোলা এবং নিডেল সহজভাবে কাপড়ের মধ্য দিয়ে যাতায়াতের জন্য প্রেসার বার ও প্রেসার ফুট আডজাস্ট করা </a:t>
            </a:r>
            <a:r>
              <a:rPr lang="as-IN" sz="3600" b="1" dirty="0" smtClean="0">
                <a:latin typeface="Kalpurush" panose="02000600000000000000" pitchFamily="2" charset="0"/>
                <a:ea typeface="Calibri" panose="020F0502020204030204" pitchFamily="34" charset="0"/>
                <a:cs typeface="Kalpurush" panose="02000600000000000000" pitchFamily="2" charset="0"/>
              </a:rPr>
              <a:t>প্রয়োজন</a:t>
            </a:r>
            <a:r>
              <a:rPr lang="en-US" sz="3600" b="1" dirty="0" smtClean="0">
                <a:latin typeface="Kalpurush" panose="02000600000000000000" pitchFamily="2" charset="0"/>
                <a:ea typeface="Calibri" panose="020F0502020204030204" pitchFamily="34" charset="0"/>
                <a:cs typeface="Kalpurush" panose="02000600000000000000" pitchFamily="2" charset="0"/>
              </a:rPr>
              <a:t>।</a:t>
            </a:r>
            <a:endParaRPr lang="en-US" sz="3600" b="1" dirty="0">
              <a:latin typeface="Kalpurush" panose="02000600000000000000" pitchFamily="2" charset="0"/>
              <a:ea typeface="Calibri" panose="020F0502020204030204" pitchFamily="34" charset="0"/>
              <a:cs typeface="Kalpurush" panose="02000600000000000000" pitchFamily="2" charset="0"/>
            </a:endParaRPr>
          </a:p>
        </p:txBody>
      </p:sp>
    </p:spTree>
    <p:extLst>
      <p:ext uri="{BB962C8B-B14F-4D97-AF65-F5344CB8AC3E}">
        <p14:creationId xmlns:p14="http://schemas.microsoft.com/office/powerpoint/2010/main" val="305359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420619"/>
            <a:ext cx="12192000" cy="31897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295400" y="425511"/>
            <a:ext cx="9582150"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s-IN" sz="4000" b="1" dirty="0">
                <a:solidFill>
                  <a:schemeClr val="bg2">
                    <a:lumMod val="10000"/>
                  </a:schemeClr>
                </a:solidFill>
                <a:latin typeface="Kalpurush" panose="02000600000000000000" pitchFamily="2" charset="0"/>
                <a:cs typeface="Kalpurush" panose="02000600000000000000" pitchFamily="2" charset="0"/>
              </a:rPr>
              <a:t>প্রেসার বার ও প্রেসার ফুট অ্যাডজাস্টমেন্টের </a:t>
            </a:r>
            <a:r>
              <a:rPr lang="en-US" sz="4000" b="1" dirty="0" err="1" smtClean="0">
                <a:solidFill>
                  <a:schemeClr val="bg2">
                    <a:lumMod val="10000"/>
                  </a:schemeClr>
                </a:solidFill>
                <a:latin typeface="Kalpurush" panose="02000600000000000000" pitchFamily="2" charset="0"/>
                <a:cs typeface="Kalpurush" panose="02000600000000000000" pitchFamily="2" charset="0"/>
              </a:rPr>
              <a:t>পদ্ধতি</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3" name="Rectangle 2"/>
          <p:cNvSpPr/>
          <p:nvPr/>
        </p:nvSpPr>
        <p:spPr>
          <a:xfrm>
            <a:off x="647700" y="1377457"/>
            <a:ext cx="10744200" cy="1870705"/>
          </a:xfrm>
          <a:prstGeom prst="rect">
            <a:avLst/>
          </a:prstGeom>
        </p:spPr>
        <p:txBody>
          <a:bodyPr wrap="square">
            <a:spAutoFit/>
          </a:bodyPr>
          <a:lstStyle/>
          <a:p>
            <a:pPr algn="just">
              <a:lnSpc>
                <a:spcPct val="107000"/>
              </a:lnSpc>
              <a:spcAft>
                <a:spcPts val="800"/>
              </a:spcAft>
            </a:pP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ভালো</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মানের</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সেলাই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পেতে</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হলে</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অন্যান্য</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যন্ত্রাংশের</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মত</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বার</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ও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ফুট</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solidFill>
                  <a:srgbClr val="C00000"/>
                </a:solidFill>
                <a:latin typeface="Kalpurush" panose="02000600000000000000" pitchFamily="2" charset="0"/>
                <a:ea typeface="Calibri" panose="020F0502020204030204" pitchFamily="34" charset="0"/>
                <a:cs typeface="Kalpurush" panose="02000600000000000000" pitchFamily="2" charset="0"/>
              </a:rPr>
              <a:t>সঠিক</a:t>
            </a:r>
            <a:r>
              <a:rPr lang="en-US" sz="36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পদ্ধতিতে</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আ্যাডজাস্ট</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করার</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প্রয়োজন</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হয়</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solidFill>
                  <a:srgbClr val="C00000"/>
                </a:solidFill>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বার</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ও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ফুট</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অ্যাডজাস্টমেন্ট</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পদ্ধতি</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solidFill>
                  <a:srgbClr val="C00000"/>
                </a:solidFill>
                <a:latin typeface="Kalpurush" panose="02000600000000000000" pitchFamily="2" charset="0"/>
                <a:ea typeface="Calibri" panose="020F0502020204030204" pitchFamily="34" charset="0"/>
                <a:cs typeface="Kalpurush" panose="02000600000000000000" pitchFamily="2" charset="0"/>
              </a:rPr>
              <a:t>বর্ণনা</a:t>
            </a:r>
            <a:r>
              <a:rPr lang="en-US" sz="36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করা</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solidFill>
                  <a:srgbClr val="C00000"/>
                </a:solidFill>
                <a:latin typeface="Kalpurush" panose="02000600000000000000" pitchFamily="2" charset="0"/>
                <a:ea typeface="Calibri" panose="020F0502020204030204" pitchFamily="34" charset="0"/>
                <a:cs typeface="Kalpurush" panose="02000600000000000000" pitchFamily="2" charset="0"/>
              </a:rPr>
              <a:t>হলো</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endParaRPr lang="en-US" sz="3600" b="1" spc="-100" dirty="0">
              <a:solidFill>
                <a:srgbClr val="C00000"/>
              </a:solidFill>
              <a:effectLst/>
              <a:latin typeface="Kalpurush" panose="02000600000000000000" pitchFamily="2" charset="0"/>
              <a:ea typeface="Calibri" panose="020F0502020204030204" pitchFamily="34" charset="0"/>
              <a:cs typeface="Kalpurush" panose="02000600000000000000" pitchFamily="2" charset="0"/>
            </a:endParaRPr>
          </a:p>
        </p:txBody>
      </p:sp>
      <p:sp>
        <p:nvSpPr>
          <p:cNvPr id="4" name="Rectangle 3"/>
          <p:cNvSpPr/>
          <p:nvPr/>
        </p:nvSpPr>
        <p:spPr>
          <a:xfrm>
            <a:off x="190220" y="3684350"/>
            <a:ext cx="11811560" cy="2662267"/>
          </a:xfrm>
          <a:prstGeom prst="rect">
            <a:avLst/>
          </a:prstGeom>
          <a:solidFill>
            <a:schemeClr val="bg1"/>
          </a:solidFill>
        </p:spPr>
        <p:txBody>
          <a:bodyPr wrap="square" lIns="182880" tIns="91440" rIns="182880">
            <a:spAutoFit/>
          </a:bodyPr>
          <a:lstStyle/>
          <a:p>
            <a:pPr algn="just">
              <a:spcAft>
                <a:spcPts val="1200"/>
              </a:spcAft>
            </a:pPr>
            <a:r>
              <a:rPr lang="en-US" sz="36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১.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প্রথমে</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স্ক্রু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ড্রাইভারের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সাহায্যে</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বারকে</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উপরে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তুলে</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নিতে</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হবে</a:t>
            </a:r>
            <a:r>
              <a:rPr lang="en-US" sz="3600" b="1" spc="-100" dirty="0" smtClean="0">
                <a:latin typeface="Kalpurush" panose="02000600000000000000" pitchFamily="2" charset="0"/>
                <a:ea typeface="Calibri" panose="020F0502020204030204" pitchFamily="34" charset="0"/>
                <a:cs typeface="Kalpurush" panose="02000600000000000000" pitchFamily="2" charset="0"/>
              </a:rPr>
              <a:t>।</a:t>
            </a:r>
            <a:endParaRPr lang="en-US" sz="3600" b="1" spc="-100" dirty="0" smtClean="0">
              <a:latin typeface="Kalpurush" panose="02000600000000000000" pitchFamily="2" charset="0"/>
              <a:ea typeface="Calibri" panose="020F0502020204030204" pitchFamily="34" charset="0"/>
              <a:cs typeface="Kalpurush" panose="02000600000000000000" pitchFamily="2" charset="0"/>
            </a:endParaRPr>
          </a:p>
          <a:p>
            <a:pPr algn="just">
              <a:spcAft>
                <a:spcPts val="1200"/>
              </a:spcAft>
            </a:pPr>
            <a:r>
              <a:rPr lang="en-US" sz="36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২.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সঠিক</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স্ক্রু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ড্রাইভারের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সাহায্যে</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সেট</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স্ক্রু</a:t>
            </a:r>
            <a:r>
              <a:rPr lang="en-US" sz="3600" b="1" spc="-100" dirty="0" smtClean="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লুজ</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নিতে</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হবে</a:t>
            </a:r>
            <a:r>
              <a:rPr lang="en-US" sz="3600" b="1" spc="-100" dirty="0" smtClean="0">
                <a:latin typeface="Kalpurush" panose="02000600000000000000" pitchFamily="2" charset="0"/>
                <a:ea typeface="Calibri" panose="020F0502020204030204" pitchFamily="34" charset="0"/>
                <a:cs typeface="Kalpurush" panose="02000600000000000000" pitchFamily="2" charset="0"/>
              </a:rPr>
              <a:t>।</a:t>
            </a:r>
            <a:endParaRPr lang="en-US" sz="3600" b="1" spc="-100" dirty="0" smtClean="0">
              <a:latin typeface="Kalpurush" panose="02000600000000000000" pitchFamily="2" charset="0"/>
              <a:ea typeface="Calibri" panose="020F0502020204030204" pitchFamily="34" charset="0"/>
              <a:cs typeface="Kalpurush" panose="02000600000000000000" pitchFamily="2" charset="0"/>
            </a:endParaRPr>
          </a:p>
          <a:p>
            <a:pPr marL="514350" indent="-514350" algn="just">
              <a:spcAft>
                <a:spcPts val="1200"/>
              </a:spcAft>
            </a:pPr>
            <a:r>
              <a:rPr lang="en-US" sz="36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৩</a:t>
            </a:r>
            <a:r>
              <a:rPr lang="en-US"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বারের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সাথে</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প্রেসারফুট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এমনভাবে</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করতে</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হবে</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যাতে</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ফুট</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ফিডডগের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উপরে</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সমতলভাবে</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a:latin typeface="Kalpurush" panose="02000600000000000000" pitchFamily="2" charset="0"/>
                <a:ea typeface="Calibri" panose="020F0502020204030204" pitchFamily="34" charset="0"/>
                <a:cs typeface="Kalpurush" panose="02000600000000000000" pitchFamily="2" charset="0"/>
              </a:rPr>
              <a:t>বসতে</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পারে</a:t>
            </a:r>
            <a:r>
              <a:rPr lang="en-US" sz="3600" b="1" spc="-100" dirty="0" smtClean="0">
                <a:latin typeface="Kalpurush" panose="02000600000000000000" pitchFamily="2" charset="0"/>
                <a:ea typeface="Calibri" panose="020F0502020204030204" pitchFamily="34" charset="0"/>
                <a:cs typeface="Kalpurush" panose="02000600000000000000" pitchFamily="2" charset="0"/>
              </a:rPr>
              <a:t>।</a:t>
            </a:r>
            <a:endParaRPr lang="en-US" sz="3600" b="1" spc="-100" dirty="0">
              <a:effectLst/>
              <a:latin typeface="Kalpurush" panose="02000600000000000000" pitchFamily="2" charset="0"/>
              <a:ea typeface="Calibri" panose="020F0502020204030204" pitchFamily="34" charset="0"/>
              <a:cs typeface="Kalpurush" panose="02000600000000000000" pitchFamily="2" charset="0"/>
            </a:endParaRPr>
          </a:p>
        </p:txBody>
      </p:sp>
    </p:spTree>
    <p:extLst>
      <p:ext uri="{BB962C8B-B14F-4D97-AF65-F5344CB8AC3E}">
        <p14:creationId xmlns:p14="http://schemas.microsoft.com/office/powerpoint/2010/main" val="404518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01906" y="2160184"/>
            <a:ext cx="8610600" cy="45549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682115" y="366477"/>
            <a:ext cx="2867297" cy="7601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p>
            <a:pPr algn="ctr"/>
            <a:r>
              <a:rPr lang="en-US" sz="4000" b="1" dirty="0" err="1" smtClean="0">
                <a:solidFill>
                  <a:schemeClr val="tx1"/>
                </a:solidFill>
                <a:latin typeface="Kalpurush" panose="02000600000000000000" pitchFamily="2" charset="0"/>
                <a:cs typeface="Kalpurush" panose="02000600000000000000" pitchFamily="2" charset="0"/>
              </a:rPr>
              <a:t>পাঠ</a:t>
            </a:r>
            <a:r>
              <a:rPr lang="en-US" sz="4000" b="1" dirty="0" smtClean="0">
                <a:solidFill>
                  <a:schemeClr val="tx1"/>
                </a:solidFill>
                <a:latin typeface="Kalpurush" panose="02000600000000000000" pitchFamily="2" charset="0"/>
                <a:cs typeface="Kalpurush" panose="02000600000000000000" pitchFamily="2" charset="0"/>
              </a:rPr>
              <a:t> </a:t>
            </a:r>
            <a:r>
              <a:rPr lang="en-US" sz="4000" b="1" dirty="0" err="1" smtClean="0">
                <a:solidFill>
                  <a:schemeClr val="tx1"/>
                </a:solidFill>
                <a:latin typeface="Kalpurush" panose="02000600000000000000" pitchFamily="2" charset="0"/>
                <a:cs typeface="Kalpurush" panose="02000600000000000000" pitchFamily="2" charset="0"/>
              </a:rPr>
              <a:t>শিরোনাম</a:t>
            </a:r>
            <a:endParaRPr lang="en-US" sz="4000" b="1" dirty="0">
              <a:solidFill>
                <a:schemeClr val="tx1"/>
              </a:solidFill>
              <a:latin typeface="Kalpurush" panose="02000600000000000000" pitchFamily="2" charset="0"/>
              <a:cs typeface="Kalpurush" panose="02000600000000000000" pitchFamily="2" charset="0"/>
            </a:endParaRPr>
          </a:p>
        </p:txBody>
      </p:sp>
      <p:sp>
        <p:nvSpPr>
          <p:cNvPr id="3" name="Rectangle 2"/>
          <p:cNvSpPr/>
          <p:nvPr/>
        </p:nvSpPr>
        <p:spPr>
          <a:xfrm>
            <a:off x="862853" y="1334178"/>
            <a:ext cx="10488706" cy="685124"/>
          </a:xfrm>
          <a:prstGeom prst="rect">
            <a:avLst/>
          </a:prstGeom>
        </p:spPr>
        <p:txBody>
          <a:bodyPr wrap="square">
            <a:spAutoFit/>
          </a:bodyPr>
          <a:lstStyle/>
          <a:p>
            <a:pPr algn="ctr">
              <a:lnSpc>
                <a:spcPct val="107000"/>
              </a:lnSpc>
              <a:spcAft>
                <a:spcPts val="800"/>
              </a:spcAft>
            </a:pP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সেলাই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মেশিনের</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ফিড</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মেকানিজম</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ও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নিডল</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বার</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আ্যাডজাস্টমেন্ট</a:t>
            </a:r>
            <a:endParaRPr lang="en-US" sz="3600" b="1" dirty="0">
              <a:solidFill>
                <a:srgbClr val="C00000"/>
              </a:solidFill>
              <a:effectLst/>
              <a:latin typeface="Kalpurush" panose="02000600000000000000" pitchFamily="2" charset="0"/>
              <a:ea typeface="Calibri" panose="020F0502020204030204" pitchFamily="34" charset="0"/>
              <a:cs typeface="Kalpurush" panose="02000600000000000000" pitchFamily="2" charset="0"/>
            </a:endParaRPr>
          </a:p>
        </p:txBody>
      </p:sp>
      <p:pic>
        <p:nvPicPr>
          <p:cNvPr id="6146" name="Picture 2" descr="https://cdn.shopify.com/s/files/1/0321/0241/files/Feed_Mechanism_001_large.jpg?2046569730668736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614" y="2379258"/>
            <a:ext cx="6175184" cy="411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80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261" y="1524000"/>
            <a:ext cx="11444428" cy="5086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295400" y="425511"/>
            <a:ext cx="9582150"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s-IN" sz="4000" b="1" dirty="0">
                <a:solidFill>
                  <a:schemeClr val="bg2">
                    <a:lumMod val="10000"/>
                  </a:schemeClr>
                </a:solidFill>
                <a:latin typeface="Kalpurush" panose="02000600000000000000" pitchFamily="2" charset="0"/>
                <a:cs typeface="Kalpurush" panose="02000600000000000000" pitchFamily="2" charset="0"/>
              </a:rPr>
              <a:t>প্রেসার বার ও প্রেসার ফুট অ্যাডজাস্টমেন্টের </a:t>
            </a:r>
            <a:r>
              <a:rPr lang="en-US" sz="4000" b="1" dirty="0" err="1" smtClean="0">
                <a:solidFill>
                  <a:schemeClr val="bg2">
                    <a:lumMod val="10000"/>
                  </a:schemeClr>
                </a:solidFill>
                <a:latin typeface="Kalpurush" panose="02000600000000000000" pitchFamily="2" charset="0"/>
                <a:cs typeface="Kalpurush" panose="02000600000000000000" pitchFamily="2" charset="0"/>
              </a:rPr>
              <a:t>পদ্ধতি</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4" name="Rectangle 3"/>
          <p:cNvSpPr/>
          <p:nvPr/>
        </p:nvSpPr>
        <p:spPr>
          <a:xfrm>
            <a:off x="738047" y="1974294"/>
            <a:ext cx="10696855" cy="4185761"/>
          </a:xfrm>
          <a:prstGeom prst="rect">
            <a:avLst/>
          </a:prstGeom>
          <a:solidFill>
            <a:schemeClr val="bg1"/>
          </a:solidFill>
        </p:spPr>
        <p:txBody>
          <a:bodyPr wrap="square" lIns="182880" tIns="365760" rIns="182880" bIns="182880">
            <a:spAutoFit/>
          </a:bodyPr>
          <a:lstStyle/>
          <a:p>
            <a:pPr marL="457200" indent="-457200" algn="just">
              <a:spcAft>
                <a:spcPts val="1200"/>
              </a:spcAft>
            </a:pPr>
            <a:r>
              <a:rPr lang="as-IN"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8. </a:t>
            </a:r>
            <a:r>
              <a:rPr lang="as-IN" sz="3600" b="1" spc="-100" dirty="0">
                <a:latin typeface="Kalpurush" panose="02000600000000000000" pitchFamily="2" charset="0"/>
                <a:ea typeface="Calibri" panose="020F0502020204030204" pitchFamily="34" charset="0"/>
                <a:cs typeface="Kalpurush" panose="02000600000000000000" pitchFamily="2" charset="0"/>
              </a:rPr>
              <a:t>নিডেল উঠানামা করার সময় যেন কোনোরুপ বাধাপ্রাপ্ত না হয় সেদিকে </a:t>
            </a:r>
            <a:r>
              <a:rPr lang="as-IN" sz="3600" b="1" spc="-100" dirty="0" smtClean="0">
                <a:latin typeface="Kalpurush" panose="02000600000000000000" pitchFamily="2" charset="0"/>
                <a:ea typeface="Calibri" panose="020F0502020204030204" pitchFamily="34" charset="0"/>
                <a:cs typeface="Kalpurush" panose="02000600000000000000" pitchFamily="2" charset="0"/>
              </a:rPr>
              <a:t>লক্ষ</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্য</a:t>
            </a:r>
            <a:r>
              <a:rPr lang="as-IN" sz="3600" b="1" spc="-100" dirty="0" smtClean="0">
                <a:latin typeface="Kalpurush" panose="02000600000000000000" pitchFamily="2" charset="0"/>
                <a:ea typeface="Calibri" panose="020F0502020204030204" pitchFamily="34" charset="0"/>
                <a:cs typeface="Kalpurush" panose="02000600000000000000" pitchFamily="2" charset="0"/>
              </a:rPr>
              <a:t> রেখে </a:t>
            </a:r>
            <a:r>
              <a:rPr lang="as-IN" sz="3600" b="1" spc="-100" dirty="0">
                <a:latin typeface="Kalpurush" panose="02000600000000000000" pitchFamily="2" charset="0"/>
                <a:ea typeface="Calibri" panose="020F0502020204030204" pitchFamily="34" charset="0"/>
                <a:cs typeface="Kalpurush" panose="02000600000000000000" pitchFamily="2" charset="0"/>
              </a:rPr>
              <a:t>প্রেসার ফুট সেট স্ক্রু টাইট করে নিতে </a:t>
            </a:r>
            <a:r>
              <a:rPr lang="as-IN" sz="3600" b="1" spc="-100" dirty="0" smtClean="0">
                <a:latin typeface="Kalpurush" panose="02000600000000000000" pitchFamily="2" charset="0"/>
                <a:ea typeface="Calibri" panose="020F0502020204030204" pitchFamily="34" charset="0"/>
                <a:cs typeface="Kalpurush" panose="02000600000000000000" pitchFamily="2" charset="0"/>
              </a:rPr>
              <a:t>হবে।</a:t>
            </a:r>
            <a:endParaRPr lang="as-IN" sz="3600" b="1" spc="-100" dirty="0">
              <a:latin typeface="Kalpurush" panose="02000600000000000000" pitchFamily="2" charset="0"/>
              <a:ea typeface="Calibri" panose="020F0502020204030204" pitchFamily="34" charset="0"/>
              <a:cs typeface="Kalpurush" panose="02000600000000000000" pitchFamily="2" charset="0"/>
            </a:endParaRPr>
          </a:p>
          <a:p>
            <a:pPr marL="514350" indent="-514350" algn="just">
              <a:spcAft>
                <a:spcPts val="1200"/>
              </a:spcAft>
            </a:pPr>
            <a:r>
              <a:rPr lang="as-IN" sz="36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৫</a:t>
            </a:r>
            <a:r>
              <a:rPr lang="as-IN"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as-IN" sz="3600" b="1" spc="-100" dirty="0">
                <a:latin typeface="Kalpurush" panose="02000600000000000000" pitchFamily="2" charset="0"/>
                <a:ea typeface="Calibri" panose="020F0502020204030204" pitchFamily="34" charset="0"/>
                <a:cs typeface="Kalpurush" panose="02000600000000000000" pitchFamily="2" charset="0"/>
              </a:rPr>
              <a:t>সঠিক স্ক্রু ড্রাইভারের সাহায্যে প্রেসার বার লুজ করে নিতে হবে যাতে </a:t>
            </a:r>
            <a:r>
              <a:rPr lang="as-IN" sz="3600" b="1" spc="-100" dirty="0" smtClean="0">
                <a:latin typeface="Kalpurush" panose="02000600000000000000" pitchFamily="2" charset="0"/>
                <a:ea typeface="Calibri" panose="020F0502020204030204" pitchFamily="34" charset="0"/>
                <a:cs typeface="Kalpurush" panose="02000600000000000000" pitchFamily="2" charset="0"/>
              </a:rPr>
              <a:t>   </a:t>
            </a:r>
            <a:r>
              <a:rPr lang="as-IN" sz="3600" b="1" spc="-100" dirty="0">
                <a:latin typeface="Kalpurush" panose="02000600000000000000" pitchFamily="2" charset="0"/>
                <a:ea typeface="Calibri" panose="020F0502020204030204" pitchFamily="34" charset="0"/>
                <a:cs typeface="Kalpurush" panose="02000600000000000000" pitchFamily="2" charset="0"/>
              </a:rPr>
              <a:t>প্রেসার বার উপরে নিচে উঠানামা করানো যায়।</a:t>
            </a:r>
          </a:p>
          <a:p>
            <a:pPr marL="514350" indent="-514350" algn="just">
              <a:spcAft>
                <a:spcPts val="1200"/>
              </a:spcAft>
            </a:pPr>
            <a:r>
              <a:rPr lang="as-IN" sz="3600" b="1" spc="-100"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৬</a:t>
            </a:r>
            <a:r>
              <a:rPr lang="as-IN" sz="3600" b="1" spc="-100" dirty="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as-IN" sz="3600" b="1" spc="-100" dirty="0">
                <a:latin typeface="Kalpurush" panose="02000600000000000000" pitchFamily="2" charset="0"/>
                <a:ea typeface="Calibri" panose="020F0502020204030204" pitchFamily="34" charset="0"/>
                <a:cs typeface="Kalpurush" panose="02000600000000000000" pitchFamily="2" charset="0"/>
              </a:rPr>
              <a:t>নিডেল প্লেট হতে প্রেসার ফুট </a:t>
            </a:r>
            <a:r>
              <a:rPr lang="as-IN" sz="3600" b="1" spc="-100" dirty="0" smtClean="0">
                <a:latin typeface="Kalpurush" panose="02000600000000000000" pitchFamily="2" charset="0"/>
                <a:ea typeface="Calibri" panose="020F0502020204030204" pitchFamily="34" charset="0"/>
                <a:cs typeface="Kalpurush" panose="02000600000000000000" pitchFamily="2" charset="0"/>
              </a:rPr>
              <a:t>৩.৮-১ </a:t>
            </a:r>
            <a:r>
              <a:rPr lang="as-IN" sz="3600" b="1" spc="-100" dirty="0">
                <a:latin typeface="Kalpurush" panose="02000600000000000000" pitchFamily="2" charset="0"/>
                <a:ea typeface="Calibri" panose="020F0502020204030204" pitchFamily="34" charset="0"/>
                <a:cs typeface="Kalpurush" panose="02000600000000000000" pitchFamily="2" charset="0"/>
              </a:rPr>
              <a:t>সেমি. উপরে রেখে প্রেসারবার সেট </a:t>
            </a:r>
            <a:r>
              <a:rPr lang="as-IN" sz="3600" b="1" spc="-100" dirty="0" smtClean="0">
                <a:latin typeface="Kalpurush" panose="02000600000000000000" pitchFamily="2" charset="0"/>
                <a:ea typeface="Calibri" panose="020F0502020204030204" pitchFamily="34" charset="0"/>
                <a:cs typeface="Kalpurush" panose="02000600000000000000" pitchFamily="2" charset="0"/>
              </a:rPr>
              <a:t>স্ক্রু </a:t>
            </a:r>
            <a:r>
              <a:rPr lang="as-IN" sz="3600" b="1" spc="-100" dirty="0">
                <a:latin typeface="Kalpurush" panose="02000600000000000000" pitchFamily="2" charset="0"/>
                <a:ea typeface="Calibri" panose="020F0502020204030204" pitchFamily="34" charset="0"/>
                <a:cs typeface="Kalpurush" panose="02000600000000000000" pitchFamily="2" charset="0"/>
              </a:rPr>
              <a:t>টাইট করে দিতে হবে । </a:t>
            </a:r>
            <a:endParaRPr lang="as-IN" sz="3600" b="1" spc="-100" dirty="0">
              <a:latin typeface="Kalpurush" panose="02000600000000000000" pitchFamily="2" charset="0"/>
              <a:ea typeface="Calibri" panose="020F0502020204030204" pitchFamily="34" charset="0"/>
              <a:cs typeface="Kalpurush" panose="02000600000000000000" pitchFamily="2" charset="0"/>
            </a:endParaRPr>
          </a:p>
        </p:txBody>
      </p:sp>
    </p:spTree>
    <p:extLst>
      <p:ext uri="{BB962C8B-B14F-4D97-AF65-F5344CB8AC3E}">
        <p14:creationId xmlns:p14="http://schemas.microsoft.com/office/powerpoint/2010/main" val="167571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8151" y="1295400"/>
            <a:ext cx="11410950" cy="53911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036455" y="321484"/>
            <a:ext cx="2111297"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err="1" smtClean="0">
                <a:solidFill>
                  <a:schemeClr val="bg2">
                    <a:lumMod val="10000"/>
                  </a:schemeClr>
                </a:solidFill>
                <a:latin typeface="Kalpurush" panose="02000600000000000000" pitchFamily="2" charset="0"/>
                <a:cs typeface="Kalpurush" panose="02000600000000000000" pitchFamily="2" charset="0"/>
              </a:rPr>
              <a:t>মূল্যায়ন</a:t>
            </a:r>
            <a:endParaRPr lang="en-US" sz="4000" dirty="0">
              <a:latin typeface="Kalpurush" panose="02000600000000000000" pitchFamily="2" charset="0"/>
              <a:cs typeface="Kalpurush" panose="02000600000000000000" pitchFamily="2" charset="0"/>
            </a:endParaRPr>
          </a:p>
        </p:txBody>
      </p:sp>
      <p:sp>
        <p:nvSpPr>
          <p:cNvPr id="4" name="Rectangle 3"/>
          <p:cNvSpPr/>
          <p:nvPr/>
        </p:nvSpPr>
        <p:spPr>
          <a:xfrm>
            <a:off x="737908" y="1605706"/>
            <a:ext cx="10811435" cy="4770537"/>
          </a:xfrm>
          <a:prstGeom prst="rect">
            <a:avLst/>
          </a:prstGeom>
          <a:solidFill>
            <a:schemeClr val="bg1"/>
          </a:solidFill>
        </p:spPr>
        <p:txBody>
          <a:bodyPr wrap="square" lIns="182880" tIns="182880" rIns="182880" bIns="91440">
            <a:spAutoFit/>
          </a:bodyPr>
          <a:lstStyle/>
          <a:p>
            <a:pPr algn="just">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১. </a:t>
            </a:r>
            <a:r>
              <a:rPr lang="en-US" sz="3600" b="1" dirty="0" err="1">
                <a:latin typeface="Kalpurush" panose="02000600000000000000" pitchFamily="2" charset="0"/>
                <a:ea typeface="Calibri" panose="020F0502020204030204" pitchFamily="34" charset="0"/>
                <a:cs typeface="Kalpurush" panose="02000600000000000000" pitchFamily="2" charset="0"/>
              </a:rPr>
              <a:t>ফিড</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মেকানিজম</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কাকে</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বলে</a:t>
            </a:r>
            <a:r>
              <a:rPr lang="en-US" sz="3600" b="1" dirty="0">
                <a:latin typeface="Kalpurush" panose="02000600000000000000" pitchFamily="2" charset="0"/>
                <a:ea typeface="Calibri" panose="020F0502020204030204" pitchFamily="34" charset="0"/>
                <a:cs typeface="Kalpurush" panose="02000600000000000000" pitchFamily="2" charset="0"/>
              </a:rPr>
              <a:t>?</a:t>
            </a:r>
          </a:p>
          <a:p>
            <a:pPr algn="just">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২. </a:t>
            </a:r>
            <a:r>
              <a:rPr lang="en-US" sz="3600" b="1" dirty="0" err="1">
                <a:latin typeface="Kalpurush" panose="02000600000000000000" pitchFamily="2" charset="0"/>
                <a:ea typeface="Calibri" panose="020F0502020204030204" pitchFamily="34" charset="0"/>
                <a:cs typeface="Kalpurush" panose="02000600000000000000" pitchFamily="2" charset="0"/>
              </a:rPr>
              <a:t>ফিড</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মেকানিজম</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পদ্ধতি</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কয়টি</a:t>
            </a:r>
            <a:r>
              <a:rPr lang="en-US" sz="3600" b="1" dirty="0">
                <a:latin typeface="Kalpurush" panose="02000600000000000000" pitchFamily="2" charset="0"/>
                <a:ea typeface="Calibri" panose="020F0502020204030204" pitchFamily="34" charset="0"/>
                <a:cs typeface="Kalpurush" panose="02000600000000000000" pitchFamily="2" charset="0"/>
              </a:rPr>
              <a:t> ও </a:t>
            </a:r>
            <a:r>
              <a:rPr lang="en-US" sz="3600" b="1" dirty="0" err="1">
                <a:latin typeface="Kalpurush" panose="02000600000000000000" pitchFamily="2" charset="0"/>
                <a:ea typeface="Calibri" panose="020F0502020204030204" pitchFamily="34" charset="0"/>
                <a:cs typeface="Kalpurush" panose="02000600000000000000" pitchFamily="2" charset="0"/>
              </a:rPr>
              <a:t>কী</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কী</a:t>
            </a:r>
            <a:r>
              <a:rPr lang="en-US" sz="3600" b="1" dirty="0">
                <a:latin typeface="Kalpurush" panose="02000600000000000000" pitchFamily="2" charset="0"/>
                <a:ea typeface="Calibri" panose="020F0502020204030204" pitchFamily="34" charset="0"/>
                <a:cs typeface="Kalpurush" panose="02000600000000000000" pitchFamily="2" charset="0"/>
              </a:rPr>
              <a:t>?</a:t>
            </a:r>
          </a:p>
          <a:p>
            <a:pPr algn="just">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৩. </a:t>
            </a:r>
            <a:r>
              <a:rPr lang="en-US" sz="3600" b="1" dirty="0" err="1">
                <a:latin typeface="Kalpurush" panose="02000600000000000000" pitchFamily="2" charset="0"/>
                <a:ea typeface="Calibri" panose="020F0502020204030204" pitchFamily="34" charset="0"/>
                <a:cs typeface="Kalpurush" panose="02000600000000000000" pitchFamily="2" charset="0"/>
              </a:rPr>
              <a:t>ফিড</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মেকানিজম</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আ্যাডজাস্টমেন্ট</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পদ্ধতি</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বর্ণনা</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কর</a:t>
            </a:r>
            <a:r>
              <a:rPr lang="en-US" sz="3600" b="1" dirty="0">
                <a:latin typeface="Kalpurush" panose="02000600000000000000" pitchFamily="2" charset="0"/>
                <a:ea typeface="Calibri" panose="020F0502020204030204" pitchFamily="34" charset="0"/>
                <a:cs typeface="Kalpurush" panose="02000600000000000000" pitchFamily="2" charset="0"/>
              </a:rPr>
              <a:t>।</a:t>
            </a:r>
            <a:endParaRPr lang="en-US" sz="3600" b="1" dirty="0">
              <a:latin typeface="Kalpurush" panose="02000600000000000000" pitchFamily="2" charset="0"/>
              <a:ea typeface="Calibri" panose="020F0502020204030204" pitchFamily="34" charset="0"/>
              <a:cs typeface="Kalpurush" panose="02000600000000000000" pitchFamily="2" charset="0"/>
            </a:endParaRPr>
          </a:p>
          <a:p>
            <a:pPr marL="514350" indent="-514350" algn="just">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৪. </a:t>
            </a:r>
            <a:r>
              <a:rPr lang="en-US" sz="3600" b="1" dirty="0">
                <a:latin typeface="Kalpurush" panose="02000600000000000000" pitchFamily="2" charset="0"/>
                <a:ea typeface="Calibri" panose="020F0502020204030204" pitchFamily="34" charset="0"/>
                <a:cs typeface="Kalpurush" panose="02000600000000000000" pitchFamily="2" charset="0"/>
              </a:rPr>
              <a:t>সেলাই </a:t>
            </a:r>
            <a:r>
              <a:rPr lang="en-US" sz="3600" b="1" dirty="0" err="1">
                <a:latin typeface="Kalpurush" panose="02000600000000000000" pitchFamily="2" charset="0"/>
                <a:ea typeface="Calibri" panose="020F0502020204030204" pitchFamily="34" charset="0"/>
                <a:cs typeface="Kalpurush" panose="02000600000000000000" pitchFamily="2" charset="0"/>
              </a:rPr>
              <a:t>মেশিনের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বার</a:t>
            </a:r>
            <a:r>
              <a:rPr lang="en-US" sz="3600" b="1" dirty="0">
                <a:latin typeface="Kalpurush" panose="02000600000000000000" pitchFamily="2" charset="0"/>
                <a:ea typeface="Calibri" panose="020F0502020204030204" pitchFamily="34" charset="0"/>
                <a:cs typeface="Kalpurush" panose="02000600000000000000" pitchFamily="2" charset="0"/>
              </a:rPr>
              <a:t> ও </a:t>
            </a:r>
            <a:r>
              <a:rPr lang="en-US" sz="3600" b="1"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ফুট</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অ্যাডজাস্টমেন্টের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প্রয়োজনীয়তা</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বর্ণনা</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কর</a:t>
            </a:r>
            <a:r>
              <a:rPr lang="en-US" sz="3600" b="1" dirty="0" smtClean="0">
                <a:latin typeface="Kalpurush" panose="02000600000000000000" pitchFamily="2" charset="0"/>
                <a:ea typeface="Calibri" panose="020F0502020204030204" pitchFamily="34" charset="0"/>
                <a:cs typeface="Kalpurush" panose="02000600000000000000" pitchFamily="2" charset="0"/>
              </a:rPr>
              <a:t>।</a:t>
            </a:r>
            <a:endParaRPr lang="en-US" sz="3600" b="1" dirty="0">
              <a:latin typeface="Kalpurush" panose="02000600000000000000" pitchFamily="2" charset="0"/>
              <a:ea typeface="Calibri" panose="020F0502020204030204" pitchFamily="34" charset="0"/>
              <a:cs typeface="Kalpurush" panose="02000600000000000000" pitchFamily="2" charset="0"/>
            </a:endParaRPr>
          </a:p>
          <a:p>
            <a:pPr marL="514350" indent="-514350" algn="just">
              <a:spcAft>
                <a:spcPts val="1200"/>
              </a:spcAft>
            </a:pPr>
            <a:r>
              <a:rPr lang="en-US" sz="3600" b="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৫. </a:t>
            </a:r>
            <a:r>
              <a:rPr lang="en-US" sz="3600" b="1" dirty="0">
                <a:latin typeface="Kalpurush" panose="02000600000000000000" pitchFamily="2" charset="0"/>
                <a:ea typeface="Calibri" panose="020F0502020204030204" pitchFamily="34" charset="0"/>
                <a:cs typeface="Kalpurush" panose="02000600000000000000" pitchFamily="2" charset="0"/>
              </a:rPr>
              <a:t>সেলাই </a:t>
            </a:r>
            <a:r>
              <a:rPr lang="en-US" sz="3600" b="1" dirty="0" err="1">
                <a:latin typeface="Kalpurush" panose="02000600000000000000" pitchFamily="2" charset="0"/>
                <a:ea typeface="Calibri" panose="020F0502020204030204" pitchFamily="34" charset="0"/>
                <a:cs typeface="Kalpurush" panose="02000600000000000000" pitchFamily="2" charset="0"/>
              </a:rPr>
              <a:t>মেশিনের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বার</a:t>
            </a:r>
            <a:r>
              <a:rPr lang="en-US" sz="3600" b="1" dirty="0">
                <a:latin typeface="Kalpurush" panose="02000600000000000000" pitchFamily="2" charset="0"/>
                <a:ea typeface="Calibri" panose="020F0502020204030204" pitchFamily="34" charset="0"/>
                <a:cs typeface="Kalpurush" panose="02000600000000000000" pitchFamily="2" charset="0"/>
              </a:rPr>
              <a:t> ও </a:t>
            </a:r>
            <a:r>
              <a:rPr lang="en-US" sz="3600" b="1" dirty="0" err="1">
                <a:latin typeface="Kalpurush" panose="02000600000000000000" pitchFamily="2" charset="0"/>
                <a:ea typeface="Calibri" panose="020F0502020204030204" pitchFamily="34" charset="0"/>
                <a:cs typeface="Kalpurush" panose="02000600000000000000" pitchFamily="2" charset="0"/>
              </a:rPr>
              <a:t>প্রেসার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ফুট</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আ্যাডজাস্টমেন্টের</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a:latin typeface="Kalpurush" panose="02000600000000000000" pitchFamily="2" charset="0"/>
                <a:ea typeface="Calibri" panose="020F0502020204030204" pitchFamily="34" charset="0"/>
                <a:cs typeface="Kalpurush" panose="02000600000000000000" pitchFamily="2" charset="0"/>
              </a:rPr>
              <a:t>পদ্ধতি</a:t>
            </a:r>
            <a:r>
              <a:rPr lang="en-US" sz="3600" b="1" dirty="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বর্ণনা</a:t>
            </a:r>
            <a:r>
              <a:rPr lang="en-US" sz="3600" b="1" dirty="0" smtClean="0">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latin typeface="Kalpurush" panose="02000600000000000000" pitchFamily="2" charset="0"/>
                <a:ea typeface="Calibri" panose="020F0502020204030204" pitchFamily="34" charset="0"/>
                <a:cs typeface="Kalpurush" panose="02000600000000000000" pitchFamily="2" charset="0"/>
              </a:rPr>
              <a:t>কর</a:t>
            </a:r>
            <a:r>
              <a:rPr lang="en-US" sz="3600" b="1" dirty="0" smtClean="0">
                <a:latin typeface="Kalpurush" panose="02000600000000000000" pitchFamily="2" charset="0"/>
                <a:ea typeface="Calibri" panose="020F0502020204030204" pitchFamily="34" charset="0"/>
                <a:cs typeface="Kalpurush" panose="02000600000000000000" pitchFamily="2" charset="0"/>
              </a:rPr>
              <a:t>।</a:t>
            </a:r>
            <a:endParaRPr lang="en-US" sz="36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47258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350" y="2346289"/>
            <a:ext cx="10420350" cy="28924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97891" y="2746078"/>
            <a:ext cx="9210728" cy="2092881"/>
          </a:xfrm>
          <a:prstGeom prst="rect">
            <a:avLst/>
          </a:prstGeom>
          <a:solidFill>
            <a:schemeClr val="bg1"/>
          </a:solidFill>
        </p:spPr>
        <p:txBody>
          <a:bodyPr wrap="square" lIns="182880" tIns="182880" rIns="182880" bIns="91440">
            <a:spAutoFit/>
          </a:bodyPr>
          <a:lstStyle/>
          <a:p>
            <a:pPr marL="682625" indent="-566738" algn="just">
              <a:spcAft>
                <a:spcPts val="1200"/>
              </a:spcAft>
            </a:pPr>
            <a:r>
              <a:rPr lang="en-US" sz="3600" b="1" dirty="0" smtClean="0">
                <a:solidFill>
                  <a:srgbClr val="C00000"/>
                </a:solidFill>
                <a:latin typeface="Kalpurush" panose="02000600000000000000" pitchFamily="2" charset="0"/>
                <a:cs typeface="Kalpurush" panose="02000600000000000000" pitchFamily="2" charset="0"/>
              </a:rPr>
              <a:t>১. </a:t>
            </a:r>
            <a:r>
              <a:rPr lang="as-IN" sz="3600" b="1" dirty="0">
                <a:latin typeface="Kalpurush" panose="02000600000000000000" pitchFamily="2" charset="0"/>
                <a:cs typeface="Kalpurush" panose="02000600000000000000" pitchFamily="2" charset="0"/>
              </a:rPr>
              <a:t>ফিড মেকানিজম কাকে বলে? ফিড মেকানিজম পদ্ধতি কয়টি ও </a:t>
            </a:r>
            <a:r>
              <a:rPr lang="as-IN" sz="3600" b="1" dirty="0" smtClean="0">
                <a:latin typeface="Kalpurush" panose="02000600000000000000" pitchFamily="2" charset="0"/>
                <a:cs typeface="Kalpurush" panose="02000600000000000000" pitchFamily="2" charset="0"/>
              </a:rPr>
              <a:t>কী </a:t>
            </a:r>
            <a:r>
              <a:rPr lang="as-IN" sz="3600" b="1" dirty="0">
                <a:latin typeface="Kalpurush" panose="02000600000000000000" pitchFamily="2" charset="0"/>
                <a:cs typeface="Kalpurush" panose="02000600000000000000" pitchFamily="2" charset="0"/>
              </a:rPr>
              <a:t>কী?</a:t>
            </a:r>
          </a:p>
          <a:p>
            <a:pPr marL="682625" indent="-566738" algn="just">
              <a:spcAft>
                <a:spcPts val="1200"/>
              </a:spcAft>
            </a:pPr>
            <a:r>
              <a:rPr lang="en-US" sz="3600" b="1" dirty="0" smtClean="0">
                <a:solidFill>
                  <a:srgbClr val="C00000"/>
                </a:solidFill>
                <a:latin typeface="Kalpurush" panose="02000600000000000000" pitchFamily="2" charset="0"/>
                <a:cs typeface="Kalpurush" panose="02000600000000000000" pitchFamily="2" charset="0"/>
              </a:rPr>
              <a:t>২</a:t>
            </a:r>
            <a:r>
              <a:rPr lang="en-US" sz="3600" b="1" dirty="0" smtClean="0">
                <a:solidFill>
                  <a:srgbClr val="C00000"/>
                </a:solidFill>
                <a:latin typeface="Kalpurush" panose="02000600000000000000" pitchFamily="2" charset="0"/>
                <a:cs typeface="Kalpurush" panose="02000600000000000000" pitchFamily="2" charset="0"/>
              </a:rPr>
              <a:t>.</a:t>
            </a:r>
            <a:r>
              <a:rPr lang="en-US" sz="3600" b="1" dirty="0" smtClean="0">
                <a:latin typeface="Kalpurush" panose="02000600000000000000" pitchFamily="2" charset="0"/>
                <a:cs typeface="Kalpurush" panose="02000600000000000000" pitchFamily="2" charset="0"/>
              </a:rPr>
              <a:t> </a:t>
            </a:r>
            <a:r>
              <a:rPr lang="as-IN" sz="3600" b="1" dirty="0">
                <a:latin typeface="Kalpurush" panose="02000600000000000000" pitchFamily="2" charset="0"/>
                <a:cs typeface="Kalpurush" panose="02000600000000000000" pitchFamily="2" charset="0"/>
              </a:rPr>
              <a:t>ফিড মেকানিজম আ্যাডজাস্টমেন্ট পদ্ধতি বর্ণনা </a:t>
            </a:r>
            <a:r>
              <a:rPr lang="as-IN" sz="3600" b="1" dirty="0" smtClean="0">
                <a:latin typeface="Kalpurush" panose="02000600000000000000" pitchFamily="2" charset="0"/>
                <a:cs typeface="Kalpurush" panose="02000600000000000000" pitchFamily="2" charset="0"/>
              </a:rPr>
              <a:t>কর</a:t>
            </a:r>
            <a:r>
              <a:rPr lang="en-US" sz="3600" b="1" dirty="0" smtClean="0">
                <a:latin typeface="Kalpurush" panose="02000600000000000000" pitchFamily="2" charset="0"/>
                <a:cs typeface="Kalpurush" panose="02000600000000000000" pitchFamily="2" charset="0"/>
              </a:rPr>
              <a:t>।</a:t>
            </a:r>
            <a:endParaRPr lang="en-US" sz="3600" b="1" dirty="0">
              <a:latin typeface="Kalpurush" panose="02000600000000000000" pitchFamily="2" charset="0"/>
              <a:cs typeface="Kalpurush" panose="02000600000000000000" pitchFamily="2" charset="0"/>
            </a:endParaRPr>
          </a:p>
        </p:txBody>
      </p:sp>
      <p:sp>
        <p:nvSpPr>
          <p:cNvPr id="6" name="Rounded Rectangle 5"/>
          <p:cNvSpPr/>
          <p:nvPr/>
        </p:nvSpPr>
        <p:spPr>
          <a:xfrm>
            <a:off x="4862283" y="629183"/>
            <a:ext cx="2481945"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err="1" smtClean="0">
                <a:solidFill>
                  <a:schemeClr val="bg2">
                    <a:lumMod val="10000"/>
                  </a:schemeClr>
                </a:solidFill>
                <a:latin typeface="Kalpurush" panose="02000600000000000000" pitchFamily="2" charset="0"/>
                <a:cs typeface="Kalpurush" panose="02000600000000000000" pitchFamily="2" charset="0"/>
              </a:rPr>
              <a:t>বাড়ির</a:t>
            </a:r>
            <a:r>
              <a:rPr lang="en-US" sz="4000" b="1" dirty="0" smtClean="0">
                <a:solidFill>
                  <a:schemeClr val="bg2">
                    <a:lumMod val="10000"/>
                  </a:schemeClr>
                </a:solidFill>
                <a:latin typeface="Kalpurush" panose="02000600000000000000" pitchFamily="2" charset="0"/>
                <a:cs typeface="Kalpurush" panose="02000600000000000000" pitchFamily="2" charset="0"/>
              </a:rPr>
              <a:t> </a:t>
            </a:r>
            <a:r>
              <a:rPr lang="en-US" sz="4000" b="1" dirty="0" err="1" smtClean="0">
                <a:solidFill>
                  <a:schemeClr val="bg2">
                    <a:lumMod val="10000"/>
                  </a:schemeClr>
                </a:solidFill>
                <a:latin typeface="Kalpurush" panose="02000600000000000000" pitchFamily="2" charset="0"/>
                <a:cs typeface="Kalpurush" panose="02000600000000000000" pitchFamily="2" charset="0"/>
              </a:rPr>
              <a:t>কাজ</a:t>
            </a:r>
            <a:endParaRPr lang="en-US" sz="40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412799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0" y="2492188"/>
            <a:ext cx="12192000" cy="1985159"/>
          </a:xfrm>
          <a:prstGeom prst="rect">
            <a:avLst/>
          </a:prstGeom>
          <a:noFill/>
        </p:spPr>
        <p:txBody>
          <a:bodyPr wrap="square" rtlCol="0">
            <a:spAutoFit/>
          </a:bodyPr>
          <a:lstStyle/>
          <a:p>
            <a:pPr algn="ctr"/>
            <a:r>
              <a:rPr lang="en-US" sz="12300" b="1" dirty="0" err="1" smtClean="0">
                <a:latin typeface="Kalpurush" panose="02000600000000000000" pitchFamily="2" charset="0"/>
                <a:cs typeface="Kalpurush" panose="02000600000000000000" pitchFamily="2" charset="0"/>
              </a:rPr>
              <a:t>ধন্যবাদ</a:t>
            </a:r>
            <a:endParaRPr lang="en-US" sz="123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578344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829" y="1330193"/>
            <a:ext cx="11567885" cy="53391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036455" y="321484"/>
            <a:ext cx="2111297"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err="1">
                <a:solidFill>
                  <a:schemeClr val="bg2">
                    <a:lumMod val="10000"/>
                  </a:schemeClr>
                </a:solidFill>
                <a:latin typeface="Kalpurush" panose="02000600000000000000" pitchFamily="2" charset="0"/>
                <a:cs typeface="Kalpurush" panose="02000600000000000000" pitchFamily="2" charset="0"/>
              </a:rPr>
              <a:t>শিখনফল</a:t>
            </a:r>
            <a:endParaRPr lang="en-US" sz="4000" dirty="0">
              <a:latin typeface="Kalpurush" panose="02000600000000000000" pitchFamily="2" charset="0"/>
              <a:cs typeface="Kalpurush" panose="02000600000000000000" pitchFamily="2" charset="0"/>
            </a:endParaRPr>
          </a:p>
        </p:txBody>
      </p:sp>
      <p:sp>
        <p:nvSpPr>
          <p:cNvPr id="3" name="Rectangle 2"/>
          <p:cNvSpPr/>
          <p:nvPr/>
        </p:nvSpPr>
        <p:spPr>
          <a:xfrm>
            <a:off x="897803" y="1614486"/>
            <a:ext cx="10439935" cy="4770537"/>
          </a:xfrm>
          <a:prstGeom prst="rect">
            <a:avLst/>
          </a:prstGeom>
          <a:solidFill>
            <a:schemeClr val="bg1"/>
          </a:solidFill>
        </p:spPr>
        <p:txBody>
          <a:bodyPr wrap="square" lIns="182880" tIns="182880" rIns="182880" bIns="91440">
            <a:spAutoFit/>
          </a:bodyPr>
          <a:lstStyle/>
          <a:p>
            <a:pPr>
              <a:spcAft>
                <a:spcPts val="1200"/>
              </a:spcAft>
            </a:pP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১.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ফিড</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মেকানিজম</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কাকে</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বলে</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বলতে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পারবে</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a:t>
            </a:r>
            <a:endParaRPr lang="en-US" sz="3600" b="1" spc="-100" dirty="0" smtClean="0">
              <a:effectLst/>
              <a:latin typeface="Kalpurush" panose="02000600000000000000" pitchFamily="2" charset="0"/>
              <a:ea typeface="Calibri" panose="020F0502020204030204" pitchFamily="34" charset="0"/>
              <a:cs typeface="Kalpurush" panose="02000600000000000000" pitchFamily="2" charset="0"/>
            </a:endParaRPr>
          </a:p>
          <a:p>
            <a:pPr>
              <a:spcAft>
                <a:spcPts val="1200"/>
              </a:spcAft>
            </a:pP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২.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ফিড</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মেকানিজম</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পদ্ধতি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কয়টি</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ও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কী</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কী</a:t>
            </a:r>
            <a:r>
              <a:rPr lang="en-US" sz="3600" b="1" spc="-100" dirty="0">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বলতে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পারবে</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a:t>
            </a:r>
            <a:endParaRPr lang="en-US" sz="3600" b="1" spc="-100" dirty="0" smtClean="0">
              <a:effectLst/>
              <a:latin typeface="Kalpurush" panose="02000600000000000000" pitchFamily="2" charset="0"/>
              <a:ea typeface="Calibri" panose="020F0502020204030204" pitchFamily="34" charset="0"/>
              <a:cs typeface="Kalpurush" panose="02000600000000000000" pitchFamily="2" charset="0"/>
            </a:endParaRPr>
          </a:p>
          <a:p>
            <a:pPr>
              <a:spcAft>
                <a:spcPts val="1200"/>
              </a:spcAft>
            </a:pP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৩.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ফিড</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মেকানিজম</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আ্যাডজাস্টমেন্ট</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পদ্ধতি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বর্ণনা</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করতে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পারবে</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৷</a:t>
            </a:r>
            <a:endParaRPr lang="en-US" sz="3600" b="1" spc="-100" dirty="0" smtClean="0">
              <a:effectLst/>
              <a:latin typeface="Kalpurush" panose="02000600000000000000" pitchFamily="2" charset="0"/>
              <a:ea typeface="Calibri" panose="020F0502020204030204" pitchFamily="34" charset="0"/>
              <a:cs typeface="Kalpurush" panose="02000600000000000000" pitchFamily="2" charset="0"/>
            </a:endParaRPr>
          </a:p>
          <a:p>
            <a:pPr marL="457200" indent="-457200">
              <a:spcAft>
                <a:spcPts val="1200"/>
              </a:spcAft>
            </a:pP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৪.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সেলাই</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মেশিনের</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বার</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ও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ফুট</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অ্যাডজাস্টমেন্টের</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প্রয়োজনীয়তা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বর্ণনা</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করতে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পারবে</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a:t>
            </a:r>
            <a:endParaRPr lang="en-US" sz="3600" b="1" spc="-100" dirty="0" smtClean="0">
              <a:effectLst/>
              <a:latin typeface="Kalpurush" panose="02000600000000000000" pitchFamily="2" charset="0"/>
              <a:ea typeface="Calibri" panose="020F0502020204030204" pitchFamily="34" charset="0"/>
              <a:cs typeface="Kalpurush" panose="02000600000000000000" pitchFamily="2" charset="0"/>
            </a:endParaRPr>
          </a:p>
          <a:p>
            <a:pPr marL="514350" indent="-514350">
              <a:spcAft>
                <a:spcPts val="1200"/>
              </a:spcAft>
            </a:pP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৬.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সেলাই</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মেশিনের</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বার</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ও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প্রেসার</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ফুট</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আ্যাডজাস্টমেন্টের</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পদ্ধতি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বর্ণনা</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করতে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পারবে</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a:t>
            </a:r>
            <a:endParaRPr lang="en-US" sz="3600" b="1" spc="-1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770520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8539" y="2061028"/>
            <a:ext cx="9869714" cy="35995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68438" y="2337305"/>
            <a:ext cx="8849916" cy="3046988"/>
          </a:xfrm>
          <a:prstGeom prst="rect">
            <a:avLst/>
          </a:prstGeom>
          <a:solidFill>
            <a:schemeClr val="bg1"/>
          </a:solidFill>
        </p:spPr>
        <p:txBody>
          <a:bodyPr wrap="square" lIns="182880" tIns="182880" rIns="182880" bIns="91440">
            <a:spAutoFit/>
          </a:bodyPr>
          <a:lstStyle/>
          <a:p>
            <a:pPr algn="just"/>
            <a:r>
              <a:rPr lang="as-IN" sz="3600" b="1" spc="-100" dirty="0">
                <a:latin typeface="Kalpurush" panose="02000600000000000000" pitchFamily="2" charset="0"/>
                <a:cs typeface="Kalpurush" panose="02000600000000000000" pitchFamily="2" charset="0"/>
              </a:rPr>
              <a:t>সেলাই করে উৎপন্ন সিমের চেহারা ও গুণগত বৈশিষ্ট্য ভাল পাওয়ার জন্য সঠিক ও সুষম দৈর্ঘ্যের স্টিচ তৈরি করার জন্য বিভিন্ন </a:t>
            </a:r>
            <a:r>
              <a:rPr lang="as-IN" sz="3600" b="1" spc="-100" dirty="0" smtClean="0">
                <a:latin typeface="Kalpurush" panose="02000600000000000000" pitchFamily="2" charset="0"/>
                <a:cs typeface="Kalpurush" panose="02000600000000000000" pitchFamily="2" charset="0"/>
              </a:rPr>
              <a:t>যন্ত্রাংশ</a:t>
            </a:r>
            <a:r>
              <a:rPr lang="en-US" sz="3600" b="1" spc="-100" dirty="0" smtClean="0">
                <a:latin typeface="Kalpurush" panose="02000600000000000000" pitchFamily="2" charset="0"/>
                <a:cs typeface="Kalpurush" panose="02000600000000000000" pitchFamily="2" charset="0"/>
              </a:rPr>
              <a:t> </a:t>
            </a:r>
            <a:r>
              <a:rPr lang="en-US" sz="3600" b="1" spc="-100" dirty="0" err="1" smtClean="0">
                <a:latin typeface="Kalpurush" panose="02000600000000000000" pitchFamily="2" charset="0"/>
                <a:cs typeface="Kalpurush" panose="02000600000000000000" pitchFamily="2" charset="0"/>
              </a:rPr>
              <a:t>যেমন</a:t>
            </a:r>
            <a:r>
              <a:rPr lang="en-US" sz="3600" b="1" spc="-100" dirty="0" smtClean="0">
                <a:latin typeface="Kalpurush" panose="02000600000000000000" pitchFamily="2" charset="0"/>
                <a:cs typeface="Kalpurush" panose="02000600000000000000" pitchFamily="2" charset="0"/>
              </a:rPr>
              <a:t>; </a:t>
            </a:r>
            <a:r>
              <a:rPr lang="en-US" sz="3600" b="1" spc="-100" dirty="0" err="1" smtClean="0">
                <a:latin typeface="Kalpurush" panose="02000600000000000000" pitchFamily="2" charset="0"/>
                <a:cs typeface="Kalpurush" panose="02000600000000000000" pitchFamily="2" charset="0"/>
              </a:rPr>
              <a:t>ফিডডগ</a:t>
            </a:r>
            <a:r>
              <a:rPr lang="en-US" sz="3600" b="1" spc="-100" dirty="0">
                <a:latin typeface="Kalpurush" panose="02000600000000000000" pitchFamily="2" charset="0"/>
                <a:cs typeface="Kalpurush" panose="02000600000000000000" pitchFamily="2" charset="0"/>
              </a:rPr>
              <a:t> </a:t>
            </a:r>
            <a:r>
              <a:rPr lang="en-US" sz="3600" b="1" spc="-100" dirty="0" smtClean="0">
                <a:latin typeface="Kalpurush" panose="02000600000000000000" pitchFamily="2" charset="0"/>
                <a:cs typeface="Kalpurush" panose="02000600000000000000" pitchFamily="2" charset="0"/>
              </a:rPr>
              <a:t>ও </a:t>
            </a:r>
            <a:r>
              <a:rPr lang="en-US" sz="3600" b="1" spc="-100" dirty="0" err="1" smtClean="0">
                <a:latin typeface="Kalpurush" panose="02000600000000000000" pitchFamily="2" charset="0"/>
                <a:cs typeface="Kalpurush" panose="02000600000000000000" pitchFamily="2" charset="0"/>
              </a:rPr>
              <a:t>প্রেসার</a:t>
            </a:r>
            <a:r>
              <a:rPr lang="en-US" sz="3600" b="1" spc="-100" dirty="0" smtClean="0">
                <a:latin typeface="Kalpurush" panose="02000600000000000000" pitchFamily="2" charset="0"/>
                <a:cs typeface="Kalpurush" panose="02000600000000000000" pitchFamily="2" charset="0"/>
              </a:rPr>
              <a:t> </a:t>
            </a:r>
            <a:r>
              <a:rPr lang="en-US" sz="3600" b="1" spc="-100" dirty="0" err="1" smtClean="0">
                <a:latin typeface="Kalpurush" panose="02000600000000000000" pitchFamily="2" charset="0"/>
                <a:cs typeface="Kalpurush" panose="02000600000000000000" pitchFamily="2" charset="0"/>
              </a:rPr>
              <a:t>ফুট</a:t>
            </a:r>
            <a:r>
              <a:rPr lang="as-IN" sz="3600" b="1" spc="-100" dirty="0" smtClean="0">
                <a:latin typeface="Kalpurush" panose="02000600000000000000" pitchFamily="2" charset="0"/>
                <a:cs typeface="Kalpurush" panose="02000600000000000000" pitchFamily="2" charset="0"/>
              </a:rPr>
              <a:t> </a:t>
            </a:r>
            <a:r>
              <a:rPr lang="en-US" sz="3600" b="1" spc="-100" dirty="0" err="1" smtClean="0">
                <a:latin typeface="Kalpurush" panose="02000600000000000000" pitchFamily="2" charset="0"/>
                <a:cs typeface="Kalpurush" panose="02000600000000000000" pitchFamily="2" charset="0"/>
              </a:rPr>
              <a:t>এর</a:t>
            </a:r>
            <a:r>
              <a:rPr lang="en-US" sz="3600" b="1" spc="-100" dirty="0" smtClean="0">
                <a:latin typeface="Kalpurush" panose="02000600000000000000" pitchFamily="2" charset="0"/>
                <a:cs typeface="Kalpurush" panose="02000600000000000000" pitchFamily="2" charset="0"/>
              </a:rPr>
              <a:t> </a:t>
            </a:r>
            <a:r>
              <a:rPr lang="as-IN" sz="3600" b="1" spc="-100" dirty="0" smtClean="0">
                <a:latin typeface="Kalpurush" panose="02000600000000000000" pitchFamily="2" charset="0"/>
                <a:cs typeface="Kalpurush" panose="02000600000000000000" pitchFamily="2" charset="0"/>
              </a:rPr>
              <a:t>সমন্বয়ে </a:t>
            </a:r>
            <a:r>
              <a:rPr lang="as-IN" sz="3600" b="1" spc="-100" dirty="0">
                <a:latin typeface="Kalpurush" panose="02000600000000000000" pitchFamily="2" charset="0"/>
                <a:cs typeface="Kalpurush" panose="02000600000000000000" pitchFamily="2" charset="0"/>
              </a:rPr>
              <a:t>যে মেকানিজম তৈরি করা হয়, তাকে ফিড মেকানিজম বলে</a:t>
            </a:r>
            <a:r>
              <a:rPr lang="as-IN" sz="3600" b="1" spc="-100" dirty="0" smtClean="0">
                <a:latin typeface="Kalpurush" panose="02000600000000000000" pitchFamily="2" charset="0"/>
                <a:cs typeface="Kalpurush" panose="02000600000000000000" pitchFamily="2" charset="0"/>
              </a:rPr>
              <a:t>।</a:t>
            </a:r>
            <a:endParaRPr lang="en-US" sz="3600" b="1" spc="-100" dirty="0" smtClean="0">
              <a:effectLst/>
              <a:latin typeface="Kalpurush" panose="02000600000000000000" pitchFamily="2" charset="0"/>
              <a:ea typeface="Calibri" panose="020F0502020204030204" pitchFamily="34" charset="0"/>
              <a:cs typeface="Kalpurush" panose="02000600000000000000" pitchFamily="2" charset="0"/>
            </a:endParaRPr>
          </a:p>
        </p:txBody>
      </p:sp>
      <p:sp>
        <p:nvSpPr>
          <p:cNvPr id="4" name="Rounded Rectangle 3"/>
          <p:cNvSpPr/>
          <p:nvPr/>
        </p:nvSpPr>
        <p:spPr>
          <a:xfrm>
            <a:off x="2966927" y="516087"/>
            <a:ext cx="6252938"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s-IN" sz="4000" b="1" dirty="0">
                <a:solidFill>
                  <a:schemeClr val="bg2">
                    <a:lumMod val="10000"/>
                  </a:schemeClr>
                </a:solidFill>
                <a:latin typeface="Kalpurush" panose="02000600000000000000" pitchFamily="2" charset="0"/>
                <a:cs typeface="Kalpurush" panose="02000600000000000000" pitchFamily="2" charset="0"/>
              </a:rPr>
              <a:t>সেলাই মেশিনের ফিড মেকানিজম</a:t>
            </a:r>
            <a:endParaRPr lang="en-US" sz="40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73593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5098" y="2990669"/>
            <a:ext cx="11576103" cy="31967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82880" tIns="182880" bIns="91440" rtlCol="0" anchor="ctr"/>
          <a:lstStyle/>
          <a:p>
            <a:pPr algn="ctr">
              <a:spcAft>
                <a:spcPts val="1200"/>
              </a:spcAft>
            </a:pPr>
            <a:endParaRPr lang="en-US" b="1"/>
          </a:p>
        </p:txBody>
      </p:sp>
      <p:sp>
        <p:nvSpPr>
          <p:cNvPr id="3" name="Rectangle 2"/>
          <p:cNvSpPr/>
          <p:nvPr/>
        </p:nvSpPr>
        <p:spPr>
          <a:xfrm>
            <a:off x="1292860" y="1533878"/>
            <a:ext cx="9626799" cy="1277914"/>
          </a:xfrm>
          <a:prstGeom prst="rect">
            <a:avLst/>
          </a:prstGeom>
        </p:spPr>
        <p:txBody>
          <a:bodyPr wrap="square">
            <a:spAutoFit/>
          </a:bodyPr>
          <a:lstStyle/>
          <a:p>
            <a:pPr>
              <a:lnSpc>
                <a:spcPct val="107000"/>
              </a:lnSpc>
              <a:spcAft>
                <a:spcPts val="800"/>
              </a:spcAft>
            </a:pP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সেলাই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মেশিনে</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বিভিন্ন</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ধরনের</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ফিড</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মেকানিজম-এর</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ব্যবহার</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দেখতে</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পাওয়া</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যায়</a:t>
            </a:r>
            <a:r>
              <a:rPr lang="en-US" sz="3600" b="1"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 </a:t>
            </a:r>
            <a:r>
              <a:rPr lang="en-US" sz="3600" b="1" dirty="0" err="1"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যেমন</a:t>
            </a:r>
            <a:r>
              <a:rPr lang="en-US" sz="3600" b="1" dirty="0">
                <a:solidFill>
                  <a:srgbClr val="C00000"/>
                </a:solidFill>
                <a:latin typeface="Kalpurush" panose="02000600000000000000" pitchFamily="2" charset="0"/>
                <a:ea typeface="Calibri" panose="020F0502020204030204" pitchFamily="34" charset="0"/>
                <a:cs typeface="Kalpurush" panose="02000600000000000000" pitchFamily="2" charset="0"/>
              </a:rPr>
              <a:t>:</a:t>
            </a:r>
            <a:endParaRPr lang="en-US" sz="3600" b="1" dirty="0">
              <a:solidFill>
                <a:srgbClr val="C00000"/>
              </a:solidFill>
              <a:effectLst/>
              <a:latin typeface="Kalpurush" panose="02000600000000000000" pitchFamily="2" charset="0"/>
              <a:ea typeface="Calibri" panose="020F0502020204030204" pitchFamily="34" charset="0"/>
              <a:cs typeface="Kalpurush" panose="02000600000000000000" pitchFamily="2" charset="0"/>
            </a:endParaRPr>
          </a:p>
        </p:txBody>
      </p:sp>
      <p:sp>
        <p:nvSpPr>
          <p:cNvPr id="4" name="Rectangle 3"/>
          <p:cNvSpPr/>
          <p:nvPr/>
        </p:nvSpPr>
        <p:spPr>
          <a:xfrm>
            <a:off x="546101" y="3406416"/>
            <a:ext cx="5184140" cy="2363147"/>
          </a:xfrm>
          <a:prstGeom prst="rect">
            <a:avLst/>
          </a:prstGeom>
          <a:solidFill>
            <a:schemeClr val="bg1"/>
          </a:solidFill>
        </p:spPr>
        <p:txBody>
          <a:bodyPr wrap="square" lIns="182880" tIns="182880" bIns="91440">
            <a:spAutoFit/>
          </a:bodyPr>
          <a:lstStyle/>
          <a:p>
            <a:pPr>
              <a:lnSpc>
                <a:spcPct val="107000"/>
              </a:lnSpc>
              <a:spcAft>
                <a:spcPts val="1200"/>
              </a:spcAft>
            </a:pP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১.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ড্রপ</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ফিড</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পদ্ধতি</a:t>
            </a:r>
            <a:r>
              <a:rPr lang="en-US" sz="3600" b="1" spc="-100" dirty="0">
                <a:latin typeface="Kalpurush" panose="02000600000000000000" pitchFamily="2" charset="0"/>
                <a:ea typeface="Calibri" panose="020F0502020204030204" pitchFamily="34" charset="0"/>
                <a:cs typeface="Kalpurush" panose="02000600000000000000" pitchFamily="2" charset="0"/>
              </a:rPr>
              <a:t>।</a:t>
            </a:r>
            <a:endParaRPr lang="en-US" sz="3600" b="1" spc="-100" dirty="0" smtClean="0">
              <a:effectLst/>
              <a:latin typeface="Kalpurush" panose="02000600000000000000" pitchFamily="2" charset="0"/>
              <a:ea typeface="Calibri" panose="020F0502020204030204" pitchFamily="34" charset="0"/>
              <a:cs typeface="Kalpurush" panose="02000600000000000000" pitchFamily="2" charset="0"/>
            </a:endParaRPr>
          </a:p>
          <a:p>
            <a:pPr>
              <a:lnSpc>
                <a:spcPct val="107000"/>
              </a:lnSpc>
              <a:spcAft>
                <a:spcPts val="1200"/>
              </a:spcAft>
            </a:pP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২.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নিডেল</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ফিড</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পদ্ধতি</a:t>
            </a:r>
            <a:r>
              <a:rPr lang="en-US" sz="3600" b="1" spc="-100" dirty="0">
                <a:latin typeface="Kalpurush" panose="02000600000000000000" pitchFamily="2" charset="0"/>
                <a:ea typeface="Calibri" panose="020F0502020204030204" pitchFamily="34" charset="0"/>
                <a:cs typeface="Kalpurush" panose="02000600000000000000" pitchFamily="2" charset="0"/>
              </a:rPr>
              <a:t>।</a:t>
            </a:r>
            <a:endParaRPr lang="en-US" sz="3600" b="1" spc="-100" dirty="0" smtClean="0">
              <a:effectLst/>
              <a:latin typeface="Kalpurush" panose="02000600000000000000" pitchFamily="2" charset="0"/>
              <a:ea typeface="Calibri" panose="020F0502020204030204" pitchFamily="34" charset="0"/>
              <a:cs typeface="Kalpurush" panose="02000600000000000000" pitchFamily="2" charset="0"/>
            </a:endParaRPr>
          </a:p>
          <a:p>
            <a:pPr>
              <a:lnSpc>
                <a:spcPct val="107000"/>
              </a:lnSpc>
              <a:spcAft>
                <a:spcPts val="1200"/>
              </a:spcAft>
            </a:pP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৩.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ডিফারেঙ্ন্সিয়াল</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বটম</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পদ্ধতি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a:t>
            </a:r>
            <a:endParaRPr lang="en-US" sz="3600" b="1" spc="-100" dirty="0" smtClean="0">
              <a:effectLst/>
              <a:latin typeface="Kalpurush" panose="02000600000000000000" pitchFamily="2" charset="0"/>
              <a:ea typeface="Calibri" panose="020F0502020204030204" pitchFamily="34" charset="0"/>
              <a:cs typeface="Kalpurush" panose="02000600000000000000" pitchFamily="2" charset="0"/>
            </a:endParaRPr>
          </a:p>
        </p:txBody>
      </p:sp>
      <p:sp>
        <p:nvSpPr>
          <p:cNvPr id="5" name="Rounded Rectangle 4"/>
          <p:cNvSpPr/>
          <p:nvPr/>
        </p:nvSpPr>
        <p:spPr>
          <a:xfrm>
            <a:off x="3141095" y="327405"/>
            <a:ext cx="5930330"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s-IN" sz="4000" b="1" dirty="0" smtClean="0">
                <a:solidFill>
                  <a:schemeClr val="bg2">
                    <a:lumMod val="10000"/>
                  </a:schemeClr>
                </a:solidFill>
                <a:latin typeface="Kalpurush" panose="02000600000000000000" pitchFamily="2" charset="0"/>
                <a:cs typeface="Kalpurush" panose="02000600000000000000" pitchFamily="2" charset="0"/>
              </a:rPr>
              <a:t>ফিড মেকানিজম</a:t>
            </a:r>
            <a:r>
              <a:rPr lang="en-US" sz="4000" b="1" dirty="0" smtClean="0">
                <a:solidFill>
                  <a:schemeClr val="bg2">
                    <a:lumMod val="10000"/>
                  </a:schemeClr>
                </a:solidFill>
                <a:latin typeface="Kalpurush" panose="02000600000000000000" pitchFamily="2" charset="0"/>
                <a:cs typeface="Kalpurush" panose="02000600000000000000" pitchFamily="2" charset="0"/>
              </a:rPr>
              <a:t>-</a:t>
            </a:r>
            <a:r>
              <a:rPr lang="en-US" sz="4000" b="1" dirty="0" err="1" smtClean="0">
                <a:solidFill>
                  <a:schemeClr val="bg2">
                    <a:lumMod val="10000"/>
                  </a:schemeClr>
                </a:solidFill>
                <a:latin typeface="Kalpurush" panose="02000600000000000000" pitchFamily="2" charset="0"/>
                <a:cs typeface="Kalpurush" panose="02000600000000000000" pitchFamily="2" charset="0"/>
              </a:rPr>
              <a:t>এর</a:t>
            </a:r>
            <a:r>
              <a:rPr lang="en-US" sz="4000" b="1" dirty="0" smtClean="0">
                <a:solidFill>
                  <a:schemeClr val="bg2">
                    <a:lumMod val="10000"/>
                  </a:schemeClr>
                </a:solidFill>
                <a:latin typeface="Kalpurush" panose="02000600000000000000" pitchFamily="2" charset="0"/>
                <a:cs typeface="Kalpurush" panose="02000600000000000000" pitchFamily="2" charset="0"/>
              </a:rPr>
              <a:t> </a:t>
            </a:r>
            <a:r>
              <a:rPr lang="en-US" sz="4000" b="1" dirty="0" err="1" smtClean="0">
                <a:solidFill>
                  <a:schemeClr val="bg2">
                    <a:lumMod val="10000"/>
                  </a:schemeClr>
                </a:solidFill>
                <a:latin typeface="Kalpurush" panose="02000600000000000000" pitchFamily="2" charset="0"/>
                <a:cs typeface="Kalpurush" panose="02000600000000000000" pitchFamily="2" charset="0"/>
              </a:rPr>
              <a:t>প্রকারভেদ</a:t>
            </a:r>
            <a:endParaRPr lang="en-US" sz="4000" dirty="0">
              <a:latin typeface="Kalpurush" panose="02000600000000000000" pitchFamily="2" charset="0"/>
              <a:cs typeface="Kalpurush" panose="02000600000000000000" pitchFamily="2" charset="0"/>
            </a:endParaRPr>
          </a:p>
        </p:txBody>
      </p:sp>
      <p:sp>
        <p:nvSpPr>
          <p:cNvPr id="6" name="Rectangle 5"/>
          <p:cNvSpPr/>
          <p:nvPr/>
        </p:nvSpPr>
        <p:spPr>
          <a:xfrm>
            <a:off x="5954123" y="3406415"/>
            <a:ext cx="5658757" cy="2363147"/>
          </a:xfrm>
          <a:prstGeom prst="rect">
            <a:avLst/>
          </a:prstGeom>
          <a:solidFill>
            <a:schemeClr val="bg1"/>
          </a:solidFill>
        </p:spPr>
        <p:txBody>
          <a:bodyPr wrap="square" lIns="182880" tIns="182880" bIns="91440">
            <a:spAutoFit/>
          </a:bodyPr>
          <a:lstStyle/>
          <a:p>
            <a:pPr>
              <a:lnSpc>
                <a:spcPct val="107000"/>
              </a:lnSpc>
              <a:spcAft>
                <a:spcPts val="1200"/>
              </a:spcAft>
            </a:pP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৪</a:t>
            </a: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latin typeface="Kalpurush" panose="02000600000000000000" pitchFamily="2" charset="0"/>
                <a:ea typeface="Calibri" panose="020F0502020204030204" pitchFamily="34" charset="0"/>
                <a:cs typeface="Kalpurush" panose="02000600000000000000" pitchFamily="2" charset="0"/>
              </a:rPr>
              <a:t>অ্যা</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ডজাস্টেবল</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টপ</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ফিড</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পদ্ধতি</a:t>
            </a:r>
            <a:r>
              <a:rPr lang="en-US" sz="3600" b="1" spc="-100" dirty="0">
                <a:latin typeface="Kalpurush" panose="02000600000000000000" pitchFamily="2" charset="0"/>
                <a:ea typeface="Calibri" panose="020F0502020204030204" pitchFamily="34" charset="0"/>
                <a:cs typeface="Kalpurush" panose="02000600000000000000" pitchFamily="2" charset="0"/>
              </a:rPr>
              <a:t>।</a:t>
            </a:r>
            <a:endParaRPr lang="en-US" sz="3600" b="1" spc="-100" dirty="0" smtClean="0">
              <a:effectLst/>
              <a:latin typeface="Kalpurush" panose="02000600000000000000" pitchFamily="2" charset="0"/>
              <a:ea typeface="Calibri" panose="020F0502020204030204" pitchFamily="34" charset="0"/>
              <a:cs typeface="Kalpurush" panose="02000600000000000000" pitchFamily="2" charset="0"/>
            </a:endParaRPr>
          </a:p>
          <a:p>
            <a:pPr>
              <a:lnSpc>
                <a:spcPct val="107000"/>
              </a:lnSpc>
              <a:spcAft>
                <a:spcPts val="1200"/>
              </a:spcAft>
            </a:pP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৫.</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ইউনিশন</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ফিড</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পদ্ধতি</a:t>
            </a:r>
            <a:r>
              <a:rPr lang="en-US" sz="3600" b="1" spc="-100" dirty="0">
                <a:latin typeface="Kalpurush" panose="02000600000000000000" pitchFamily="2" charset="0"/>
                <a:ea typeface="Calibri" panose="020F0502020204030204" pitchFamily="34" charset="0"/>
                <a:cs typeface="Kalpurush" panose="02000600000000000000" pitchFamily="2" charset="0"/>
              </a:rPr>
              <a:t>।</a:t>
            </a:r>
            <a:endParaRPr lang="en-US" sz="3600" b="1" spc="-100" dirty="0" smtClean="0">
              <a:effectLst/>
              <a:latin typeface="Kalpurush" panose="02000600000000000000" pitchFamily="2" charset="0"/>
              <a:ea typeface="Calibri" panose="020F0502020204030204" pitchFamily="34" charset="0"/>
              <a:cs typeface="Kalpurush" panose="02000600000000000000" pitchFamily="2" charset="0"/>
            </a:endParaRPr>
          </a:p>
          <a:p>
            <a:pPr>
              <a:lnSpc>
                <a:spcPct val="107000"/>
              </a:lnSpc>
              <a:spcAft>
                <a:spcPts val="1200"/>
              </a:spcAft>
            </a:pPr>
            <a:r>
              <a:rPr lang="en-US" sz="3600" b="1" spc="-100" dirty="0" smtClean="0">
                <a:solidFill>
                  <a:srgbClr val="C00000"/>
                </a:solidFill>
                <a:effectLst/>
                <a:latin typeface="Kalpurush" panose="02000600000000000000" pitchFamily="2" charset="0"/>
                <a:ea typeface="Calibri" panose="020F0502020204030204" pitchFamily="34" charset="0"/>
                <a:cs typeface="Kalpurush" panose="02000600000000000000" pitchFamily="2" charset="0"/>
              </a:rPr>
              <a:t>৬.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পুলার</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ফিড</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পদ্ধতি</a:t>
            </a:r>
            <a:r>
              <a:rPr lang="en-US" sz="3600" b="1" spc="-100" dirty="0" smtClean="0">
                <a:effectLst/>
                <a:latin typeface="Kalpurush" panose="02000600000000000000" pitchFamily="2" charset="0"/>
                <a:ea typeface="Calibri" panose="020F0502020204030204" pitchFamily="34" charset="0"/>
                <a:cs typeface="Kalpurush" panose="02000600000000000000" pitchFamily="2" charset="0"/>
              </a:rPr>
              <a:t> </a:t>
            </a:r>
            <a:r>
              <a:rPr lang="en-US" sz="3600" b="1" spc="-100" dirty="0" err="1" smtClean="0">
                <a:effectLst/>
                <a:latin typeface="Kalpurush" panose="02000600000000000000" pitchFamily="2" charset="0"/>
                <a:ea typeface="Calibri" panose="020F0502020204030204" pitchFamily="34" charset="0"/>
                <a:cs typeface="Kalpurush" panose="02000600000000000000" pitchFamily="2" charset="0"/>
              </a:rPr>
              <a:t>ইত্যাদি</a:t>
            </a:r>
            <a:r>
              <a:rPr lang="en-US" sz="3600" b="1" spc="-100" dirty="0">
                <a:latin typeface="Kalpurush" panose="02000600000000000000" pitchFamily="2" charset="0"/>
                <a:ea typeface="Calibri" panose="020F0502020204030204" pitchFamily="34" charset="0"/>
                <a:cs typeface="Kalpurush" panose="02000600000000000000" pitchFamily="2" charset="0"/>
              </a:rPr>
              <a:t>।</a:t>
            </a:r>
            <a:endParaRPr lang="en-US" sz="3600" b="1" spc="-100" dirty="0">
              <a:effectLst/>
              <a:latin typeface="Kalpurush" panose="02000600000000000000" pitchFamily="2" charset="0"/>
              <a:ea typeface="Calibri" panose="020F0502020204030204" pitchFamily="34" charset="0"/>
              <a:cs typeface="Kalpurush" panose="02000600000000000000" pitchFamily="2" charset="0"/>
            </a:endParaRPr>
          </a:p>
        </p:txBody>
      </p:sp>
    </p:spTree>
    <p:extLst>
      <p:ext uri="{BB962C8B-B14F-4D97-AF65-F5344CB8AC3E}">
        <p14:creationId xmlns:p14="http://schemas.microsoft.com/office/powerpoint/2010/main" val="3576300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160" y="1330193"/>
            <a:ext cx="11887199" cy="54058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8051" y="1436147"/>
            <a:ext cx="7373943" cy="5155257"/>
          </a:xfrm>
          <a:prstGeom prst="rect">
            <a:avLst/>
          </a:prstGeom>
          <a:solidFill>
            <a:schemeClr val="bg1"/>
          </a:solidFill>
        </p:spPr>
        <p:txBody>
          <a:bodyPr wrap="square" lIns="182880" tIns="182880" rIns="182880">
            <a:spAutoFit/>
          </a:bodyPr>
          <a:lstStyle/>
          <a:p>
            <a:pPr algn="just"/>
            <a:r>
              <a:rPr lang="en-US" sz="3200" b="1" spc="-100" dirty="0" err="1">
                <a:latin typeface="Kalpurush" panose="02000600000000000000" pitchFamily="2" charset="0"/>
                <a:ea typeface="Times New Roman" panose="02020603050405020304" pitchFamily="18" charset="0"/>
                <a:cs typeface="Kalpurush" panose="02000600000000000000" pitchFamily="2" charset="0"/>
              </a:rPr>
              <a:t>এটি</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সবচেয়ে</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সাধারণ</a:t>
            </a:r>
            <a:r>
              <a:rPr lang="en-US" sz="3200" b="1" spc="-100" dirty="0">
                <a:latin typeface="Kalpurush" panose="02000600000000000000" pitchFamily="2" charset="0"/>
                <a:ea typeface="Times New Roman" panose="02020603050405020304" pitchFamily="18" charset="0"/>
                <a:cs typeface="Kalpurush" panose="02000600000000000000" pitchFamily="2" charset="0"/>
              </a:rPr>
              <a:t> ও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সবচেয়ে</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বেশি</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ব্যবহৃত</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ফিড</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মেকানিজম</a:t>
            </a:r>
            <a:r>
              <a:rPr lang="en-US" sz="3200" b="1" spc="-100" dirty="0">
                <a:latin typeface="Kalpurush" panose="02000600000000000000" pitchFamily="2" charset="0"/>
                <a:ea typeface="Times New Roman" panose="02020603050405020304" pitchFamily="18" charset="0"/>
                <a:cs typeface="Kalpurush" panose="02000600000000000000" pitchFamily="2" charset="0"/>
              </a:rPr>
              <a:t>। সেলাই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মেশিনের</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যে</a:t>
            </a:r>
            <a:r>
              <a:rPr lang="en-US" sz="3200" b="1" spc="-100" dirty="0">
                <a:latin typeface="Kalpurush" panose="02000600000000000000" pitchFamily="2" charset="0"/>
                <a:ea typeface="Times New Roman" panose="02020603050405020304" pitchFamily="18" charset="0"/>
                <a:cs typeface="Kalpurush" panose="02000600000000000000" pitchFamily="2" charset="0"/>
              </a:rPr>
              <a:t> ৩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টি</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পার্টস</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এর</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smtClean="0">
                <a:latin typeface="Kalpurush" panose="02000600000000000000" pitchFamily="2" charset="0"/>
                <a:ea typeface="Times New Roman" panose="02020603050405020304" pitchFamily="18" charset="0"/>
                <a:cs typeface="Kalpurush" panose="02000600000000000000" pitchFamily="2" charset="0"/>
              </a:rPr>
              <a:t>সমন্বয়ে</a:t>
            </a:r>
            <a:r>
              <a:rPr lang="en-US" sz="3200" b="1" spc="-100" dirty="0" smtClean="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ফিড</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মেকানিজম</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গঠিত</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এরা</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হচ্ছে</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প্রেসার</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ফুট</a:t>
            </a:r>
            <a:r>
              <a:rPr lang="en-US" sz="3200" b="1" spc="-100" dirty="0">
                <a:latin typeface="Kalpurush" panose="02000600000000000000" pitchFamily="2" charset="0"/>
                <a:ea typeface="Times New Roman" panose="02020603050405020304" pitchFamily="18" charset="0"/>
                <a:cs typeface="Kalpurush" panose="02000600000000000000" pitchFamily="2" charset="0"/>
              </a:rPr>
              <a:t>, থ্রোট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প্লেট</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ফিড</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ডগ</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যা</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স্টেইনলেস</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স্টিলের</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তৈরি</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এবং</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এর</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পৃষ্ঠ</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অতান্ত</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মসৃণ</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মসৃণ</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পৃষ্টের</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কারণে</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কাপড়</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সহজেই</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এর</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উপর</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দিয়ে</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ফিড</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করা</a:t>
            </a:r>
            <a:r>
              <a:rPr lang="en-US" sz="3200" b="1" spc="-100" dirty="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err="1">
                <a:latin typeface="Kalpurush" panose="02000600000000000000" pitchFamily="2" charset="0"/>
                <a:ea typeface="Times New Roman" panose="02020603050405020304" pitchFamily="18" charset="0"/>
                <a:cs typeface="Kalpurush" panose="02000600000000000000" pitchFamily="2" charset="0"/>
              </a:rPr>
              <a:t>যায়</a:t>
            </a:r>
            <a:r>
              <a:rPr lang="en-US" sz="3200" b="1" spc="-100" dirty="0" smtClean="0">
                <a:latin typeface="Kalpurush" panose="02000600000000000000" pitchFamily="2" charset="0"/>
                <a:ea typeface="Times New Roman" panose="02020603050405020304" pitchFamily="18" charset="0"/>
                <a:cs typeface="Kalpurush" panose="02000600000000000000" pitchFamily="2" charset="0"/>
              </a:rPr>
              <a:t>। </a:t>
            </a:r>
            <a:r>
              <a:rPr lang="en-US" sz="3200" b="1" spc="-100" dirty="0" smtClean="0">
                <a:latin typeface="Kalpurush" panose="02000600000000000000" pitchFamily="2" charset="0"/>
                <a:cs typeface="Kalpurush" panose="02000600000000000000" pitchFamily="2" charset="0"/>
              </a:rPr>
              <a:t>থ্রোট </a:t>
            </a:r>
            <a:r>
              <a:rPr lang="en-US" sz="3200" b="1" spc="-100" dirty="0" err="1">
                <a:latin typeface="Kalpurush" panose="02000600000000000000" pitchFamily="2" charset="0"/>
                <a:cs typeface="Kalpurush" panose="02000600000000000000" pitchFamily="2" charset="0"/>
              </a:rPr>
              <a:t>প্লেটের</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মধ্যে</a:t>
            </a:r>
            <a:r>
              <a:rPr lang="en-US" sz="3200" b="1" spc="-100" dirty="0">
                <a:latin typeface="Kalpurush" panose="02000600000000000000" pitchFamily="2" charset="0"/>
                <a:cs typeface="Kalpurush" panose="02000600000000000000" pitchFamily="2" charset="0"/>
              </a:rPr>
              <a:t> </a:t>
            </a:r>
            <a:r>
              <a:rPr lang="en-US" sz="3200" b="1" spc="-100" dirty="0" err="1" smtClean="0">
                <a:latin typeface="Kalpurush" panose="02000600000000000000" pitchFamily="2" charset="0"/>
                <a:cs typeface="Kalpurush" panose="02000600000000000000" pitchFamily="2" charset="0"/>
              </a:rPr>
              <a:t>একটি</a:t>
            </a:r>
            <a:r>
              <a:rPr lang="en-US" sz="3200" b="1" spc="-100" dirty="0" smtClean="0">
                <a:latin typeface="Kalpurush" panose="02000600000000000000" pitchFamily="2" charset="0"/>
                <a:cs typeface="Kalpurush" panose="02000600000000000000" pitchFamily="2" charset="0"/>
              </a:rPr>
              <a:t> </a:t>
            </a:r>
            <a:r>
              <a:rPr lang="en-US" sz="3200" b="1" spc="-100" dirty="0" err="1" smtClean="0">
                <a:latin typeface="Kalpurush" panose="02000600000000000000" pitchFamily="2" charset="0"/>
                <a:cs typeface="Kalpurush" panose="02000600000000000000" pitchFamily="2" charset="0"/>
              </a:rPr>
              <a:t>বা</a:t>
            </a:r>
            <a:r>
              <a:rPr lang="en-US" sz="3200" b="1" spc="-100" dirty="0" smtClean="0">
                <a:latin typeface="Kalpurush" panose="02000600000000000000" pitchFamily="2" charset="0"/>
                <a:cs typeface="Kalpurush" panose="02000600000000000000" pitchFamily="2" charset="0"/>
              </a:rPr>
              <a:t> </a:t>
            </a:r>
            <a:r>
              <a:rPr lang="en-US" sz="3200" b="1" spc="-100" dirty="0" err="1" smtClean="0">
                <a:latin typeface="Kalpurush" panose="02000600000000000000" pitchFamily="2" charset="0"/>
                <a:cs typeface="Kalpurush" panose="02000600000000000000" pitchFamily="2" charset="0"/>
              </a:rPr>
              <a:t>একাধিক</a:t>
            </a:r>
            <a:r>
              <a:rPr lang="en-US" sz="3200" b="1" spc="-100" dirty="0" smtClean="0">
                <a:latin typeface="Kalpurush" panose="02000600000000000000" pitchFamily="2" charset="0"/>
                <a:cs typeface="Kalpurush" panose="02000600000000000000" pitchFamily="2" charset="0"/>
              </a:rPr>
              <a:t> </a:t>
            </a:r>
            <a:r>
              <a:rPr lang="en-US" sz="3200" b="1" spc="-100" dirty="0" err="1" smtClean="0">
                <a:latin typeface="Kalpurush" panose="02000600000000000000" pitchFamily="2" charset="0"/>
                <a:cs typeface="Kalpurush" panose="02000600000000000000" pitchFamily="2" charset="0"/>
              </a:rPr>
              <a:t>খাঁজ</a:t>
            </a:r>
            <a:r>
              <a:rPr lang="en-US" sz="3200" b="1" spc="-100" dirty="0" smtClean="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থাকে</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যার</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মধ্যে</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ফিড</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ডগ</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আগে</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পিছে</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নড়াচড়া</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করতে</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পারে</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এর</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মধ্যে</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একটি</a:t>
            </a:r>
            <a:r>
              <a:rPr lang="en-US" sz="3200" b="1" spc="-100" dirty="0">
                <a:latin typeface="Kalpurush" panose="02000600000000000000" pitchFamily="2" charset="0"/>
                <a:cs typeface="Kalpurush" panose="02000600000000000000" pitchFamily="2" charset="0"/>
              </a:rPr>
              <a:t> </a:t>
            </a:r>
            <a:r>
              <a:rPr lang="en-US" sz="3200" b="1" spc="-100" dirty="0" err="1" smtClean="0">
                <a:latin typeface="Kalpurush" panose="02000600000000000000" pitchFamily="2" charset="0"/>
                <a:cs typeface="Kalpurush" panose="02000600000000000000" pitchFamily="2" charset="0"/>
              </a:rPr>
              <a:t>ছিদ্র</a:t>
            </a:r>
            <a:r>
              <a:rPr lang="en-US" sz="3200" b="1" spc="-100" dirty="0" smtClean="0">
                <a:latin typeface="Kalpurush" panose="02000600000000000000" pitchFamily="2" charset="0"/>
                <a:cs typeface="Kalpurush" panose="02000600000000000000" pitchFamily="2" charset="0"/>
              </a:rPr>
              <a:t> ও </a:t>
            </a:r>
            <a:r>
              <a:rPr lang="en-US" sz="3200" b="1" spc="-100" dirty="0" err="1">
                <a:latin typeface="Kalpurush" panose="02000600000000000000" pitchFamily="2" charset="0"/>
                <a:cs typeface="Kalpurush" panose="02000600000000000000" pitchFamily="2" charset="0"/>
              </a:rPr>
              <a:t>আছে</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যার</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মধ্য</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নিডেল</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উপরে</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নিচে</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উঠানামা</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করতে</a:t>
            </a:r>
            <a:r>
              <a:rPr lang="en-US" sz="3200" b="1" spc="-100" dirty="0">
                <a:latin typeface="Kalpurush" panose="02000600000000000000" pitchFamily="2" charset="0"/>
                <a:cs typeface="Kalpurush" panose="02000600000000000000" pitchFamily="2" charset="0"/>
              </a:rPr>
              <a:t> </a:t>
            </a:r>
            <a:r>
              <a:rPr lang="en-US" sz="3200" b="1" spc="-100" dirty="0" err="1">
                <a:latin typeface="Kalpurush" panose="02000600000000000000" pitchFamily="2" charset="0"/>
                <a:cs typeface="Kalpurush" panose="02000600000000000000" pitchFamily="2" charset="0"/>
              </a:rPr>
              <a:t>পারে</a:t>
            </a:r>
            <a:r>
              <a:rPr lang="en-US" sz="3200" b="1" spc="-100" dirty="0">
                <a:latin typeface="Kalpurush" panose="02000600000000000000" pitchFamily="2" charset="0"/>
                <a:cs typeface="Kalpurush" panose="02000600000000000000" pitchFamily="2" charset="0"/>
              </a:rPr>
              <a:t>।</a:t>
            </a:r>
            <a:endParaRPr lang="en-US" sz="3200" b="1" spc="-100" dirty="0">
              <a:effectLst/>
              <a:latin typeface="Kalpurush" panose="02000600000000000000" pitchFamily="2" charset="0"/>
              <a:ea typeface="Times New Roman" panose="02020603050405020304" pitchFamily="18" charset="0"/>
              <a:cs typeface="Kalpurush" panose="02000600000000000000" pitchFamily="2" charset="0"/>
            </a:endParaRPr>
          </a:p>
        </p:txBody>
      </p:sp>
      <p:sp>
        <p:nvSpPr>
          <p:cNvPr id="6" name="Rounded Rectangle 5"/>
          <p:cNvSpPr/>
          <p:nvPr/>
        </p:nvSpPr>
        <p:spPr>
          <a:xfrm>
            <a:off x="4632959" y="342645"/>
            <a:ext cx="2944945"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err="1" smtClean="0">
                <a:solidFill>
                  <a:schemeClr val="bg2">
                    <a:lumMod val="10000"/>
                  </a:schemeClr>
                </a:solidFill>
                <a:latin typeface="Kalpurush" panose="02000600000000000000" pitchFamily="2" charset="0"/>
                <a:cs typeface="Kalpurush" panose="02000600000000000000" pitchFamily="2" charset="0"/>
              </a:rPr>
              <a:t>ড্রপফিড</a:t>
            </a:r>
            <a:r>
              <a:rPr lang="en-US" sz="4000" b="1" dirty="0" smtClean="0">
                <a:solidFill>
                  <a:schemeClr val="bg2">
                    <a:lumMod val="10000"/>
                  </a:schemeClr>
                </a:solidFill>
                <a:latin typeface="Kalpurush" panose="02000600000000000000" pitchFamily="2" charset="0"/>
                <a:cs typeface="Kalpurush" panose="02000600000000000000" pitchFamily="2" charset="0"/>
              </a:rPr>
              <a:t> </a:t>
            </a:r>
            <a:r>
              <a:rPr lang="en-US" sz="4000" b="1" dirty="0" err="1" smtClean="0">
                <a:solidFill>
                  <a:schemeClr val="bg2">
                    <a:lumMod val="10000"/>
                  </a:schemeClr>
                </a:solidFill>
                <a:latin typeface="Kalpurush" panose="02000600000000000000" pitchFamily="2" charset="0"/>
                <a:cs typeface="Kalpurush" panose="02000600000000000000" pitchFamily="2" charset="0"/>
              </a:rPr>
              <a:t>পদ্ধতি</a:t>
            </a:r>
            <a:endParaRPr lang="en-US" sz="4000" dirty="0">
              <a:latin typeface="Kalpurush" panose="02000600000000000000" pitchFamily="2" charset="0"/>
              <a:cs typeface="Kalpurush" panose="02000600000000000000" pitchFamily="2" charset="0"/>
            </a:endParaRPr>
          </a:p>
        </p:txBody>
      </p:sp>
      <p:pic>
        <p:nvPicPr>
          <p:cNvPr id="3" name="Picture 2"/>
          <p:cNvPicPr>
            <a:picLocks noChangeAspect="1"/>
          </p:cNvPicPr>
          <p:nvPr/>
        </p:nvPicPr>
        <p:blipFill>
          <a:blip r:embed="rId2"/>
          <a:stretch>
            <a:fillRect/>
          </a:stretch>
        </p:blipFill>
        <p:spPr>
          <a:xfrm>
            <a:off x="7872885" y="1436146"/>
            <a:ext cx="3938115" cy="5155257"/>
          </a:xfrm>
          <a:prstGeom prst="rect">
            <a:avLst/>
          </a:prstGeom>
        </p:spPr>
      </p:pic>
    </p:spTree>
    <p:extLst>
      <p:ext uri="{BB962C8B-B14F-4D97-AF65-F5344CB8AC3E}">
        <p14:creationId xmlns:p14="http://schemas.microsoft.com/office/powerpoint/2010/main" val="3345439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9654" y="1330195"/>
            <a:ext cx="11887199" cy="52883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7111" y="1538514"/>
            <a:ext cx="7924794" cy="4847481"/>
          </a:xfrm>
          <a:prstGeom prst="rect">
            <a:avLst/>
          </a:prstGeom>
          <a:solidFill>
            <a:schemeClr val="bg1"/>
          </a:solidFill>
        </p:spPr>
        <p:txBody>
          <a:bodyPr wrap="square" lIns="182880" tIns="182880" rIns="182880">
            <a:spAutoFit/>
          </a:bodyPr>
          <a:lstStyle/>
          <a:p>
            <a:pPr algn="just"/>
            <a:r>
              <a:rPr lang="en-US" sz="3000" b="1" spc="-100" dirty="0">
                <a:latin typeface="Kalpurush" panose="02000600000000000000" pitchFamily="2" charset="0"/>
                <a:ea typeface="Times New Roman" panose="02020603050405020304" pitchFamily="18" charset="0"/>
                <a:cs typeface="Kalpurush" panose="02000600000000000000" pitchFamily="2" charset="0"/>
              </a:rPr>
              <a:t>এ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পদ্ধতিতে</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smtClean="0">
                <a:latin typeface="Kalpurush" panose="02000600000000000000" pitchFamily="2" charset="0"/>
                <a:ea typeface="Times New Roman" panose="02020603050405020304" pitchFamily="18" charset="0"/>
                <a:cs typeface="Kalpurush" panose="02000600000000000000" pitchFamily="2" charset="0"/>
              </a:rPr>
              <a:t>ব্যবহৃত</a:t>
            </a:r>
            <a:r>
              <a:rPr lang="en-US" sz="3000" b="1" spc="-100" dirty="0" smtClean="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ফিড</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ডগ</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দুটি</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পৃথকভাবে</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বিভক্ত</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অর্থা</a:t>
            </a:r>
            <a:r>
              <a:rPr lang="en-US" sz="3000" b="1" spc="-100" dirty="0">
                <a:latin typeface="Kalpurush" panose="02000600000000000000" pitchFamily="2" charset="0"/>
                <a:ea typeface="Times New Roman" panose="02020603050405020304" pitchFamily="18" charset="0"/>
                <a:cs typeface="Kalpurush" panose="02000600000000000000" pitchFamily="2" charset="0"/>
              </a:rPr>
              <a:t>ৎ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একটি</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অংশ</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নিডেলের</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সম্মুখ</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ভাগে</a:t>
            </a:r>
            <a:r>
              <a:rPr lang="en-US" sz="3000" b="1" spc="-100" dirty="0">
                <a:latin typeface="Kalpurush" panose="02000600000000000000" pitchFamily="2" charset="0"/>
                <a:ea typeface="Times New Roman" panose="02020603050405020304" pitchFamily="18" charset="0"/>
                <a:cs typeface="Kalpurush" panose="02000600000000000000" pitchFamily="2" charset="0"/>
              </a:rPr>
              <a:t> ও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অন্য</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অংশটি</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নিডেলের</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পশ্চা</a:t>
            </a:r>
            <a:r>
              <a:rPr lang="en-US" sz="3000" b="1" spc="-100" dirty="0">
                <a:latin typeface="Kalpurush" panose="02000600000000000000" pitchFamily="2" charset="0"/>
                <a:ea typeface="Times New Roman" panose="02020603050405020304" pitchFamily="18" charset="0"/>
                <a:cs typeface="Kalpurush" panose="02000600000000000000" pitchFamily="2" charset="0"/>
              </a:rPr>
              <a:t>ৎ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ভাগে</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smtClean="0">
                <a:latin typeface="Kalpurush" panose="02000600000000000000" pitchFamily="2" charset="0"/>
                <a:ea typeface="Times New Roman" panose="02020603050405020304" pitchFamily="18" charset="0"/>
                <a:cs typeface="Kalpurush" panose="02000600000000000000" pitchFamily="2" charset="0"/>
              </a:rPr>
              <a:t>অবস্থিত</a:t>
            </a:r>
            <a:r>
              <a:rPr lang="en-US" sz="3000" b="1" spc="-100" dirty="0" smtClean="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ড্রপ</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ফিড</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সিস্টেমে</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উল্লেখিত</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ফিড</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ডগের</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ন্যায়</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একই</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পদ্ধতিতে</a:t>
            </a:r>
            <a:r>
              <a:rPr lang="en-US" sz="3000" b="1" spc="-100" dirty="0">
                <a:latin typeface="Kalpurush" panose="02000600000000000000" pitchFamily="2" charset="0"/>
                <a:ea typeface="Times New Roman" panose="02020603050405020304" pitchFamily="18" charset="0"/>
                <a:cs typeface="Kalpurush" panose="02000600000000000000" pitchFamily="2" charset="0"/>
              </a:rPr>
              <a:t> এ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সিস্টেমের</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ফিড</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ডগগুলো</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গতি</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প্রাপ্ত</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smtClean="0">
                <a:latin typeface="Kalpurush" panose="02000600000000000000" pitchFamily="2" charset="0"/>
                <a:ea typeface="Times New Roman" panose="02020603050405020304" pitchFamily="18" charset="0"/>
                <a:cs typeface="Kalpurush" panose="02000600000000000000" pitchFamily="2" charset="0"/>
              </a:rPr>
              <a:t>হয়</a:t>
            </a:r>
            <a:r>
              <a:rPr lang="en-US" sz="3000" b="1" spc="-100" dirty="0" smtClean="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smtClean="0">
                <a:latin typeface="Kalpurush" panose="02000600000000000000" pitchFamily="2" charset="0"/>
                <a:ea typeface="Times New Roman" panose="02020603050405020304" pitchFamily="18" charset="0"/>
                <a:cs typeface="Kalpurush" panose="02000600000000000000" pitchFamily="2" charset="0"/>
              </a:rPr>
              <a:t>তবে</a:t>
            </a:r>
            <a:r>
              <a:rPr lang="en-US" sz="3000" b="1" spc="-100" dirty="0" smtClean="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দুটি</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অংশ</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একই</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অথবা</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ভিন্ন</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গতিতে</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চালনা</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a:latin typeface="Kalpurush" panose="02000600000000000000" pitchFamily="2" charset="0"/>
                <a:ea typeface="Times New Roman" panose="02020603050405020304" pitchFamily="18" charset="0"/>
                <a:cs typeface="Kalpurush" panose="02000600000000000000" pitchFamily="2" charset="0"/>
              </a:rPr>
              <a:t>করা</a:t>
            </a:r>
            <a:r>
              <a:rPr lang="en-US" sz="3000" b="1" spc="-100" dirty="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smtClean="0">
                <a:latin typeface="Kalpurush" panose="02000600000000000000" pitchFamily="2" charset="0"/>
                <a:ea typeface="Times New Roman" panose="02020603050405020304" pitchFamily="18" charset="0"/>
                <a:cs typeface="Kalpurush" panose="02000600000000000000" pitchFamily="2" charset="0"/>
              </a:rPr>
              <a:t>হয়</a:t>
            </a:r>
            <a:r>
              <a:rPr lang="en-US" sz="3000" b="1" spc="-100" dirty="0" smtClean="0">
                <a:latin typeface="Kalpurush" panose="02000600000000000000" pitchFamily="2" charset="0"/>
                <a:ea typeface="Times New Roman" panose="02020603050405020304" pitchFamily="18" charset="0"/>
                <a:cs typeface="Kalpurush" panose="02000600000000000000" pitchFamily="2" charset="0"/>
              </a:rPr>
              <a:t>। </a:t>
            </a:r>
            <a:r>
              <a:rPr lang="en-US" sz="3000" b="1" spc="-100" dirty="0" err="1" smtClean="0">
                <a:latin typeface="Kalpurush" panose="02000600000000000000" pitchFamily="2" charset="0"/>
                <a:cs typeface="Kalpurush" panose="02000600000000000000" pitchFamily="2" charset="0"/>
              </a:rPr>
              <a:t>নিডেলের</a:t>
            </a:r>
            <a:r>
              <a:rPr lang="en-US" sz="3000" b="1" spc="-100" dirty="0" smtClean="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সম্মুখ</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দিকের</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ফিড</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ডগটি</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নিডেলের</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পিছনের</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দিকের</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ফিড</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ডগ</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অপেক্ষা</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কম</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বা</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বেশি</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গতিতে</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চালনা</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করে</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নিচের</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পরতা</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কাপড়কে</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সম্প্রসারণ</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বা</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কুচি</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করা</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যায়</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ফলে</a:t>
            </a:r>
            <a:r>
              <a:rPr lang="en-US" sz="3000" b="1" spc="-100" dirty="0">
                <a:latin typeface="Kalpurush" panose="02000600000000000000" pitchFamily="2" charset="0"/>
                <a:cs typeface="Kalpurush" panose="02000600000000000000" pitchFamily="2" charset="0"/>
              </a:rPr>
              <a:t> এ </a:t>
            </a:r>
            <a:r>
              <a:rPr lang="en-US" sz="3000" b="1" spc="-100" dirty="0" err="1">
                <a:latin typeface="Kalpurush" panose="02000600000000000000" pitchFamily="2" charset="0"/>
                <a:cs typeface="Kalpurush" panose="02000600000000000000" pitchFamily="2" charset="0"/>
              </a:rPr>
              <a:t>পদ্ধতিতে</a:t>
            </a:r>
            <a:r>
              <a:rPr lang="en-US" sz="3000" b="1" spc="-100" dirty="0">
                <a:latin typeface="Kalpurush" panose="02000600000000000000" pitchFamily="2" charset="0"/>
                <a:cs typeface="Kalpurush" panose="02000600000000000000" pitchFamily="2" charset="0"/>
              </a:rPr>
              <a:t> </a:t>
            </a:r>
            <a:r>
              <a:rPr lang="en-US" sz="3000" b="1" spc="-100" dirty="0" err="1" smtClean="0">
                <a:latin typeface="Kalpurush" panose="02000600000000000000" pitchFamily="2" charset="0"/>
                <a:cs typeface="Kalpurush" panose="02000600000000000000" pitchFamily="2" charset="0"/>
              </a:rPr>
              <a:t>ডিফারেন্সিয়াল</a:t>
            </a:r>
            <a:r>
              <a:rPr lang="en-US" sz="3000" b="1" spc="-100" dirty="0" smtClean="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ফিডিং</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পাকারের</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সমস্যা</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অতি</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সহজেই</a:t>
            </a:r>
            <a:r>
              <a:rPr lang="en-US" sz="3000" b="1" spc="-100" dirty="0">
                <a:latin typeface="Kalpurush" panose="02000600000000000000" pitchFamily="2" charset="0"/>
                <a:cs typeface="Kalpurush" panose="02000600000000000000" pitchFamily="2" charset="0"/>
              </a:rPr>
              <a:t> </a:t>
            </a:r>
            <a:r>
              <a:rPr lang="en-US" sz="3000" b="1" spc="-100" dirty="0" err="1" smtClean="0">
                <a:latin typeface="Kalpurush" panose="02000600000000000000" pitchFamily="2" charset="0"/>
                <a:cs typeface="Kalpurush" panose="02000600000000000000" pitchFamily="2" charset="0"/>
              </a:rPr>
              <a:t>নিয়ন্ত্রণ</a:t>
            </a:r>
            <a:r>
              <a:rPr lang="en-US" sz="3000" b="1" spc="-100" dirty="0" smtClean="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করা</a:t>
            </a:r>
            <a:r>
              <a:rPr lang="en-US" sz="3000" b="1" spc="-100" dirty="0">
                <a:latin typeface="Kalpurush" panose="02000600000000000000" pitchFamily="2" charset="0"/>
                <a:cs typeface="Kalpurush" panose="02000600000000000000" pitchFamily="2" charset="0"/>
              </a:rPr>
              <a:t> </a:t>
            </a:r>
            <a:r>
              <a:rPr lang="en-US" sz="3000" b="1" spc="-100" dirty="0" err="1">
                <a:latin typeface="Kalpurush" panose="02000600000000000000" pitchFamily="2" charset="0"/>
                <a:cs typeface="Kalpurush" panose="02000600000000000000" pitchFamily="2" charset="0"/>
              </a:rPr>
              <a:t>যায়</a:t>
            </a:r>
            <a:r>
              <a:rPr lang="en-US" sz="3000" b="1" spc="-100" dirty="0" smtClean="0">
                <a:latin typeface="Kalpurush" panose="02000600000000000000" pitchFamily="2" charset="0"/>
                <a:cs typeface="Kalpurush" panose="02000600000000000000" pitchFamily="2" charset="0"/>
              </a:rPr>
              <a:t>।</a:t>
            </a:r>
            <a:endParaRPr lang="en-US" sz="3000" b="1" spc="-100" dirty="0">
              <a:effectLst/>
              <a:latin typeface="Kalpurush" panose="02000600000000000000" pitchFamily="2" charset="0"/>
              <a:ea typeface="Times New Roman" panose="02020603050405020304" pitchFamily="18" charset="0"/>
              <a:cs typeface="Kalpurush" panose="02000600000000000000" pitchFamily="2" charset="0"/>
            </a:endParaRPr>
          </a:p>
        </p:txBody>
      </p:sp>
      <p:pic>
        <p:nvPicPr>
          <p:cNvPr id="5" name="Picture 2" descr="Differential bottom feed mechanism of sewing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453" y="1538514"/>
            <a:ext cx="3401358" cy="484748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805643" y="342645"/>
            <a:ext cx="4583612"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err="1" smtClean="0">
                <a:solidFill>
                  <a:schemeClr val="bg2">
                    <a:lumMod val="10000"/>
                  </a:schemeClr>
                </a:solidFill>
                <a:latin typeface="Kalpurush" panose="02000600000000000000" pitchFamily="2" charset="0"/>
                <a:cs typeface="Kalpurush" panose="02000600000000000000" pitchFamily="2" charset="0"/>
              </a:rPr>
              <a:t>ডিফারেন্সিয়াল</a:t>
            </a:r>
            <a:r>
              <a:rPr lang="en-US" sz="4000" b="1" dirty="0" smtClean="0">
                <a:solidFill>
                  <a:schemeClr val="bg2">
                    <a:lumMod val="10000"/>
                  </a:schemeClr>
                </a:solidFill>
                <a:latin typeface="Kalpurush" panose="02000600000000000000" pitchFamily="2" charset="0"/>
                <a:cs typeface="Kalpurush" panose="02000600000000000000" pitchFamily="2" charset="0"/>
              </a:rPr>
              <a:t> </a:t>
            </a:r>
            <a:r>
              <a:rPr lang="en-US" sz="4000" b="1" dirty="0" err="1" smtClean="0">
                <a:solidFill>
                  <a:schemeClr val="bg2">
                    <a:lumMod val="10000"/>
                  </a:schemeClr>
                </a:solidFill>
                <a:latin typeface="Kalpurush" panose="02000600000000000000" pitchFamily="2" charset="0"/>
                <a:cs typeface="Kalpurush" panose="02000600000000000000" pitchFamily="2" charset="0"/>
              </a:rPr>
              <a:t>বটম</a:t>
            </a:r>
            <a:r>
              <a:rPr lang="en-US" sz="4000" b="1" dirty="0" smtClean="0">
                <a:solidFill>
                  <a:schemeClr val="bg2">
                    <a:lumMod val="10000"/>
                  </a:schemeClr>
                </a:solidFill>
                <a:latin typeface="Kalpurush" panose="02000600000000000000" pitchFamily="2" charset="0"/>
                <a:cs typeface="Kalpurush" panose="02000600000000000000" pitchFamily="2" charset="0"/>
              </a:rPr>
              <a:t> </a:t>
            </a:r>
            <a:r>
              <a:rPr lang="en-US" sz="4000" b="1" dirty="0" err="1" smtClean="0">
                <a:solidFill>
                  <a:schemeClr val="bg2">
                    <a:lumMod val="10000"/>
                  </a:schemeClr>
                </a:solidFill>
                <a:latin typeface="Kalpurush" panose="02000600000000000000" pitchFamily="2" charset="0"/>
                <a:cs typeface="Kalpurush" panose="02000600000000000000" pitchFamily="2" charset="0"/>
              </a:rPr>
              <a:t>ফিড</a:t>
            </a:r>
            <a:endParaRPr lang="en-US" sz="40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7181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654" y="1330194"/>
            <a:ext cx="11887199" cy="53899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67010" y="342645"/>
            <a:ext cx="5860871"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s-IN" sz="4000" b="1" dirty="0">
                <a:solidFill>
                  <a:schemeClr val="bg2">
                    <a:lumMod val="10000"/>
                  </a:schemeClr>
                </a:solidFill>
                <a:latin typeface="Kalpurush" panose="02000600000000000000" pitchFamily="2" charset="0"/>
                <a:cs typeface="Kalpurush" panose="02000600000000000000" pitchFamily="2" charset="0"/>
              </a:rPr>
              <a:t>অ্যাডজাস্টেবল টপফিড </a:t>
            </a:r>
            <a:r>
              <a:rPr lang="as-IN" sz="4000" b="1" dirty="0" smtClean="0">
                <a:solidFill>
                  <a:schemeClr val="bg2">
                    <a:lumMod val="10000"/>
                  </a:schemeClr>
                </a:solidFill>
                <a:latin typeface="Kalpurush" panose="02000600000000000000" pitchFamily="2" charset="0"/>
                <a:cs typeface="Kalpurush" panose="02000600000000000000" pitchFamily="2" charset="0"/>
              </a:rPr>
              <a:t>সিস্টেম</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3" name="Rectangle 2"/>
          <p:cNvSpPr/>
          <p:nvPr/>
        </p:nvSpPr>
        <p:spPr>
          <a:xfrm>
            <a:off x="348342" y="1578329"/>
            <a:ext cx="6531429" cy="4893647"/>
          </a:xfrm>
          <a:prstGeom prst="rect">
            <a:avLst/>
          </a:prstGeom>
          <a:solidFill>
            <a:schemeClr val="bg1"/>
          </a:solidFill>
        </p:spPr>
        <p:txBody>
          <a:bodyPr wrap="square" lIns="182880" tIns="182880" rIns="182880" bIns="0">
            <a:spAutoFit/>
          </a:bodyPr>
          <a:lstStyle/>
          <a:p>
            <a:pPr algn="just"/>
            <a:r>
              <a:rPr lang="as-IN" sz="3400" b="1" i="0" spc="-100" dirty="0" smtClean="0">
                <a:effectLst/>
                <a:latin typeface="Kalpurush" panose="02000600000000000000" pitchFamily="2" charset="0"/>
                <a:cs typeface="Kalpurush" panose="02000600000000000000" pitchFamily="2" charset="0"/>
              </a:rPr>
              <a:t>এ পদ্ধতিতে যখন একাধিক পরতা</a:t>
            </a:r>
            <a:r>
              <a:rPr lang="en-US" sz="3400" b="1" i="0" spc="-100" dirty="0" smtClean="0">
                <a:effectLst/>
                <a:latin typeface="Kalpurush" panose="02000600000000000000" pitchFamily="2" charset="0"/>
                <a:cs typeface="Kalpurush" panose="02000600000000000000" pitchFamily="2" charset="0"/>
              </a:rPr>
              <a:t> </a:t>
            </a:r>
            <a:r>
              <a:rPr lang="as-IN" sz="3400" b="1" i="0" spc="-100" dirty="0" smtClean="0">
                <a:effectLst/>
                <a:latin typeface="Kalpurush" panose="02000600000000000000" pitchFamily="2" charset="0"/>
                <a:cs typeface="Kalpurush" panose="02000600000000000000" pitchFamily="2" charset="0"/>
              </a:rPr>
              <a:t>কাপড় একত্রে সেলাই করা হয় তখন উপরের পরতাটিকে সরাসরি গতি দেওয়া হয়। ফলে উপরের </a:t>
            </a:r>
            <a:r>
              <a:rPr lang="as-IN" sz="3400" b="1" i="0" spc="-100" dirty="0" smtClean="0">
                <a:effectLst/>
                <a:latin typeface="Kalpurush" panose="02000600000000000000" pitchFamily="2" charset="0"/>
                <a:cs typeface="Kalpurush" panose="02000600000000000000" pitchFamily="2" charset="0"/>
              </a:rPr>
              <a:t>পরতাটি </a:t>
            </a:r>
            <a:r>
              <a:rPr lang="as-IN" sz="3400" b="1" i="0" spc="-100" dirty="0" smtClean="0">
                <a:effectLst/>
                <a:latin typeface="Kalpurush" panose="02000600000000000000" pitchFamily="2" charset="0"/>
                <a:cs typeface="Kalpurush" panose="02000600000000000000" pitchFamily="2" charset="0"/>
              </a:rPr>
              <a:t>নিচের পরতার সমান গতিতে অথবা অপেক্ষাকৃত বেশি বা কম গতিতে ফিড করা যায়। এ পদ্ধতিতে নিচের প্লাই এর উপর উপরের প্লাই এর কুঁচি তৈরি করা যায় আবার উপরের প্লাই এর তলায় নিচের প্লাই এর কুঁচি তৈরি করা যায়।</a:t>
            </a:r>
            <a:endParaRPr lang="en-US" sz="3400" b="1" spc="-100" dirty="0">
              <a:latin typeface="Kalpurush" panose="02000600000000000000" pitchFamily="2" charset="0"/>
              <a:cs typeface="Kalpurush" panose="02000600000000000000" pitchFamily="2" charset="0"/>
            </a:endParaRPr>
          </a:p>
        </p:txBody>
      </p:sp>
      <p:pic>
        <p:nvPicPr>
          <p:cNvPr id="3074"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459" y="1578330"/>
            <a:ext cx="4804227" cy="489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99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654" y="1409349"/>
            <a:ext cx="11887199" cy="50785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952261" y="342645"/>
            <a:ext cx="2290361" cy="779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err="1" smtClean="0">
                <a:solidFill>
                  <a:schemeClr val="bg2">
                    <a:lumMod val="10000"/>
                  </a:schemeClr>
                </a:solidFill>
                <a:latin typeface="Kalpurush" panose="02000600000000000000" pitchFamily="2" charset="0"/>
                <a:cs typeface="Kalpurush" panose="02000600000000000000" pitchFamily="2" charset="0"/>
              </a:rPr>
              <a:t>নিডল</a:t>
            </a:r>
            <a:r>
              <a:rPr lang="en-US" sz="4000" b="1" dirty="0" smtClean="0">
                <a:solidFill>
                  <a:schemeClr val="bg2">
                    <a:lumMod val="10000"/>
                  </a:schemeClr>
                </a:solidFill>
                <a:latin typeface="Kalpurush" panose="02000600000000000000" pitchFamily="2" charset="0"/>
                <a:cs typeface="Kalpurush" panose="02000600000000000000" pitchFamily="2" charset="0"/>
              </a:rPr>
              <a:t> </a:t>
            </a:r>
            <a:r>
              <a:rPr lang="en-US" sz="4000" b="1" dirty="0" err="1" smtClean="0">
                <a:solidFill>
                  <a:schemeClr val="bg2">
                    <a:lumMod val="10000"/>
                  </a:schemeClr>
                </a:solidFill>
                <a:latin typeface="Kalpurush" panose="02000600000000000000" pitchFamily="2" charset="0"/>
                <a:cs typeface="Kalpurush" panose="02000600000000000000" pitchFamily="2" charset="0"/>
              </a:rPr>
              <a:t>ফিড</a:t>
            </a:r>
            <a:endParaRPr lang="as-IN" sz="4000" b="1" dirty="0">
              <a:solidFill>
                <a:schemeClr val="bg2">
                  <a:lumMod val="10000"/>
                </a:schemeClr>
              </a:solidFill>
              <a:latin typeface="Kalpurush" panose="02000600000000000000" pitchFamily="2" charset="0"/>
              <a:cs typeface="Kalpurush" panose="02000600000000000000" pitchFamily="2" charset="0"/>
            </a:endParaRPr>
          </a:p>
        </p:txBody>
      </p:sp>
      <p:sp>
        <p:nvSpPr>
          <p:cNvPr id="3" name="Rectangle 2"/>
          <p:cNvSpPr/>
          <p:nvPr/>
        </p:nvSpPr>
        <p:spPr>
          <a:xfrm>
            <a:off x="361149" y="1617209"/>
            <a:ext cx="6925015" cy="4662815"/>
          </a:xfrm>
          <a:prstGeom prst="rect">
            <a:avLst/>
          </a:prstGeom>
          <a:solidFill>
            <a:schemeClr val="bg1"/>
          </a:solidFill>
        </p:spPr>
        <p:txBody>
          <a:bodyPr wrap="square" lIns="182880" tIns="182880" rIns="182880">
            <a:spAutoFit/>
          </a:bodyPr>
          <a:lstStyle/>
          <a:p>
            <a:pPr algn="just"/>
            <a:r>
              <a:rPr lang="as-IN" sz="3200" b="1" i="0" spc="-100" dirty="0" smtClean="0">
                <a:effectLst/>
                <a:latin typeface="Kalpurush" panose="02000600000000000000" pitchFamily="2" charset="0"/>
                <a:cs typeface="Kalpurush" panose="02000600000000000000" pitchFamily="2" charset="0"/>
              </a:rPr>
              <a:t>পদ্ধতিতে </a:t>
            </a:r>
            <a:r>
              <a:rPr lang="as-IN" sz="3200" b="1" i="0" spc="-100" dirty="0" smtClean="0">
                <a:effectLst/>
                <a:latin typeface="Kalpurush" panose="02000600000000000000" pitchFamily="2" charset="0"/>
                <a:cs typeface="Kalpurush" panose="02000600000000000000" pitchFamily="2" charset="0"/>
              </a:rPr>
              <a:t>নিডিল নিজেই সম্মুখে ও পিছন দিকে গতিপ্রাপ্ত হয়। নিডিল কাপড়ের মধ্য দিয়ে প্রবেশ করার পর গতিপ্রাপ্ত হয় বিধায় নিডিলের দ্বারা কাপড়ের মধ্যে উৎপন্ন ছিদ্র বেশ বড় হয়ে যাওয়ার প্রবণতা থাকে। এ সমস্যা দূর করার জন্য নিডিল ফিড মেকানিজমকে ড্রপ ফিড মেকানিজমের সাথে স</a:t>
            </a:r>
            <a:r>
              <a:rPr lang="en-US" sz="3200" b="1" i="0" spc="-100" dirty="0" err="1" smtClean="0">
                <a:effectLst/>
                <a:latin typeface="Kalpurush" panose="02000600000000000000" pitchFamily="2" charset="0"/>
                <a:cs typeface="Kalpurush" panose="02000600000000000000" pitchFamily="2" charset="0"/>
              </a:rPr>
              <a:t>মন্ব</a:t>
            </a:r>
            <a:r>
              <a:rPr lang="as-IN" sz="3200" b="1" i="0" spc="-100" dirty="0" smtClean="0">
                <a:effectLst/>
                <a:latin typeface="Kalpurush" panose="02000600000000000000" pitchFamily="2" charset="0"/>
                <a:cs typeface="Kalpurush" panose="02000600000000000000" pitchFamily="2" charset="0"/>
              </a:rPr>
              <a:t>য় করা হয়ে থাকে। যাকে কম্পাউন্ড ফিড বলে। পুরু বা ফাঁপা কাপড় সেলাই করার জন্য এ পদ্ধতিবেশ উপযোগী।</a:t>
            </a:r>
            <a:endParaRPr lang="en-US" sz="3200" b="1" spc="-100" dirty="0">
              <a:latin typeface="Kalpurush" panose="02000600000000000000" pitchFamily="2" charset="0"/>
              <a:cs typeface="Kalpurush" panose="02000600000000000000" pitchFamily="2" charset="0"/>
            </a:endParaRPr>
          </a:p>
        </p:txBody>
      </p:sp>
      <p:pic>
        <p:nvPicPr>
          <p:cNvPr id="3074" name="Picture 2" descr="Needle feed mechanism in sewing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631" y="1617209"/>
            <a:ext cx="4393149" cy="466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878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1304</Words>
  <Application>Microsoft Office PowerPoint</Application>
  <PresentationFormat>Widescreen</PresentationFormat>
  <Paragraphs>83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Kalpurush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Dress Making</dc:creator>
  <cp:lastModifiedBy>Marjan</cp:lastModifiedBy>
  <cp:revision>34</cp:revision>
  <dcterms:created xsi:type="dcterms:W3CDTF">2021-06-03T16:16:35Z</dcterms:created>
  <dcterms:modified xsi:type="dcterms:W3CDTF">2021-06-06T15:20:34Z</dcterms:modified>
</cp:coreProperties>
</file>