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1" r:id="rId6"/>
    <p:sldId id="263" r:id="rId7"/>
    <p:sldId id="264" r:id="rId8"/>
    <p:sldId id="278" r:id="rId9"/>
    <p:sldId id="265" r:id="rId10"/>
    <p:sldId id="279" r:id="rId11"/>
    <p:sldId id="280" r:id="rId12"/>
    <p:sldId id="266" r:id="rId13"/>
    <p:sldId id="281" r:id="rId14"/>
    <p:sldId id="267" r:id="rId15"/>
    <p:sldId id="282" r:id="rId16"/>
    <p:sldId id="268" r:id="rId17"/>
    <p:sldId id="269" r:id="rId18"/>
    <p:sldId id="284" r:id="rId19"/>
    <p:sldId id="270" r:id="rId20"/>
    <p:sldId id="283" r:id="rId21"/>
    <p:sldId id="271" r:id="rId22"/>
    <p:sldId id="272" r:id="rId23"/>
    <p:sldId id="274" r:id="rId24"/>
    <p:sldId id="273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0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3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D3A3B-BFEC-4BDC-A051-AB177953070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40AF-046E-4ACB-949B-435DF63BC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4157" y="544313"/>
            <a:ext cx="528527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দশম</a:t>
            </a:r>
            <a:r>
              <a:rPr lang="en-US" sz="5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শ্রেণী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6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ড্রেসমেকিং</a:t>
            </a:r>
            <a:r>
              <a:rPr lang="en-US" sz="6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– ২</a:t>
            </a:r>
          </a:p>
          <a:p>
            <a:pPr algn="ctr"/>
            <a:endParaRPr lang="en-US" sz="2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১০ম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          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0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4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নিয়ন্ত্রন</a:t>
            </a:r>
            <a:endParaRPr lang="en-US" sz="4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" r="1715"/>
          <a:stretch/>
        </p:blipFill>
        <p:spPr>
          <a:xfrm>
            <a:off x="6724013" y="544314"/>
            <a:ext cx="4652170" cy="58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65802" y="4960059"/>
            <a:ext cx="5269688" cy="7171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5| c¨vUv‡b©i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MÖBb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gBb‡Ub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4782702" y="2776487"/>
            <a:ext cx="6743586" cy="7091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4| c¨vUv‡b©i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`‡Ki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mg¤^q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 r="2760"/>
          <a:stretch/>
        </p:blipFill>
        <p:spPr>
          <a:xfrm>
            <a:off x="7945574" y="3633875"/>
            <a:ext cx="3580714" cy="3055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2" y="2204471"/>
            <a:ext cx="2837159" cy="25726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3943777" y="3041595"/>
            <a:ext cx="656869" cy="267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328254" y="5161739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78425" y="287357"/>
            <a:ext cx="7826188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cÖ¯ÍÍZ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wUmg~n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048" y="1230112"/>
            <a:ext cx="743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/>
              <a:t>(Marker Making)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68930" y="5238659"/>
            <a:ext cx="5755663" cy="878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gvK©v‡ii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AswKZ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A¯úó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6048" y="2507086"/>
            <a:ext cx="5760682" cy="6672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6| bP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wWªj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08" y="2333434"/>
            <a:ext cx="3412099" cy="2364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1" y="3804993"/>
            <a:ext cx="4011145" cy="261157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587859" y="2715504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997668" y="5567023"/>
            <a:ext cx="609681" cy="281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78425" y="287357"/>
            <a:ext cx="7826188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cÖ¯ÍÍZ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wUmg~n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048" y="1230112"/>
            <a:ext cx="7438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/>
              <a:t>(Marker Making)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19351" y="1784371"/>
            <a:ext cx="5059571" cy="58361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wb‡Wj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†f‡½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Needle Broken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49972" y="5297281"/>
            <a:ext cx="4534570" cy="5324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Skipped Stitch)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01794" y="3534527"/>
            <a:ext cx="4914261" cy="57717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Thread 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Breakage)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90" y="4414243"/>
            <a:ext cx="4169948" cy="2142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30270" r="13225" b="25158"/>
          <a:stretch/>
        </p:blipFill>
        <p:spPr>
          <a:xfrm>
            <a:off x="7135592" y="1308538"/>
            <a:ext cx="3903553" cy="1939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885" r="987" b="31485"/>
          <a:stretch/>
        </p:blipFill>
        <p:spPr>
          <a:xfrm>
            <a:off x="705255" y="2558187"/>
            <a:ext cx="3715886" cy="225028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4559614" y="3684923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409338" y="5438283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48598" y="1989047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70690" y="287357"/>
            <a:ext cx="8245365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(Fabric  Sewing)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0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29710" y="5179783"/>
            <a:ext cx="4950430" cy="6120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Uneven Stitch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43104" y="3526967"/>
            <a:ext cx="5550413" cy="67156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myBs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cvKvwis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Sewing Puckering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6" y="2680138"/>
            <a:ext cx="3886401" cy="222293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49493" y="1664463"/>
            <a:ext cx="4240555" cy="6201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jyR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(Loose Stitch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8" t="2802"/>
          <a:stretch/>
        </p:blipFill>
        <p:spPr>
          <a:xfrm>
            <a:off x="7105474" y="1213371"/>
            <a:ext cx="2874097" cy="2131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7" t="16143" r="8115" b="46010"/>
          <a:stretch/>
        </p:blipFill>
        <p:spPr>
          <a:xfrm>
            <a:off x="6781048" y="4380527"/>
            <a:ext cx="4443329" cy="2297804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6346260" y="1877965"/>
            <a:ext cx="617320" cy="193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277535" y="5362151"/>
            <a:ext cx="617320" cy="193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785104" y="3727043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970690" y="287357"/>
            <a:ext cx="8245365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/>
              <a:t>(Fabric  Sewing)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63384" y="1386811"/>
            <a:ext cx="10603906" cy="4962697"/>
            <a:chOff x="863384" y="1386811"/>
            <a:chExt cx="10603906" cy="4962697"/>
          </a:xfrm>
          <a:solidFill>
            <a:srgbClr val="FFC000"/>
          </a:solidFill>
        </p:grpSpPr>
        <p:sp>
          <p:nvSpPr>
            <p:cNvPr id="7" name="Rounded Rectangle 6"/>
            <p:cNvSpPr/>
            <p:nvPr/>
          </p:nvSpPr>
          <p:spPr>
            <a:xfrm>
              <a:off x="4772985" y="3498981"/>
              <a:ext cx="6100540" cy="6223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cvkv‡Ki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Kvb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As‡ki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is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ZviZg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nIqv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76549" y="5215978"/>
              <a:ext cx="3787139" cy="541646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evZvg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jvMv‡bv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wVK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bv</a:t>
              </a:r>
              <a:r>
                <a: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nIqv</a:t>
              </a:r>
              <a:r>
                <a:rPr lang="en-US" sz="28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84" y="2517686"/>
              <a:ext cx="3077286" cy="2048319"/>
            </a:xfrm>
            <a:prstGeom prst="rect">
              <a:avLst/>
            </a:prstGeom>
            <a:grpFill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785" y="4424111"/>
              <a:ext cx="2892616" cy="1925397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6" t="6598" r="16686"/>
            <a:stretch/>
          </p:blipFill>
          <p:spPr>
            <a:xfrm>
              <a:off x="9197401" y="4424111"/>
              <a:ext cx="2264120" cy="1925397"/>
            </a:xfrm>
            <a:prstGeom prst="rect">
              <a:avLst/>
            </a:prstGeom>
            <a:grpFill/>
          </p:spPr>
        </p:pic>
        <p:grpSp>
          <p:nvGrpSpPr>
            <p:cNvPr id="9" name="Group 8"/>
            <p:cNvGrpSpPr/>
            <p:nvPr/>
          </p:nvGrpSpPr>
          <p:grpSpPr>
            <a:xfrm>
              <a:off x="867096" y="1386811"/>
              <a:ext cx="10600194" cy="1876646"/>
              <a:chOff x="693670" y="1386811"/>
              <a:chExt cx="10600194" cy="1876646"/>
            </a:xfrm>
            <a:grpFill/>
          </p:grpSpPr>
          <p:sp>
            <p:nvSpPr>
              <p:cNvPr id="11" name="Right Arrow 10"/>
              <p:cNvSpPr/>
              <p:nvPr/>
            </p:nvSpPr>
            <p:spPr>
              <a:xfrm>
                <a:off x="5991986" y="1793337"/>
                <a:ext cx="617320" cy="250426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693670" y="1607673"/>
                <a:ext cx="5428006" cy="622658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28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‡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cvkv‡Ki</a:t>
                </a:r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¯’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v‡b</a:t>
                </a:r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vM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j‡M</a:t>
                </a:r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hvIqv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sz="28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3" t="12918"/>
              <a:stretch/>
            </p:blipFill>
            <p:spPr>
              <a:xfrm>
                <a:off x="6722495" y="1386811"/>
                <a:ext cx="2289521" cy="1876646"/>
              </a:xfrm>
              <a:prstGeom prst="rect">
                <a:avLst/>
              </a:prstGeom>
              <a:grpFill/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40" t="-492" r="1960" b="20888"/>
              <a:stretch/>
            </p:blipFill>
            <p:spPr>
              <a:xfrm>
                <a:off x="9076927" y="1399047"/>
                <a:ext cx="2216937" cy="1864409"/>
              </a:xfrm>
              <a:prstGeom prst="rect">
                <a:avLst/>
              </a:prstGeom>
              <a:grpFill/>
            </p:spPr>
          </p:pic>
        </p:grpSp>
        <p:sp>
          <p:nvSpPr>
            <p:cNvPr id="12" name="Right Arrow 11"/>
            <p:cNvSpPr/>
            <p:nvPr/>
          </p:nvSpPr>
          <p:spPr>
            <a:xfrm rot="10800000">
              <a:off x="4028614" y="3668888"/>
              <a:ext cx="617320" cy="25042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494134" y="5361588"/>
              <a:ext cx="617320" cy="250426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247697" y="28735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wdwbwks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/>
              <a:t>(Finishing)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1364" y="5478530"/>
            <a:ext cx="5148536" cy="5656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cÖwms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dvwìs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wVKgZ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55861" y="3715304"/>
            <a:ext cx="4624141" cy="50647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jyR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37793" y="2184669"/>
            <a:ext cx="2949152" cy="49794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Kvw•LZ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fvuR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37793" y="1525455"/>
            <a:ext cx="2949152" cy="5557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AbvKvw•LZ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fvuR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" b="16063"/>
          <a:stretch/>
        </p:blipFill>
        <p:spPr>
          <a:xfrm>
            <a:off x="7547126" y="4389847"/>
            <a:ext cx="3499215" cy="2152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12977"/>
          <a:stretch/>
        </p:blipFill>
        <p:spPr>
          <a:xfrm>
            <a:off x="1016486" y="2932385"/>
            <a:ext cx="3391688" cy="2349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25" y="1306165"/>
            <a:ext cx="2978871" cy="22410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873750" y="1969044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557382" y="3839445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759894" y="5615947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47697" y="28735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wdwbwks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/>
              <a:t>(Finishing)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78729" y="1102208"/>
            <a:ext cx="10613667" cy="1166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cÖ¯ÍÍ‡Zi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KvuPvgv‡ji `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iKvi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KvuPvgvj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t-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8728" y="2443350"/>
            <a:ext cx="7643000" cy="145477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(Broken 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ends)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j¤^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iLvi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34823" y="4706423"/>
            <a:ext cx="6674009" cy="13757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Agm„Y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Rough </a:t>
            </a:r>
            <a:r>
              <a:rPr lang="en-US" sz="2800" b="1">
                <a:solidFill>
                  <a:schemeClr val="tx1"/>
                </a:solidFill>
                <a:cs typeface="SutonnyMJ" pitchFamily="2" charset="0"/>
              </a:rPr>
              <a:t>surface </a:t>
            </a:r>
            <a:r>
              <a:rPr lang="en-US" sz="2800" b="1" smtClean="0">
                <a:solidFill>
                  <a:schemeClr val="tx1"/>
                </a:solidFill>
                <a:cs typeface="SutonnyMJ" pitchFamily="2" charset="0"/>
              </a:rPr>
              <a:t>cloth)</a:t>
            </a:r>
            <a:r>
              <a:rPr lang="en-US" sz="2800" b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Ubkb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AmvgÄm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Agm„Y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20393"/>
          <a:stretch/>
        </p:blipFill>
        <p:spPr>
          <a:xfrm>
            <a:off x="9128240" y="2128335"/>
            <a:ext cx="2380593" cy="208047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4" y="4208813"/>
            <a:ext cx="3093485" cy="232232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8416324" y="3025435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011835" y="5206957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47697" y="28735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3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7373016" y="2679703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693683" y="1382466"/>
            <a:ext cx="6794937" cy="196201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Bad selvedge)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m~Zv,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jyc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Ubkb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Lvivc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66347" y="4316538"/>
            <a:ext cx="7042481" cy="18646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fv½v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Broken pick)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Kvco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PjvKvjxb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gvSc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†kl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mUv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fv½v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06" y="1471177"/>
            <a:ext cx="3230547" cy="24229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t="6869" r="68655" b="8620"/>
          <a:stretch/>
        </p:blipFill>
        <p:spPr>
          <a:xfrm>
            <a:off x="819801" y="3689131"/>
            <a:ext cx="2569779" cy="24920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3484176" y="4809951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247697" y="28735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14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6534" y="1273482"/>
            <a:ext cx="6820350" cy="2305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5|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b·v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fv½v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Broken pattern)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b·v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b·vi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h_v¯’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µ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b·v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fv½v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62174" y="4462178"/>
            <a:ext cx="6579587" cy="19070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6|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Reed mark)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j¤^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`„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k¨gvb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gvwK©s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f~j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vl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31" y="1347115"/>
            <a:ext cx="3602630" cy="2571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1" y="3918128"/>
            <a:ext cx="3826445" cy="260879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7413650" y="2314537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419846" y="5525393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47697" y="28735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3928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07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54293" y="2297205"/>
            <a:ext cx="6211613" cy="2347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7|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Thick and thin place)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Amgvb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Amg 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¤^‡ii 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µ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5" t="11834" r="12319" b="13146"/>
          <a:stretch/>
        </p:blipFill>
        <p:spPr>
          <a:xfrm>
            <a:off x="7859108" y="2052834"/>
            <a:ext cx="3477095" cy="258553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145964" y="3345601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7697" y="649961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0188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15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98894" y="416859"/>
            <a:ext cx="2944906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83" y="1318683"/>
            <a:ext cx="6695382" cy="4595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098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8212" y="5964594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নিয়ন্ত্রন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29265" y="1989687"/>
            <a:ext cx="6600345" cy="19674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8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kwWs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(Shading)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is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Mfxifv‡e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ZviZg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¨‡K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kwWs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GKB is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Kvco GK _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iv‡ji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I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kwWs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g~jZt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i½xb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kwWs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17" y="1509946"/>
            <a:ext cx="3281842" cy="28728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71308" y="4827084"/>
            <a:ext cx="10644551" cy="9430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9|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m¨v‡Uj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Shuttle mark)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m¨v‡U‡ji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mv‡_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m~Zvi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Nl©YRbxZ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m¨v‡Uj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 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477865" y="2813239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47697" y="413471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6539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51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5206" y="1526885"/>
            <a:ext cx="6468759" cy="19257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10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 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Hole in the cloth)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Kvco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n¨vÛwjs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iæjv‡ii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596574" y="4131412"/>
            <a:ext cx="6912254" cy="23639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11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Stain)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cwijwÿZ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:- ‰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jvnvi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 G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iæc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w¯úwbs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wdwbwks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fRv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Kvco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ïKv‡bvi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4" y="3904674"/>
            <a:ext cx="3207774" cy="2426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84" y="1471364"/>
            <a:ext cx="3441395" cy="229067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241884" y="2421798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889585" y="4888469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247697" y="397705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4963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44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6028" y="1380019"/>
            <a:ext cx="6637129" cy="182038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12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M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ildew)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isMxb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fRv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Kvco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m¨v‡Z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AvenvIqvq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mnR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30697" y="4362171"/>
            <a:ext cx="5852005" cy="15183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13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  <a:cs typeface="SutonnyMJ" pitchFamily="2" charset="0"/>
              </a:rPr>
              <a:t>Mixed weft)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t Kvco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eyb‡bi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iK‡gi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m~Zv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wgkÖ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c‡ob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0" y="3470196"/>
            <a:ext cx="4063776" cy="3009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4" r="62460"/>
          <a:stretch/>
        </p:blipFill>
        <p:spPr>
          <a:xfrm>
            <a:off x="7955013" y="1316954"/>
            <a:ext cx="3206973" cy="288183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7293317" y="2614013"/>
            <a:ext cx="541538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818131" y="4808186"/>
            <a:ext cx="541538" cy="200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47697" y="255817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0774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60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64469" y="3487057"/>
            <a:ext cx="8003357" cy="7174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KvuPvgvj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BÝ‡cKkb </a:t>
            </a:r>
            <a:r>
              <a:rPr lang="en-US" sz="3200" b="1" dirty="0">
                <a:solidFill>
                  <a:schemeClr val="tx1"/>
                </a:solidFill>
                <a:cs typeface="SutonnyMJ" pitchFamily="2" charset="0"/>
              </a:rPr>
              <a:t>(Raw Materials </a:t>
            </a:r>
            <a:r>
              <a:rPr lang="en-US" sz="3200" b="1" dirty="0" smtClean="0">
                <a:solidFill>
                  <a:schemeClr val="tx1"/>
                </a:solidFill>
                <a:cs typeface="SutonnyMJ" pitchFamily="2" charset="0"/>
              </a:rPr>
              <a:t>Inspection)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64470" y="4370569"/>
            <a:ext cx="8003357" cy="7761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BÝ‡cKkb </a:t>
            </a:r>
            <a:r>
              <a:rPr lang="en-US" sz="3200" b="1" dirty="0">
                <a:solidFill>
                  <a:schemeClr val="tx1"/>
                </a:solidFill>
                <a:cs typeface="SutonnyMJ" pitchFamily="2" charset="0"/>
              </a:rPr>
              <a:t>(</a:t>
            </a:r>
            <a:r>
              <a:rPr lang="en-US" sz="3200" b="1" dirty="0" err="1">
                <a:solidFill>
                  <a:schemeClr val="tx1"/>
                </a:solidFill>
                <a:cs typeface="SutonnyMJ" pitchFamily="2" charset="0"/>
              </a:rPr>
              <a:t>Inprocess</a:t>
            </a:r>
            <a:r>
              <a:rPr lang="en-US" sz="3200" b="1" dirty="0">
                <a:solidFill>
                  <a:schemeClr val="tx1"/>
                </a:solidFill>
                <a:cs typeface="SutonnyMJ" pitchFamily="2" charset="0"/>
              </a:rPr>
              <a:t> Inspection</a:t>
            </a:r>
            <a:r>
              <a:rPr lang="en-US" sz="3200" b="1" dirty="0" smtClean="0">
                <a:solidFill>
                  <a:schemeClr val="tx1"/>
                </a:solidFill>
                <a:cs typeface="SutonnyMJ" pitchFamily="2" charset="0"/>
              </a:rPr>
              <a:t>)</a:t>
            </a:r>
            <a:endParaRPr lang="en-US" sz="3200" b="1" dirty="0">
              <a:solidFill>
                <a:schemeClr val="tx1"/>
              </a:solidFill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4470" y="5265514"/>
            <a:ext cx="8003357" cy="7653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PzovšÍ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BÝ‡cKkb </a:t>
            </a:r>
            <a:r>
              <a:rPr lang="en-US" sz="3200" b="1" dirty="0">
                <a:solidFill>
                  <a:schemeClr val="tx1"/>
                </a:solidFill>
                <a:cs typeface="SutonnyMJ" pitchFamily="2" charset="0"/>
              </a:rPr>
              <a:t>(Final Inspection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9655" y="397711"/>
            <a:ext cx="2601312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4963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BÝ‡cKkb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392208"/>
            <a:ext cx="1051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evZvg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gvc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`  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Lv‡KB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BÝ‡cKkb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mKk‡bB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BÝ‡cKk‡bi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KviLvbvq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av‡c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BÝ‡cKkb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000" b="1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smtClean="0">
                <a:latin typeface="SutonnyMJ" pitchFamily="2" charset="0"/>
                <a:cs typeface="SutonnyMJ" pitchFamily="2" charset="0"/>
              </a:rPr>
              <a:t>:-</a:t>
            </a:r>
            <a:endParaRPr lang="en-US" sz="3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47697" y="350413"/>
            <a:ext cx="5565227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0233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BÝ‡cKkb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7202" y="1278243"/>
            <a:ext cx="8913985" cy="5232921"/>
            <a:chOff x="1361882" y="1167881"/>
            <a:chExt cx="8913985" cy="5232921"/>
          </a:xfrm>
        </p:grpSpPr>
        <p:sp>
          <p:nvSpPr>
            <p:cNvPr id="14" name="Rectangle 13"/>
            <p:cNvSpPr/>
            <p:nvPr/>
          </p:nvSpPr>
          <p:spPr>
            <a:xfrm>
              <a:off x="2324272" y="4525264"/>
              <a:ext cx="7951593" cy="187553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24274" y="3397454"/>
              <a:ext cx="7951593" cy="9495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24273" y="2269645"/>
              <a:ext cx="7951593" cy="9495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11760" y="1167881"/>
              <a:ext cx="7951593" cy="949511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25975" y="1257663"/>
              <a:ext cx="7548192" cy="7130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cvkv‡Ki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gvb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wbqš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¿‡Yi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D‡Ïk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g~jZ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BÝ‡cKkb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nq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525974" y="2402264"/>
              <a:ext cx="7548193" cy="68777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µ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Zv‡K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Lywk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Kivi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BÝ‡cKkb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nq</a:t>
              </a:r>
              <a:endPara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90783" y="3521655"/>
              <a:ext cx="7583384" cy="7035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†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µ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Zvi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Pvwn`v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c~iY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Kivi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BÝ‡cKkb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nq</a:t>
              </a:r>
              <a:endPara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69414" y="4633738"/>
              <a:ext cx="7604754" cy="16409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BÝ‡cKkb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g~j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jÿ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nj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†h †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cvkvK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‰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Zixi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avc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mg~‡</a:t>
              </a:r>
              <a:r>
                <a:rPr lang="en-US" sz="3200" b="1" dirty="0" err="1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ni</a:t>
              </a:r>
              <a:r>
                <a:rPr lang="en-US" sz="3200" b="1" dirty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g‡a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cÖwZwU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av‡ci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ïiæ‡ZB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µ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wU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wPwýZ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Zv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ms‡kva‡bi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e¨e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¯’v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G‡Z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mgq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AcPq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Kg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n‡e</a:t>
              </a:r>
              <a:r>
                <a:rPr lang="en-US" sz="3200" b="1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|</a:t>
              </a:r>
              <a:endPara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855745" y="3475288"/>
              <a:ext cx="5143140" cy="707886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SutonnyMJ" pitchFamily="2" charset="0"/>
                  <a:cs typeface="SutonnyMJ" pitchFamily="2" charset="0"/>
                </a:rPr>
                <a:t>BÝ‡cKkb</a:t>
              </a:r>
              <a:r>
                <a:rPr lang="en-US" sz="4000" b="1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000" b="1" dirty="0" err="1" smtClean="0">
                  <a:latin typeface="SutonnyMJ" pitchFamily="2" charset="0"/>
                  <a:cs typeface="SutonnyMJ" pitchFamily="2" charset="0"/>
                </a:rPr>
                <a:t>cÖ‡qvRbxqZvt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9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29655" y="397711"/>
            <a:ext cx="2601312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4963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8543" y="1403131"/>
            <a:ext cx="9403536" cy="417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মাননিয়ন্ত্রন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m‡šÍvó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600" b="1" dirty="0">
                <a:cs typeface="SutonnyMJ" pitchFamily="2" charset="0"/>
              </a:rPr>
              <a:t>  A.Q.L.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600" b="1" dirty="0">
                <a:cs typeface="SutonnyMJ" pitchFamily="2" charset="0"/>
              </a:rPr>
              <a:t>P.Q.L.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5|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KvuPvgv‡ji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Ki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168" y="880895"/>
            <a:ext cx="4604085" cy="916374"/>
          </a:xfrm>
          <a:solidFill>
            <a:schemeClr val="accent4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04" y="2222940"/>
            <a:ext cx="1056289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মাননিয়ন্ত্রনের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সংজ্ঞা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দাও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মাননিয়ন্ত্রনের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spcAft>
                <a:spcPts val="1800"/>
              </a:spcAft>
            </a:pP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প্রস্তুত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ধাপের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ত্রুটি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কাঁচামালের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ত্রুটি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বর্ননা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6693" y="2339960"/>
            <a:ext cx="3736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1" dirty="0" err="1">
                <a:latin typeface="SutonnyMJ" pitchFamily="2" charset="0"/>
                <a:cs typeface="SutonnyMJ" pitchFamily="2" charset="0"/>
              </a:rPr>
              <a:t>a</a:t>
            </a:r>
            <a:r>
              <a:rPr lang="en-US" sz="11500" b="1" i="1" dirty="0" err="1" smtClean="0">
                <a:latin typeface="SutonnyMJ" pitchFamily="2" charset="0"/>
                <a:cs typeface="SutonnyMJ" pitchFamily="2" charset="0"/>
              </a:rPr>
              <a:t>b¨ev</a:t>
            </a:r>
            <a:r>
              <a:rPr lang="en-US" sz="11500" b="1" i="1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1500" b="1" i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98894" y="618564"/>
            <a:ext cx="2944906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712693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316" y="1815353"/>
            <a:ext cx="878536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মাননিয়ন্ত্রন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মাননিয়ন্ত্রনের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প্রস্তুত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ধাপের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ত্রুটি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বর্ননা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কাঁচামালের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ত্রুটি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ইন্সপেকশনের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প্রয়োজনীয়তা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1229" y="5041256"/>
            <a:ext cx="11196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bMZ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eySvq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h‡nZz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mš‘wó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m‡nZz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2578110" y="1397674"/>
            <a:ext cx="5997166" cy="329658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882683" y="416859"/>
            <a:ext cx="4389119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98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নিয়ন্ত্রন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58553" y="416859"/>
            <a:ext cx="3079376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1098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সন্তুষ্টি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6971" y="1425837"/>
            <a:ext cx="84155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c~iY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mš‘ó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4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4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400" dirty="0" smtClean="0">
                <a:latin typeface="SutonnyMJ" pitchFamily="2" charset="0"/>
                <a:cs typeface="SutonnyMJ" pitchFamily="2" charset="0"/>
              </a:rPr>
              <a:t>:-</a:t>
            </a:r>
          </a:p>
          <a:p>
            <a:endParaRPr lang="en-US" sz="14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400" dirty="0" smtClean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>
                <a:cs typeface="SutonnyMJ" pitchFamily="2" charset="0"/>
              </a:rPr>
              <a:t>(Technical Quality)</a:t>
            </a:r>
            <a:r>
              <a:rPr lang="en-US" sz="3400" dirty="0">
                <a:cs typeface="SutonnyMJ" pitchFamily="2" charset="0"/>
              </a:rPr>
              <a:t> </a:t>
            </a:r>
            <a:endParaRPr lang="en-US" sz="34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400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Wwjfvix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UvBg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400" b="1" dirty="0">
                <a:cs typeface="SutonnyMJ" pitchFamily="2" charset="0"/>
              </a:rPr>
              <a:t>(Delivery Time)</a:t>
            </a:r>
            <a:r>
              <a:rPr lang="en-US" sz="3400" dirty="0">
                <a:cs typeface="SutonnyMJ" pitchFamily="2" charset="0"/>
              </a:rPr>
              <a:t> </a:t>
            </a:r>
            <a:endParaRPr lang="en-US" sz="34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400" dirty="0" smtClean="0">
                <a:latin typeface="SutonnyMJ" pitchFamily="2" charset="0"/>
                <a:cs typeface="SutonnyMJ" pitchFamily="2" charset="0"/>
              </a:rPr>
              <a:t>3</a:t>
            </a:r>
            <a:r>
              <a:rPr lang="en-US" sz="3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Dchy³ </a:t>
            </a:r>
            <a:r>
              <a:rPr lang="en-US" sz="3400" b="1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400" b="1" dirty="0">
                <a:latin typeface="SutonnyMJ" pitchFamily="2" charset="0"/>
                <a:cs typeface="SutonnyMJ" pitchFamily="2" charset="0"/>
              </a:rPr>
              <a:t>¨ (</a:t>
            </a:r>
            <a:r>
              <a:rPr lang="en-US" sz="3400" b="1" dirty="0">
                <a:cs typeface="SutonnyMJ" pitchFamily="2" charset="0"/>
              </a:rPr>
              <a:t>Reasonable Price)</a:t>
            </a:r>
            <a:r>
              <a:rPr lang="en-US" sz="3400" dirty="0">
                <a:cs typeface="SutonnyMJ" pitchFamily="2" charset="0"/>
              </a:rPr>
              <a:t> </a:t>
            </a:r>
            <a:endParaRPr lang="en-US" sz="3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0175" y="4065823"/>
            <a:ext cx="10377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cs typeface="SutonnyMJ" pitchFamily="2" charset="0"/>
              </a:rPr>
              <a:t>(Technical Quality)</a:t>
            </a:r>
            <a:r>
              <a:rPr lang="en-US" sz="3200" dirty="0"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lvl="1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cÖ¯ÍÍZ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wdwbwks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iÿYv‡eÿY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bMZ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cÖ¯ÍÍZ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UKwbK¨vj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1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58553" y="487199"/>
            <a:ext cx="3079376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8132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ক্রেতার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সন্তুষ্টি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478" y="1775225"/>
            <a:ext cx="10086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Wwjfvix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UvBg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/>
              <a:t>(Delivery Time)</a:t>
            </a:r>
            <a:r>
              <a:rPr lang="en-US" sz="3200" dirty="0"/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</a:t>
            </a:r>
          </a:p>
          <a:p>
            <a:pPr lvl="1" algn="just"/>
            <a:r>
              <a:rPr lang="en-US" sz="3200" dirty="0" err="1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¸YMZ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m‡šÍvó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we†µ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Wwjfvix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UvBg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gBb‡Ub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Wwjfvixi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Wwjfvix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KvqvwjwUi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39478" y="4156367"/>
            <a:ext cx="1008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Dchy³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/>
              <a:t>(Reasonable Price)</a:t>
            </a:r>
            <a:r>
              <a:rPr lang="en-US" sz="3200" dirty="0"/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</a:t>
            </a:r>
          </a:p>
          <a:p>
            <a:pPr lvl="1" algn="just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nDK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µq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ÿgZvi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K_vq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MÖnY‡hvM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KvqvwjwU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¨|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28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799471" y="529403"/>
            <a:ext cx="6513341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132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cÖ‡qvRbxqZvt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22346" y="1828800"/>
            <a:ext cx="9504525" cy="3347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1| ‡µ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c~i‡Yi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2| ‡µ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Lykx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3| ¸YMZ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Drcv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j‡ÿ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3600" b="1" dirty="0">
                <a:cs typeface="SutonnyMJ" pitchFamily="2" charset="0"/>
              </a:rPr>
              <a:t>A.Q.L. 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cŠQv‡Z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99471" y="529403"/>
            <a:ext cx="6513341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8132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cÖ‡qvRbxqZvt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87507" y="1539045"/>
            <a:ext cx="10408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5|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d¨vKUixi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¸YMZ </a:t>
            </a:r>
            <a:r>
              <a:rPr lang="en-US" sz="3600" b="1" dirty="0">
                <a:cs typeface="SutonnyMJ" pitchFamily="2" charset="0"/>
              </a:rPr>
              <a:t>P.Q.L. (Plant Quality Level)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mg‡Ü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AeMZ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6|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cÖwZ‡hvMxZv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g~jK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wU‡K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¿‡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Yi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7| µ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wUc~Y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Kgv‡Z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/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SutonnyMJ" pitchFamily="2" charset="0"/>
                <a:cs typeface="SutonnyMJ" pitchFamily="2" charset="0"/>
              </a:rPr>
              <a:t>8|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cwiKwíZ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jf¨vs‡ki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wVK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wbqš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7830" y="5355952"/>
            <a:ext cx="5656887" cy="6482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‡PK 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óªvBc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g¨vwPs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cs typeface="SutonnyMJ" pitchFamily="2" charset="0"/>
              </a:rPr>
              <a:t>Maching</a:t>
            </a:r>
            <a:r>
              <a:rPr lang="en-US" sz="2800" b="1" dirty="0">
                <a:solidFill>
                  <a:schemeClr val="tx1"/>
                </a:solidFill>
                <a:cs typeface="SutonnyMJ" pitchFamily="2" charset="0"/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831" y="2320411"/>
            <a:ext cx="5722286" cy="9928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mvB‡Ri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c¨vUvb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</a:p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AšÍf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~©³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07831" y="3478408"/>
            <a:ext cx="5727764" cy="97026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2| gvK©v‡ii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AswKZ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c¨vUv‡b©i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b¤^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emv‡bv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79" y="4686025"/>
            <a:ext cx="2043827" cy="204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66" y="4630281"/>
            <a:ext cx="2099571" cy="209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43703" r="5272" b="3610"/>
          <a:stretch/>
        </p:blipFill>
        <p:spPr>
          <a:xfrm>
            <a:off x="6957050" y="2255739"/>
            <a:ext cx="4578238" cy="204099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6266329" y="5554852"/>
            <a:ext cx="726926" cy="267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334923" y="2694160"/>
            <a:ext cx="617320" cy="2504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40400" y="3763019"/>
            <a:ext cx="1084209" cy="203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178425" y="381953"/>
            <a:ext cx="7826188" cy="7404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33878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cÖ¯ÍÍZ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cÖwµqvi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av‡ci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µ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wUmg~n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t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305" y="1400965"/>
            <a:ext cx="731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gvK©vi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gwKs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/>
              <a:t>(Marker Making)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µ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wUt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1613</Words>
  <Application>Microsoft Office PowerPoint</Application>
  <PresentationFormat>Widescreen</PresentationFormat>
  <Paragraphs>130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marzanulhasan@outlook.com</cp:lastModifiedBy>
  <cp:revision>166</cp:revision>
  <dcterms:created xsi:type="dcterms:W3CDTF">2020-06-11T14:58:39Z</dcterms:created>
  <dcterms:modified xsi:type="dcterms:W3CDTF">2020-09-16T13:59:23Z</dcterms:modified>
</cp:coreProperties>
</file>