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74" r:id="rId5"/>
    <p:sldId id="273" r:id="rId6"/>
    <p:sldId id="272" r:id="rId7"/>
    <p:sldId id="282" r:id="rId8"/>
    <p:sldId id="281" r:id="rId9"/>
    <p:sldId id="276" r:id="rId10"/>
    <p:sldId id="278" r:id="rId11"/>
    <p:sldId id="283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0952"/>
    <a:srgbClr val="304A1E"/>
    <a:srgbClr val="0069B8"/>
    <a:srgbClr val="401B5B"/>
    <a:srgbClr val="00682F"/>
    <a:srgbClr val="A90F8C"/>
    <a:srgbClr val="461E64"/>
    <a:srgbClr val="13A516"/>
    <a:srgbClr val="00FF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4330-09D9-46D2-A2F7-CEF65EF76A7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A653-FF49-48E1-BAF4-8EB02DB5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4330-09D9-46D2-A2F7-CEF65EF76A7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A653-FF49-48E1-BAF4-8EB02DB5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6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4330-09D9-46D2-A2F7-CEF65EF76A7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A653-FF49-48E1-BAF4-8EB02DB5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4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4330-09D9-46D2-A2F7-CEF65EF76A7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A653-FF49-48E1-BAF4-8EB02DB5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6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4330-09D9-46D2-A2F7-CEF65EF76A7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A653-FF49-48E1-BAF4-8EB02DB5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8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4330-09D9-46D2-A2F7-CEF65EF76A7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A653-FF49-48E1-BAF4-8EB02DB5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8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4330-09D9-46D2-A2F7-CEF65EF76A7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A653-FF49-48E1-BAF4-8EB02DB5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8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4330-09D9-46D2-A2F7-CEF65EF76A7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A653-FF49-48E1-BAF4-8EB02DB5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0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4330-09D9-46D2-A2F7-CEF65EF76A7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A653-FF49-48E1-BAF4-8EB02DB5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8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4330-09D9-46D2-A2F7-CEF65EF76A7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A653-FF49-48E1-BAF4-8EB02DB5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0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4330-09D9-46D2-A2F7-CEF65EF76A7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A653-FF49-48E1-BAF4-8EB02DB5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2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74330-09D9-46D2-A2F7-CEF65EF76A7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4A653-FF49-48E1-BAF4-8EB02DB5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3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576544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6217449" y="293610"/>
            <a:ext cx="280692" cy="5986927"/>
            <a:chOff x="6217449" y="293610"/>
            <a:chExt cx="280692" cy="5986927"/>
          </a:xfrm>
          <a:solidFill>
            <a:schemeClr val="accent2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6217449" y="293610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17449" y="741559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217449" y="1189508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17449" y="1637457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17449" y="2085406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17449" y="2533355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217449" y="2981304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17449" y="3429253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17449" y="3877202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17449" y="4325151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17449" y="4773100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17449" y="5221049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17449" y="5668998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17449" y="6116947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853795" y="192341"/>
            <a:ext cx="510168" cy="6318774"/>
            <a:chOff x="5840916" y="185737"/>
            <a:chExt cx="510168" cy="6318774"/>
          </a:xfrm>
        </p:grpSpPr>
        <p:sp>
          <p:nvSpPr>
            <p:cNvPr id="3" name="Arc 2"/>
            <p:cNvSpPr/>
            <p:nvPr/>
          </p:nvSpPr>
          <p:spPr>
            <a:xfrm>
              <a:off x="5840916" y="185737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5840916" y="633686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5840916" y="1081635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>
              <a:off x="5840916" y="1529584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>
              <a:off x="5840916" y="1977533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5840916" y="2425482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>
              <a:off x="5840916" y="2873431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>
              <a:off x="5840916" y="3321380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5840916" y="3769329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>
              <a:off x="5840916" y="4217278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>
              <a:off x="5840916" y="4665227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>
              <a:off x="5840916" y="5113176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>
              <a:off x="5840916" y="5561125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>
              <a:off x="5840916" y="6009074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432010" y="3327984"/>
            <a:ext cx="3361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Dairy 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634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406782" y="406782"/>
            <a:ext cx="6851320" cy="60377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4160" y="382864"/>
            <a:ext cx="6851320" cy="60216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299040" y="205820"/>
            <a:ext cx="5621243" cy="64256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35330" y="218026"/>
            <a:ext cx="5620438" cy="64419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0947" y="417854"/>
            <a:ext cx="925145" cy="6316984"/>
            <a:chOff x="7722063" y="427908"/>
            <a:chExt cx="824852" cy="6316984"/>
          </a:xfrm>
        </p:grpSpPr>
        <p:grpSp>
          <p:nvGrpSpPr>
            <p:cNvPr id="6" name="Group 5"/>
            <p:cNvGrpSpPr/>
            <p:nvPr/>
          </p:nvGrpSpPr>
          <p:grpSpPr>
            <a:xfrm>
              <a:off x="7722063" y="547694"/>
              <a:ext cx="824852" cy="5993037"/>
              <a:chOff x="5690248" y="444663"/>
              <a:chExt cx="824852" cy="599303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234408" y="450773"/>
                <a:ext cx="280692" cy="5986927"/>
                <a:chOff x="6234408" y="450773"/>
                <a:chExt cx="280692" cy="5986927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6234408" y="45077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234408" y="89872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234408" y="134667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234408" y="179462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234408" y="2242569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6234408" y="2690518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234408" y="3138467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234408" y="3586416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6234408" y="4034365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6234408" y="4482314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234408" y="493026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6234408" y="537821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234408" y="582616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234408" y="627411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5690248" y="444663"/>
                <a:ext cx="280692" cy="5986927"/>
                <a:chOff x="6234408" y="450773"/>
                <a:chExt cx="280692" cy="5986927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6234408" y="45077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234408" y="89872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234408" y="134667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234408" y="179462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234408" y="2242569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6234408" y="2690518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234408" y="3138467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234408" y="3586416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234408" y="4034365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234408" y="4482314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6234408" y="493026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234408" y="537821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234408" y="582616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234408" y="627411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7883268" y="427908"/>
              <a:ext cx="570439" cy="5869006"/>
              <a:chOff x="7830899" y="425764"/>
              <a:chExt cx="570439" cy="5869006"/>
            </a:xfrm>
          </p:grpSpPr>
          <p:sp>
            <p:nvSpPr>
              <p:cNvPr id="67" name="Arc 66"/>
              <p:cNvSpPr/>
              <p:nvPr/>
            </p:nvSpPr>
            <p:spPr>
              <a:xfrm>
                <a:off x="7830899" y="42576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>
                <a:off x="7871017" y="860107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Arc 69"/>
              <p:cNvSpPr/>
              <p:nvPr/>
            </p:nvSpPr>
            <p:spPr>
              <a:xfrm>
                <a:off x="7845930" y="2664290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>
                <a:off x="7845930" y="219784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Arc 71"/>
              <p:cNvSpPr/>
              <p:nvPr/>
            </p:nvSpPr>
            <p:spPr>
              <a:xfrm>
                <a:off x="7879969" y="1768392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Arc 72"/>
              <p:cNvSpPr/>
              <p:nvPr/>
            </p:nvSpPr>
            <p:spPr>
              <a:xfrm>
                <a:off x="7891170" y="1339373"/>
                <a:ext cx="510168" cy="473898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Arc 73"/>
              <p:cNvSpPr/>
              <p:nvPr/>
            </p:nvSpPr>
            <p:spPr>
              <a:xfrm>
                <a:off x="7855731" y="3131572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Arc 74"/>
              <p:cNvSpPr/>
              <p:nvPr/>
            </p:nvSpPr>
            <p:spPr>
              <a:xfrm>
                <a:off x="7848179" y="358057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Arc 75"/>
              <p:cNvSpPr/>
              <p:nvPr/>
            </p:nvSpPr>
            <p:spPr>
              <a:xfrm>
                <a:off x="7830899" y="4003778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Arc 76"/>
              <p:cNvSpPr/>
              <p:nvPr/>
            </p:nvSpPr>
            <p:spPr>
              <a:xfrm>
                <a:off x="7830899" y="4466733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/>
              <p:cNvSpPr/>
              <p:nvPr/>
            </p:nvSpPr>
            <p:spPr>
              <a:xfrm>
                <a:off x="7855731" y="535809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/>
              <p:cNvSpPr/>
              <p:nvPr/>
            </p:nvSpPr>
            <p:spPr>
              <a:xfrm>
                <a:off x="7866668" y="4923445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/>
              <p:cNvSpPr/>
              <p:nvPr/>
            </p:nvSpPr>
            <p:spPr>
              <a:xfrm>
                <a:off x="7855731" y="5799333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Arc 80"/>
            <p:cNvSpPr/>
            <p:nvPr/>
          </p:nvSpPr>
          <p:spPr>
            <a:xfrm>
              <a:off x="7850331" y="6249455"/>
              <a:ext cx="510168" cy="495437"/>
            </a:xfrm>
            <a:prstGeom prst="arc">
              <a:avLst>
                <a:gd name="adj1" fmla="val 10819088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7680" y="322024"/>
            <a:ext cx="5045302" cy="61828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09955" y="361025"/>
            <a:ext cx="5030625" cy="61438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 flipV="1">
            <a:off x="-199478" y="5710172"/>
            <a:ext cx="1493949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Page No.-</a:t>
            </a:r>
            <a:r>
              <a:rPr lang="en-US" sz="2000" b="1" dirty="0" smtClean="0">
                <a:solidFill>
                  <a:srgbClr val="FFFF00"/>
                </a:solidFill>
              </a:rPr>
              <a:t>18</a:t>
            </a:r>
            <a:endParaRPr lang="en-US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33758" y="2008200"/>
                <a:ext cx="5301510" cy="3487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69B8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4800" b="1" dirty="0" smtClean="0">
                    <a:solidFill>
                      <a:srgbClr val="0069B8"/>
                    </a:solidFill>
                  </a:rPr>
                  <a:t>(x</a:t>
                </a:r>
                <a:r>
                  <a:rPr lang="en-US" sz="4800" b="1" dirty="0">
                    <a:solidFill>
                      <a:srgbClr val="0069B8"/>
                    </a:solidFill>
                  </a:rPr>
                  <a:t>)</a:t>
                </a:r>
                <a:r>
                  <a:rPr lang="en-US" sz="4400" b="1" dirty="0">
                    <a:solidFill>
                      <a:srgbClr val="0069B8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69B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rgbClr val="0069B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>
                            <a:solidFill>
                              <a:srgbClr val="0069B8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b="1" i="1">
                                <a:solidFill>
                                  <a:srgbClr val="0069B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solidFill>
                                  <a:srgbClr val="0069B8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5400" b="1" i="1" smtClean="0">
                                <a:solidFill>
                                  <a:srgbClr val="0069B8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5400" b="1">
                            <a:solidFill>
                              <a:srgbClr val="0069B8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b="1" i="1">
                                <a:solidFill>
                                  <a:srgbClr val="0069B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solidFill>
                                  <a:srgbClr val="0069B8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5400" b="1" i="1" smtClean="0">
                                <a:solidFill>
                                  <a:srgbClr val="0069B8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solidFill>
                                  <a:srgbClr val="0069B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>
                                <a:solidFill>
                                  <a:srgbClr val="0069B8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5400" b="1" i="1" smtClean="0">
                                <a:solidFill>
                                  <a:srgbClr val="0069B8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solidFill>
                      <a:srgbClr val="0069B8"/>
                    </a:solidFill>
                  </a:rPr>
                  <a:t>  </a:t>
                </a:r>
                <a:r>
                  <a:rPr lang="en-US" sz="4400" b="1" dirty="0" err="1">
                    <a:solidFill>
                      <a:srgbClr val="0069B8"/>
                    </a:solidFill>
                  </a:rPr>
                  <a:t>হলে</a:t>
                </a:r>
                <a:r>
                  <a:rPr lang="en-US" sz="4400" b="1" dirty="0">
                    <a:solidFill>
                      <a:srgbClr val="0069B8"/>
                    </a:solidFill>
                  </a:rPr>
                  <a:t>, </a:t>
                </a:r>
                <a:r>
                  <a:rPr lang="en-US" sz="4400" b="1" dirty="0" err="1">
                    <a:solidFill>
                      <a:srgbClr val="0069B8"/>
                    </a:solidFill>
                  </a:rPr>
                  <a:t>দেখাও</a:t>
                </a:r>
                <a:r>
                  <a:rPr lang="en-US" sz="4400" b="1" dirty="0">
                    <a:solidFill>
                      <a:srgbClr val="0069B8"/>
                    </a:solidFill>
                  </a:rPr>
                  <a:t> </a:t>
                </a:r>
                <a:r>
                  <a:rPr lang="en-US" sz="4400" b="1" dirty="0" err="1" smtClean="0">
                    <a:solidFill>
                      <a:srgbClr val="0069B8"/>
                    </a:solidFill>
                  </a:rPr>
                  <a:t>যে</a:t>
                </a:r>
                <a:r>
                  <a:rPr lang="en-US" sz="5400" b="1" dirty="0" smtClean="0">
                    <a:solidFill>
                      <a:srgbClr val="0069B8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0069B8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400" b="1" i="1" dirty="0">
                            <a:solidFill>
                              <a:srgbClr val="0069B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b="1" i="1" dirty="0">
                                <a:solidFill>
                                  <a:srgbClr val="0069B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dirty="0">
                                <a:solidFill>
                                  <a:srgbClr val="0069B8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400" b="1" i="1" dirty="0">
                                    <a:solidFill>
                                      <a:srgbClr val="0069B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dirty="0">
                                    <a:solidFill>
                                      <a:srgbClr val="0069B8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 dirty="0">
                                    <a:solidFill>
                                      <a:srgbClr val="0069B8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69B8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69B8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5400" b="1" dirty="0" smtClean="0">
                    <a:solidFill>
                      <a:srgbClr val="0069B8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solidFill>
                              <a:srgbClr val="0069B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solidFill>
                              <a:srgbClr val="0069B8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solidFill>
                              <a:srgbClr val="0069B8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solidFill>
                          <a:srgbClr val="0069B8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5400" b="1" dirty="0" smtClean="0">
                  <a:solidFill>
                    <a:srgbClr val="0069B8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8" y="2008200"/>
                <a:ext cx="5301510" cy="3487750"/>
              </a:xfrm>
              <a:prstGeom prst="rect">
                <a:avLst/>
              </a:prstGeom>
              <a:blipFill rotWithShape="0">
                <a:blip r:embed="rId3"/>
                <a:stretch>
                  <a:fillRect b="-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Flowchart: Connector 93"/>
          <p:cNvSpPr/>
          <p:nvPr/>
        </p:nvSpPr>
        <p:spPr>
          <a:xfrm>
            <a:off x="7052178" y="5218997"/>
            <a:ext cx="450761" cy="409672"/>
          </a:xfrm>
          <a:prstGeom prst="flowChartConnector">
            <a:avLst/>
          </a:prstGeom>
          <a:solidFill>
            <a:srgbClr val="304A1E"/>
          </a:solidFill>
          <a:ln>
            <a:solidFill>
              <a:srgbClr val="3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968506" y="1347634"/>
                <a:ext cx="4837985" cy="5135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304A1E"/>
                    </a:solidFill>
                  </a:rPr>
                  <a:t>১. 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304A1E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000" b="1" i="1">
                        <a:solidFill>
                          <a:srgbClr val="304A1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0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sz="4000" b="1" i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0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sz="4000" b="1" i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304A1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 smtClean="0">
                    <a:solidFill>
                      <a:srgbClr val="304A1E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rgbClr val="304A1E"/>
                    </a:solidFill>
                  </a:rPr>
                  <a:t>হলে</a:t>
                </a:r>
                <a:r>
                  <a:rPr lang="en-US" sz="3600" b="1" dirty="0" smtClean="0">
                    <a:solidFill>
                      <a:srgbClr val="304A1E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304A1E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smtClean="0">
                                <a:solidFill>
                                  <a:srgbClr val="304A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solidFill>
                                  <a:srgbClr val="304A1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0" smtClean="0">
                                <a:solidFill>
                                  <a:srgbClr val="304A1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0" smtClean="0">
                                <a:solidFill>
                                  <a:srgbClr val="304A1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600" b="1" dirty="0" smtClean="0">
                    <a:solidFill>
                      <a:srgbClr val="304A1E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rgbClr val="304A1E"/>
                    </a:solidFill>
                  </a:rPr>
                  <a:t>এর</a:t>
                </a:r>
                <a:r>
                  <a:rPr lang="en-US" sz="3600" b="1" dirty="0" smtClean="0">
                    <a:solidFill>
                      <a:srgbClr val="304A1E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rgbClr val="304A1E"/>
                    </a:solidFill>
                  </a:rPr>
                  <a:t>মান</a:t>
                </a:r>
                <a:r>
                  <a:rPr lang="en-US" sz="3600" b="1" dirty="0" smtClean="0">
                    <a:solidFill>
                      <a:srgbClr val="304A1E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rgbClr val="304A1E"/>
                    </a:solidFill>
                  </a:rPr>
                  <a:t>কত</a:t>
                </a:r>
                <a:r>
                  <a:rPr lang="en-US" sz="3600" b="1" dirty="0" smtClean="0">
                    <a:solidFill>
                      <a:srgbClr val="304A1E"/>
                    </a:solidFill>
                  </a:rPr>
                  <a:t> ?</a:t>
                </a:r>
              </a:p>
              <a:p>
                <a:r>
                  <a:rPr lang="en-US" sz="3600" b="1" dirty="0" smtClean="0">
                    <a:solidFill>
                      <a:srgbClr val="304A1E"/>
                    </a:solidFill>
                  </a:rPr>
                  <a:t>ক)   −1</a:t>
                </a:r>
              </a:p>
              <a:p>
                <a:r>
                  <a:rPr lang="en-US" sz="3600" b="1" dirty="0" smtClean="0">
                    <a:solidFill>
                      <a:srgbClr val="304A1E"/>
                    </a:solidFill>
                  </a:rPr>
                  <a:t>খ)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304A1E"/>
                    </a:solidFill>
                  </a:rPr>
                  <a:t> </a:t>
                </a:r>
              </a:p>
              <a:p>
                <a:r>
                  <a:rPr lang="en-US" sz="3600" b="1" dirty="0">
                    <a:solidFill>
                      <a:srgbClr val="304A1E"/>
                    </a:solidFill>
                  </a:rPr>
                  <a:t>গ</a:t>
                </a:r>
                <a:r>
                  <a:rPr lang="en-US" sz="3600" b="1" dirty="0" smtClean="0">
                    <a:solidFill>
                      <a:srgbClr val="304A1E"/>
                    </a:solidFill>
                  </a:rPr>
                  <a:t>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 smtClean="0">
                  <a:solidFill>
                    <a:srgbClr val="304A1E"/>
                  </a:solidFill>
                </a:endParaRPr>
              </a:p>
              <a:p>
                <a:r>
                  <a:rPr lang="en-US" sz="3600" b="1" dirty="0" smtClean="0">
                    <a:solidFill>
                      <a:srgbClr val="304A1E"/>
                    </a:solidFill>
                  </a:rPr>
                  <a:t>ঘ)   1 </a:t>
                </a:r>
                <a:endParaRPr lang="en-US" sz="3600" b="1" dirty="0">
                  <a:solidFill>
                    <a:srgbClr val="304A1E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506" y="1347634"/>
                <a:ext cx="4837985" cy="5135830"/>
              </a:xfrm>
              <a:prstGeom prst="rect">
                <a:avLst/>
              </a:prstGeom>
              <a:blipFill rotWithShape="0">
                <a:blip r:embed="rId4"/>
                <a:stretch>
                  <a:fillRect l="-3778" b="-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loud Callout 68"/>
          <p:cNvSpPr/>
          <p:nvPr/>
        </p:nvSpPr>
        <p:spPr>
          <a:xfrm>
            <a:off x="529056" y="505189"/>
            <a:ext cx="4877330" cy="109074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rgbClr val="A90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4400" b="1" i="1" dirty="0" smtClean="0">
                <a:solidFill>
                  <a:srgbClr val="A90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i="1" dirty="0" err="1" smtClean="0">
                <a:solidFill>
                  <a:srgbClr val="A90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4400" b="1" dirty="0">
              <a:solidFill>
                <a:srgbClr val="630952"/>
              </a:solidFill>
            </a:endParaRPr>
          </a:p>
        </p:txBody>
      </p:sp>
      <p:sp>
        <p:nvSpPr>
          <p:cNvPr id="82" name="Cloud Callout 81"/>
          <p:cNvSpPr/>
          <p:nvPr/>
        </p:nvSpPr>
        <p:spPr>
          <a:xfrm>
            <a:off x="7277559" y="417854"/>
            <a:ext cx="3476300" cy="77964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rgbClr val="A90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4400" b="1" dirty="0">
              <a:solidFill>
                <a:srgbClr val="63095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0973302" y="5577207"/>
            <a:ext cx="1455313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Page No.-</a:t>
            </a:r>
            <a:r>
              <a:rPr lang="en-US" sz="2000" b="1" dirty="0" smtClean="0">
                <a:solidFill>
                  <a:srgbClr val="FFFF00"/>
                </a:solidFill>
              </a:rPr>
              <a:t>19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4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4" grpId="0" animBg="1"/>
      <p:bldP spid="69" grpId="0" animBg="1"/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406782" y="406782"/>
            <a:ext cx="6851320" cy="60377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4160" y="382864"/>
            <a:ext cx="6851320" cy="60216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299040" y="205820"/>
            <a:ext cx="5621243" cy="64256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35330" y="218026"/>
            <a:ext cx="5620438" cy="64419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0947" y="417854"/>
            <a:ext cx="925145" cy="6316984"/>
            <a:chOff x="7722063" y="427908"/>
            <a:chExt cx="824852" cy="6316984"/>
          </a:xfrm>
        </p:grpSpPr>
        <p:grpSp>
          <p:nvGrpSpPr>
            <p:cNvPr id="6" name="Group 5"/>
            <p:cNvGrpSpPr/>
            <p:nvPr/>
          </p:nvGrpSpPr>
          <p:grpSpPr>
            <a:xfrm>
              <a:off x="7722063" y="547694"/>
              <a:ext cx="824852" cy="5993037"/>
              <a:chOff x="5690248" y="444663"/>
              <a:chExt cx="824852" cy="599303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234408" y="450773"/>
                <a:ext cx="280692" cy="5986927"/>
                <a:chOff x="6234408" y="450773"/>
                <a:chExt cx="280692" cy="5986927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6234408" y="45077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234408" y="89872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234408" y="134667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234408" y="179462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234408" y="2242569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6234408" y="2690518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234408" y="3138467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234408" y="3586416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6234408" y="4034365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6234408" y="4482314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234408" y="493026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6234408" y="537821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234408" y="582616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234408" y="627411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5690248" y="444663"/>
                <a:ext cx="280692" cy="5986927"/>
                <a:chOff x="6234408" y="450773"/>
                <a:chExt cx="280692" cy="5986927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6234408" y="45077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234408" y="89872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234408" y="134667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234408" y="179462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234408" y="2242569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6234408" y="2690518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234408" y="3138467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234408" y="3586416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234408" y="4034365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234408" y="4482314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6234408" y="493026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234408" y="537821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234408" y="582616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234408" y="627411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7883268" y="427908"/>
              <a:ext cx="570439" cy="5869006"/>
              <a:chOff x="7830899" y="425764"/>
              <a:chExt cx="570439" cy="5869006"/>
            </a:xfrm>
          </p:grpSpPr>
          <p:sp>
            <p:nvSpPr>
              <p:cNvPr id="67" name="Arc 66"/>
              <p:cNvSpPr/>
              <p:nvPr/>
            </p:nvSpPr>
            <p:spPr>
              <a:xfrm>
                <a:off x="7830899" y="42576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>
                <a:off x="7871017" y="860107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Arc 69"/>
              <p:cNvSpPr/>
              <p:nvPr/>
            </p:nvSpPr>
            <p:spPr>
              <a:xfrm>
                <a:off x="7845930" y="2664290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>
                <a:off x="7845930" y="219784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Arc 71"/>
              <p:cNvSpPr/>
              <p:nvPr/>
            </p:nvSpPr>
            <p:spPr>
              <a:xfrm>
                <a:off x="7879969" y="1768392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Arc 72"/>
              <p:cNvSpPr/>
              <p:nvPr/>
            </p:nvSpPr>
            <p:spPr>
              <a:xfrm>
                <a:off x="7891170" y="1339373"/>
                <a:ext cx="510168" cy="473898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Arc 73"/>
              <p:cNvSpPr/>
              <p:nvPr/>
            </p:nvSpPr>
            <p:spPr>
              <a:xfrm>
                <a:off x="7855731" y="3131572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Arc 74"/>
              <p:cNvSpPr/>
              <p:nvPr/>
            </p:nvSpPr>
            <p:spPr>
              <a:xfrm>
                <a:off x="7848179" y="358057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Arc 75"/>
              <p:cNvSpPr/>
              <p:nvPr/>
            </p:nvSpPr>
            <p:spPr>
              <a:xfrm>
                <a:off x="7830899" y="4003778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Arc 76"/>
              <p:cNvSpPr/>
              <p:nvPr/>
            </p:nvSpPr>
            <p:spPr>
              <a:xfrm>
                <a:off x="7830899" y="4466733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/>
              <p:cNvSpPr/>
              <p:nvPr/>
            </p:nvSpPr>
            <p:spPr>
              <a:xfrm>
                <a:off x="7855731" y="535809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/>
              <p:cNvSpPr/>
              <p:nvPr/>
            </p:nvSpPr>
            <p:spPr>
              <a:xfrm>
                <a:off x="7866668" y="4923445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/>
              <p:cNvSpPr/>
              <p:nvPr/>
            </p:nvSpPr>
            <p:spPr>
              <a:xfrm>
                <a:off x="7855731" y="5799333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Arc 80"/>
            <p:cNvSpPr/>
            <p:nvPr/>
          </p:nvSpPr>
          <p:spPr>
            <a:xfrm>
              <a:off x="7850331" y="6249455"/>
              <a:ext cx="510168" cy="495437"/>
            </a:xfrm>
            <a:prstGeom prst="arc">
              <a:avLst>
                <a:gd name="adj1" fmla="val 10819088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7680" y="322024"/>
            <a:ext cx="5045302" cy="61828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09955" y="361025"/>
            <a:ext cx="5030625" cy="61438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0973302" y="5577207"/>
            <a:ext cx="1455313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Page No</a:t>
            </a:r>
            <a:r>
              <a:rPr lang="en-US" sz="2000" b="1" dirty="0" smtClean="0">
                <a:solidFill>
                  <a:srgbClr val="FFFF00"/>
                </a:solidFill>
              </a:rPr>
              <a:t>.-</a:t>
            </a:r>
            <a:r>
              <a:rPr lang="en-US" sz="2000" b="1" dirty="0" smtClean="0">
                <a:solidFill>
                  <a:srgbClr val="FFFF00"/>
                </a:solidFill>
              </a:rPr>
              <a:t>21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 flipV="1">
            <a:off x="-199478" y="5710172"/>
            <a:ext cx="1493949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Page No</a:t>
            </a:r>
            <a:r>
              <a:rPr lang="en-US" sz="2000" b="1" dirty="0" smtClean="0">
                <a:solidFill>
                  <a:srgbClr val="FFFF00"/>
                </a:solidFill>
              </a:rPr>
              <a:t>.-</a:t>
            </a:r>
            <a:r>
              <a:rPr lang="en-US" sz="2000" b="1" dirty="0" smtClean="0">
                <a:solidFill>
                  <a:srgbClr val="FFFF00"/>
                </a:solidFill>
              </a:rPr>
              <a:t>20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94" name="Flowchart: Connector 93"/>
          <p:cNvSpPr/>
          <p:nvPr/>
        </p:nvSpPr>
        <p:spPr>
          <a:xfrm>
            <a:off x="894735" y="2651569"/>
            <a:ext cx="450761" cy="409672"/>
          </a:xfrm>
          <a:prstGeom prst="flowChartConnector">
            <a:avLst/>
          </a:prstGeom>
          <a:solidFill>
            <a:srgbClr val="304A1E"/>
          </a:solidFill>
          <a:ln>
            <a:solidFill>
              <a:srgbClr val="3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697145" y="1690370"/>
                <a:ext cx="4837985" cy="3532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630952"/>
                    </a:solidFill>
                  </a:rPr>
                  <a:t>g(x</a:t>
                </a:r>
                <a:r>
                  <a:rPr lang="en-US" sz="4400" b="1" dirty="0">
                    <a:solidFill>
                      <a:srgbClr val="630952"/>
                    </a:solidFill>
                  </a:rPr>
                  <a:t>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630952"/>
                            </a:solidFill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630952"/>
                            </a:solidFill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630952"/>
                            </a:solidFill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630952"/>
                            </a:solidFill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630952"/>
                            </a:solidFill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630952"/>
                            </a:solidFill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630952"/>
                            </a:solidFill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630952"/>
                            </a:solidFill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630952"/>
                            </a:solidFill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 smtClean="0">
                    <a:solidFill>
                      <a:srgbClr val="630952"/>
                    </a:solidFill>
                  </a:rPr>
                  <a:t> হলে </a:t>
                </a: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630952"/>
                        </a:solidFill>
                      </a:rPr>
                      <m:t> </m:t>
                    </m:r>
                    <m:f>
                      <m:fPr>
                        <m:ctrlPr>
                          <a:rPr lang="en-US" sz="4800" b="1">
                            <a:solidFill>
                              <a:srgbClr val="630952"/>
                            </a:solidFill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630952"/>
                            </a:solidFill>
                          </a:rPr>
                          <m:t>𝐠</m:t>
                        </m:r>
                        <m:d>
                          <m:dPr>
                            <m:ctrlPr>
                              <a:rPr lang="en-US" sz="4800" b="1">
                                <a:solidFill>
                                  <a:srgbClr val="630952"/>
                                </a:solidFill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>
                                    <a:solidFill>
                                      <a:srgbClr val="630952"/>
                                    </a:solidFill>
                                  </a:rPr>
                                </m:ctrlPr>
                              </m:fPr>
                              <m:num>
                                <m:r>
                                  <a:rPr lang="en-US" sz="4800" b="1" i="0">
                                    <a:solidFill>
                                      <a:srgbClr val="630952"/>
                                    </a:solidFill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b="1">
                                        <a:solidFill>
                                          <a:srgbClr val="630952"/>
                                        </a:solidFill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0">
                                        <a:solidFill>
                                          <a:srgbClr val="630952"/>
                                        </a:solidFill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4800" b="1" i="0">
                                        <a:solidFill>
                                          <a:srgbClr val="630952"/>
                                        </a:solidFill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4800" b="1" i="0">
                            <a:solidFill>
                              <a:srgbClr val="630952"/>
                            </a:solidFill>
                          </a:rPr>
                          <m:t>+</m:t>
                        </m:r>
                        <m:r>
                          <a:rPr lang="en-US" sz="4800" b="1" i="0">
                            <a:solidFill>
                              <a:srgbClr val="630952"/>
                            </a:solidFill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630952"/>
                            </a:solidFill>
                          </a:rPr>
                          <m:t>𝐠</m:t>
                        </m:r>
                        <m:d>
                          <m:dPr>
                            <m:ctrlPr>
                              <a:rPr lang="en-US" sz="4800" b="1">
                                <a:solidFill>
                                  <a:srgbClr val="630952"/>
                                </a:solidFill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>
                                    <a:solidFill>
                                      <a:srgbClr val="630952"/>
                                    </a:solidFill>
                                  </a:rPr>
                                </m:ctrlPr>
                              </m:fPr>
                              <m:num>
                                <m:r>
                                  <a:rPr lang="en-US" sz="4800" b="1" i="0">
                                    <a:solidFill>
                                      <a:srgbClr val="630952"/>
                                    </a:solidFill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b="1">
                                        <a:solidFill>
                                          <a:srgbClr val="630952"/>
                                        </a:solidFill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0">
                                        <a:solidFill>
                                          <a:srgbClr val="630952"/>
                                        </a:solidFill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4800" b="1" i="0">
                                        <a:solidFill>
                                          <a:srgbClr val="630952"/>
                                        </a:solidFill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4800" b="1" i="0">
                            <a:solidFill>
                              <a:srgbClr val="630952"/>
                            </a:solidFill>
                          </a:rPr>
                          <m:t> −</m:t>
                        </m:r>
                        <m:r>
                          <a:rPr lang="en-US" sz="4800" b="1" i="0">
                            <a:solidFill>
                              <a:srgbClr val="630952"/>
                            </a:solidFill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630952"/>
                    </a:solidFill>
                  </a:rPr>
                  <a:t>  </a:t>
                </a:r>
                <a:r>
                  <a:rPr lang="en-US" sz="4400" b="1" dirty="0" err="1">
                    <a:solidFill>
                      <a:srgbClr val="630952"/>
                    </a:solidFill>
                  </a:rPr>
                  <a:t>এর</a:t>
                </a:r>
                <a:r>
                  <a:rPr lang="en-US" sz="4400" b="1" dirty="0">
                    <a:solidFill>
                      <a:srgbClr val="630952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630952"/>
                    </a:solidFill>
                  </a:rPr>
                  <a:t>মান</a:t>
                </a:r>
                <a:r>
                  <a:rPr lang="en-US" sz="4400" b="1" dirty="0">
                    <a:solidFill>
                      <a:srgbClr val="630952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630952"/>
                    </a:solidFill>
                  </a:rPr>
                  <a:t>নির্ণয়</a:t>
                </a:r>
                <a:r>
                  <a:rPr lang="en-US" sz="4400" b="1" dirty="0">
                    <a:solidFill>
                      <a:srgbClr val="630952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630952"/>
                    </a:solidFill>
                  </a:rPr>
                  <a:t>কর</a:t>
                </a:r>
                <a:r>
                  <a:rPr lang="en-US" sz="4400" b="1" dirty="0">
                    <a:solidFill>
                      <a:srgbClr val="630952"/>
                    </a:solidFill>
                  </a:rPr>
                  <a:t>।</a:t>
                </a:r>
                <a:r>
                  <a:rPr lang="en-US" sz="4400" b="1" dirty="0" smtClean="0">
                    <a:solidFill>
                      <a:srgbClr val="630952"/>
                    </a:solidFill>
                  </a:rPr>
                  <a:t>     </a:t>
                </a:r>
                <a:endParaRPr lang="en-US" sz="4400" b="1" dirty="0">
                  <a:solidFill>
                    <a:srgbClr val="630952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145" y="1690370"/>
                <a:ext cx="4837985" cy="3532634"/>
              </a:xfrm>
              <a:prstGeom prst="rect">
                <a:avLst/>
              </a:prstGeom>
              <a:blipFill rotWithShape="0">
                <a:blip r:embed="rId3"/>
                <a:stretch>
                  <a:fillRect l="-5170" b="-6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Cloud Callout 81"/>
          <p:cNvSpPr/>
          <p:nvPr/>
        </p:nvSpPr>
        <p:spPr>
          <a:xfrm>
            <a:off x="7277559" y="417854"/>
            <a:ext cx="4223344" cy="91360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rgbClr val="A90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3600" b="1" i="1" dirty="0" smtClean="0">
                <a:solidFill>
                  <a:srgbClr val="A90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rgbClr val="A90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3600" b="1" i="1" dirty="0" smtClean="0">
                <a:solidFill>
                  <a:srgbClr val="A90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rgbClr val="63095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17214" y="537640"/>
                <a:ext cx="5006123" cy="4539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304A1E"/>
                    </a:solidFill>
                  </a:rPr>
                  <a:t>২.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304A1E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solidFill>
                          <a:srgbClr val="304A1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304A1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smtClean="0">
                    <a:solidFill>
                      <a:srgbClr val="304A1E"/>
                    </a:solidFill>
                  </a:rPr>
                  <a:t>হলে,</a:t>
                </a:r>
              </a:p>
              <a:p>
                <a:r>
                  <a:rPr lang="en-US" sz="4000" b="1" dirty="0" smtClean="0">
                    <a:solidFill>
                      <a:srgbClr val="304A1E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dirty="0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dirty="0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𝐟</m:t>
                        </m:r>
                        <m:d>
                          <m:dPr>
                            <m:ctrlPr>
                              <a:rPr lang="en-US" sz="4400" b="1" dirty="0" smtClean="0">
                                <a:solidFill>
                                  <a:srgbClr val="304A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 dirty="0" smtClean="0">
                                <a:solidFill>
                                  <a:srgbClr val="304A1E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US" sz="4400" b="1" i="0" dirty="0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0" dirty="0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 dirty="0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𝐟</m:t>
                        </m:r>
                        <m:r>
                          <a:rPr lang="en-US" sz="4400" b="1" i="0" dirty="0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0" dirty="0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4400" b="1" i="0" dirty="0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sz="4400" b="1" i="0" dirty="0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 dirty="0" smtClean="0">
                        <a:solidFill>
                          <a:srgbClr val="304A1E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b="1" dirty="0" smtClean="0">
                    <a:solidFill>
                      <a:srgbClr val="304A1E"/>
                    </a:solidFill>
                  </a:rPr>
                  <a:t>= কত ?</a:t>
                </a:r>
              </a:p>
              <a:p>
                <a:r>
                  <a:rPr lang="en-US" sz="4000" b="1" dirty="0">
                    <a:solidFill>
                      <a:srgbClr val="304A1E"/>
                    </a:solidFill>
                  </a:rPr>
                  <a:t>ক</a:t>
                </a:r>
                <a:r>
                  <a:rPr lang="en-US" sz="4000" b="1" dirty="0" smtClean="0">
                    <a:solidFill>
                      <a:srgbClr val="304A1E"/>
                    </a:solidFill>
                  </a:rPr>
                  <a:t>)   2x </a:t>
                </a:r>
              </a:p>
              <a:p>
                <a:r>
                  <a:rPr lang="en-US" sz="4000" b="1" dirty="0" smtClean="0">
                    <a:solidFill>
                      <a:srgbClr val="304A1E"/>
                    </a:solidFill>
                  </a:rPr>
                  <a:t>খ)   x + 1</a:t>
                </a:r>
              </a:p>
              <a:p>
                <a:r>
                  <a:rPr lang="en-US" sz="4000" b="1" dirty="0">
                    <a:solidFill>
                      <a:srgbClr val="304A1E"/>
                    </a:solidFill>
                  </a:rPr>
                  <a:t>গ</a:t>
                </a:r>
                <a:r>
                  <a:rPr lang="en-US" sz="4000" b="1" dirty="0" smtClean="0">
                    <a:solidFill>
                      <a:srgbClr val="304A1E"/>
                    </a:solidFill>
                  </a:rPr>
                  <a:t>)    2x + 2</a:t>
                </a:r>
              </a:p>
              <a:p>
                <a:r>
                  <a:rPr lang="en-US" sz="4000" b="1" dirty="0" smtClean="0">
                    <a:solidFill>
                      <a:srgbClr val="304A1E"/>
                    </a:solidFill>
                  </a:rPr>
                  <a:t>ঘ)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304A1E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4000" b="1" i="1" dirty="0" smtClean="0">
                        <a:solidFill>
                          <a:srgbClr val="304A1E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dirty="0" smtClean="0">
                        <a:solidFill>
                          <a:srgbClr val="304A1E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4000" b="1" dirty="0">
                  <a:solidFill>
                    <a:srgbClr val="304A1E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14" y="537640"/>
                <a:ext cx="5006123" cy="4539961"/>
              </a:xfrm>
              <a:prstGeom prst="rect">
                <a:avLst/>
              </a:prstGeom>
              <a:blipFill rotWithShape="0">
                <a:blip r:embed="rId4"/>
                <a:stretch>
                  <a:fillRect l="-4385" b="-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044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1" grpId="0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-12879"/>
            <a:ext cx="594145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Group 1"/>
          <p:cNvGrpSpPr/>
          <p:nvPr/>
        </p:nvGrpSpPr>
        <p:grpSpPr>
          <a:xfrm>
            <a:off x="5663658" y="325312"/>
            <a:ext cx="280692" cy="5986927"/>
            <a:chOff x="6217449" y="293610"/>
            <a:chExt cx="280692" cy="5986927"/>
          </a:xfrm>
          <a:solidFill>
            <a:schemeClr val="accent2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6217449" y="293610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17449" y="741559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217449" y="1189508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17449" y="1637457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17449" y="2085406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17449" y="2533355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217449" y="2981304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17449" y="3429253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17449" y="3877202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17449" y="4325151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17449" y="4773100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17449" y="5221049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17449" y="5668998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17449" y="6116947"/>
              <a:ext cx="280692" cy="16359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 flipH="1">
            <a:off x="5804004" y="230976"/>
            <a:ext cx="510168" cy="6318774"/>
            <a:chOff x="5840916" y="185737"/>
            <a:chExt cx="510168" cy="6318774"/>
          </a:xfrm>
        </p:grpSpPr>
        <p:sp>
          <p:nvSpPr>
            <p:cNvPr id="3" name="Arc 2"/>
            <p:cNvSpPr/>
            <p:nvPr/>
          </p:nvSpPr>
          <p:spPr>
            <a:xfrm>
              <a:off x="5840916" y="185737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5840916" y="633686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5840916" y="1081635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>
              <a:off x="5840916" y="1529584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>
              <a:off x="5840916" y="1977533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5840916" y="2425482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>
              <a:off x="5840916" y="2873431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>
              <a:off x="5840916" y="3321380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5840916" y="3769329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>
              <a:off x="5840916" y="4217278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>
              <a:off x="5840916" y="4665227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>
              <a:off x="5840916" y="5113176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>
              <a:off x="5840916" y="5561125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>
              <a:off x="5840916" y="6009074"/>
              <a:ext cx="510168" cy="495437"/>
            </a:xfrm>
            <a:prstGeom prst="arc">
              <a:avLst>
                <a:gd name="adj1" fmla="val 5881726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75008" y="4500194"/>
            <a:ext cx="3850783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169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406782" y="406782"/>
            <a:ext cx="6851320" cy="6037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8402" y="382864"/>
            <a:ext cx="6851320" cy="6021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252624" y="189962"/>
            <a:ext cx="5561740" cy="63750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0947" y="417854"/>
            <a:ext cx="925145" cy="6316984"/>
            <a:chOff x="7722063" y="427908"/>
            <a:chExt cx="824852" cy="6316984"/>
          </a:xfrm>
        </p:grpSpPr>
        <p:grpSp>
          <p:nvGrpSpPr>
            <p:cNvPr id="6" name="Group 5"/>
            <p:cNvGrpSpPr/>
            <p:nvPr/>
          </p:nvGrpSpPr>
          <p:grpSpPr>
            <a:xfrm>
              <a:off x="7722063" y="547694"/>
              <a:ext cx="824852" cy="5993037"/>
              <a:chOff x="5690248" y="444663"/>
              <a:chExt cx="824852" cy="599303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234408" y="450773"/>
                <a:ext cx="280692" cy="5986927"/>
                <a:chOff x="6234408" y="450773"/>
                <a:chExt cx="280692" cy="5986927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6234408" y="45077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234408" y="89872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234408" y="134667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234408" y="179462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234408" y="2242569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6234408" y="2690518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234408" y="3138467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234408" y="3586416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6234408" y="4034365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6234408" y="4482314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234408" y="493026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6234408" y="537821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234408" y="582616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234408" y="627411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5690248" y="444663"/>
                <a:ext cx="280692" cy="5986927"/>
                <a:chOff x="6234408" y="450773"/>
                <a:chExt cx="280692" cy="5986927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6234408" y="45077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234408" y="89872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234408" y="134667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234408" y="179462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234408" y="2242569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6234408" y="2690518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234408" y="3138467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234408" y="3586416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234408" y="4034365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234408" y="4482314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6234408" y="493026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234408" y="537821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234408" y="582616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234408" y="627411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7883268" y="427908"/>
              <a:ext cx="570439" cy="5869006"/>
              <a:chOff x="7830899" y="425764"/>
              <a:chExt cx="570439" cy="5869006"/>
            </a:xfrm>
          </p:grpSpPr>
          <p:sp>
            <p:nvSpPr>
              <p:cNvPr id="67" name="Arc 66"/>
              <p:cNvSpPr/>
              <p:nvPr/>
            </p:nvSpPr>
            <p:spPr>
              <a:xfrm>
                <a:off x="7830899" y="42576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>
                <a:off x="7871017" y="860107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Arc 69"/>
              <p:cNvSpPr/>
              <p:nvPr/>
            </p:nvSpPr>
            <p:spPr>
              <a:xfrm>
                <a:off x="7845930" y="2664290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>
                <a:off x="7845930" y="219784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Arc 71"/>
              <p:cNvSpPr/>
              <p:nvPr/>
            </p:nvSpPr>
            <p:spPr>
              <a:xfrm>
                <a:off x="7879969" y="1768392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Arc 72"/>
              <p:cNvSpPr/>
              <p:nvPr/>
            </p:nvSpPr>
            <p:spPr>
              <a:xfrm>
                <a:off x="7891170" y="1339373"/>
                <a:ext cx="510168" cy="473898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Arc 73"/>
              <p:cNvSpPr/>
              <p:nvPr/>
            </p:nvSpPr>
            <p:spPr>
              <a:xfrm>
                <a:off x="7855731" y="3131572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Arc 74"/>
              <p:cNvSpPr/>
              <p:nvPr/>
            </p:nvSpPr>
            <p:spPr>
              <a:xfrm>
                <a:off x="7848179" y="358057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Arc 75"/>
              <p:cNvSpPr/>
              <p:nvPr/>
            </p:nvSpPr>
            <p:spPr>
              <a:xfrm>
                <a:off x="7830899" y="4003778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Arc 76"/>
              <p:cNvSpPr/>
              <p:nvPr/>
            </p:nvSpPr>
            <p:spPr>
              <a:xfrm>
                <a:off x="7830899" y="4466733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/>
              <p:cNvSpPr/>
              <p:nvPr/>
            </p:nvSpPr>
            <p:spPr>
              <a:xfrm>
                <a:off x="7855731" y="535809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/>
              <p:cNvSpPr/>
              <p:nvPr/>
            </p:nvSpPr>
            <p:spPr>
              <a:xfrm>
                <a:off x="7866668" y="4923445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/>
              <p:cNvSpPr/>
              <p:nvPr/>
            </p:nvSpPr>
            <p:spPr>
              <a:xfrm>
                <a:off x="7855731" y="5799333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Arc 80"/>
            <p:cNvSpPr/>
            <p:nvPr/>
          </p:nvSpPr>
          <p:spPr>
            <a:xfrm>
              <a:off x="7850331" y="6249455"/>
              <a:ext cx="510168" cy="495437"/>
            </a:xfrm>
            <a:prstGeom prst="arc">
              <a:avLst>
                <a:gd name="adj1" fmla="val 10819088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33601" y="432458"/>
            <a:ext cx="4976962" cy="1938992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bliqueBottomLef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rgbClr val="304A1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6000" b="1" dirty="0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rgbClr val="304A1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ক্লা</a:t>
            </a:r>
            <a:r>
              <a:rPr lang="en-US" sz="6000" b="1" dirty="0" err="1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rgbClr val="304A1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6000" b="1" dirty="0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rgbClr val="304A1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rgbClr val="304A1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2700">
                  <a:solidFill>
                    <a:srgbClr val="00FF00"/>
                  </a:solidFill>
                  <a:prstDash val="solid"/>
                </a:ln>
                <a:solidFill>
                  <a:srgbClr val="304A1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r>
              <a:rPr lang="en-US" sz="6000" b="1" dirty="0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rgbClr val="304A1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12700">
                <a:solidFill>
                  <a:srgbClr val="00FF00"/>
                </a:solidFill>
                <a:prstDash val="solid"/>
              </a:ln>
              <a:solidFill>
                <a:srgbClr val="304A1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90" y="2386054"/>
            <a:ext cx="4948637" cy="39749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10998" y="417854"/>
            <a:ext cx="4985718" cy="5943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0936802" y="5664905"/>
            <a:ext cx="1483804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Page No.-01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4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406782" y="406782"/>
            <a:ext cx="6851320" cy="6037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4160" y="382864"/>
            <a:ext cx="6851320" cy="6021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294728" y="226535"/>
            <a:ext cx="5627668" cy="6459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04841" y="154546"/>
            <a:ext cx="5650420" cy="65359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0947" y="417854"/>
            <a:ext cx="925145" cy="6316984"/>
            <a:chOff x="7722063" y="427908"/>
            <a:chExt cx="824852" cy="6316984"/>
          </a:xfrm>
        </p:grpSpPr>
        <p:grpSp>
          <p:nvGrpSpPr>
            <p:cNvPr id="6" name="Group 5"/>
            <p:cNvGrpSpPr/>
            <p:nvPr/>
          </p:nvGrpSpPr>
          <p:grpSpPr>
            <a:xfrm>
              <a:off x="7722063" y="547694"/>
              <a:ext cx="824852" cy="5993037"/>
              <a:chOff x="5690248" y="444663"/>
              <a:chExt cx="824852" cy="599303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234408" y="450773"/>
                <a:ext cx="280692" cy="5986927"/>
                <a:chOff x="6234408" y="450773"/>
                <a:chExt cx="280692" cy="5986927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6234408" y="45077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234408" y="89872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234408" y="134667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234408" y="179462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234408" y="2242569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6234408" y="2690518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234408" y="3138467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234408" y="3586416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6234408" y="4034365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6234408" y="4482314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234408" y="493026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6234408" y="537821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234408" y="582616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234408" y="627411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5690248" y="444663"/>
                <a:ext cx="280692" cy="5986927"/>
                <a:chOff x="6234408" y="450773"/>
                <a:chExt cx="280692" cy="5986927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6234408" y="45077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234408" y="89872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234408" y="134667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234408" y="179462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234408" y="2242569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6234408" y="2690518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234408" y="3138467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234408" y="3586416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234408" y="4034365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234408" y="4482314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6234408" y="493026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234408" y="537821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234408" y="582616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234408" y="627411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7883268" y="427908"/>
              <a:ext cx="570439" cy="5869006"/>
              <a:chOff x="7830899" y="425764"/>
              <a:chExt cx="570439" cy="5869006"/>
            </a:xfrm>
          </p:grpSpPr>
          <p:sp>
            <p:nvSpPr>
              <p:cNvPr id="67" name="Arc 66"/>
              <p:cNvSpPr/>
              <p:nvPr/>
            </p:nvSpPr>
            <p:spPr>
              <a:xfrm>
                <a:off x="7830899" y="42576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>
                <a:off x="7871017" y="860107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Arc 69"/>
              <p:cNvSpPr/>
              <p:nvPr/>
            </p:nvSpPr>
            <p:spPr>
              <a:xfrm>
                <a:off x="7845930" y="2664290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>
                <a:off x="7845930" y="219784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Arc 71"/>
              <p:cNvSpPr/>
              <p:nvPr/>
            </p:nvSpPr>
            <p:spPr>
              <a:xfrm>
                <a:off x="7879969" y="1768392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Arc 72"/>
              <p:cNvSpPr/>
              <p:nvPr/>
            </p:nvSpPr>
            <p:spPr>
              <a:xfrm>
                <a:off x="7891170" y="1339373"/>
                <a:ext cx="510168" cy="473898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Arc 73"/>
              <p:cNvSpPr/>
              <p:nvPr/>
            </p:nvSpPr>
            <p:spPr>
              <a:xfrm>
                <a:off x="7855731" y="3131572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Arc 74"/>
              <p:cNvSpPr/>
              <p:nvPr/>
            </p:nvSpPr>
            <p:spPr>
              <a:xfrm>
                <a:off x="7848179" y="358057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Arc 75"/>
              <p:cNvSpPr/>
              <p:nvPr/>
            </p:nvSpPr>
            <p:spPr>
              <a:xfrm>
                <a:off x="7830899" y="4003778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Arc 76"/>
              <p:cNvSpPr/>
              <p:nvPr/>
            </p:nvSpPr>
            <p:spPr>
              <a:xfrm>
                <a:off x="7830899" y="4466733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/>
              <p:cNvSpPr/>
              <p:nvPr/>
            </p:nvSpPr>
            <p:spPr>
              <a:xfrm>
                <a:off x="7855731" y="535809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/>
              <p:cNvSpPr/>
              <p:nvPr/>
            </p:nvSpPr>
            <p:spPr>
              <a:xfrm>
                <a:off x="7866668" y="4923445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/>
              <p:cNvSpPr/>
              <p:nvPr/>
            </p:nvSpPr>
            <p:spPr>
              <a:xfrm>
                <a:off x="7855731" y="5799333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Arc 80"/>
            <p:cNvSpPr/>
            <p:nvPr/>
          </p:nvSpPr>
          <p:spPr>
            <a:xfrm>
              <a:off x="7850331" y="6249455"/>
              <a:ext cx="510168" cy="495437"/>
            </a:xfrm>
            <a:prstGeom prst="arc">
              <a:avLst>
                <a:gd name="adj1" fmla="val 10819088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24100" y="1881487"/>
            <a:ext cx="2537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5" y="577567"/>
            <a:ext cx="2455587" cy="24555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641" y="546122"/>
            <a:ext cx="2468299" cy="23745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6883" y="3015378"/>
            <a:ext cx="51492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00206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altLang="en-US" sz="3600" b="1" dirty="0">
                <a:solidFill>
                  <a:srgbClr val="00206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endParaRPr lang="en-US" altLang="en-US" sz="3600" b="1" dirty="0">
              <a:solidFill>
                <a:srgbClr val="002060"/>
              </a:solidFill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altLang="en-US" sz="3600" b="1" dirty="0" err="1">
                <a:solidFill>
                  <a:srgbClr val="00206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altLang="en-US" sz="3600" b="1" dirty="0">
                <a:solidFill>
                  <a:srgbClr val="00206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altLang="en-US" sz="3600" b="1" dirty="0">
                <a:solidFill>
                  <a:srgbClr val="00206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3600" b="1" dirty="0" err="1">
                <a:solidFill>
                  <a:srgbClr val="00206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altLang="en-US" sz="3600" b="1" dirty="0">
                <a:solidFill>
                  <a:srgbClr val="00206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alt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নাগের</a:t>
            </a:r>
            <a:r>
              <a:rPr lang="en-US" alt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দিঘীরপাড়</a:t>
            </a:r>
            <a:r>
              <a:rPr lang="en-US" alt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alt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রামগঞ্জ</a:t>
            </a:r>
            <a:r>
              <a:rPr lang="en-US" alt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altLang="en-US" sz="3600" b="1" dirty="0">
                <a:solidFill>
                  <a:srgbClr val="00206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লক্ষ্মীপুর</a:t>
            </a:r>
            <a:r>
              <a:rPr lang="en-US" alt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3600" b="1" dirty="0">
              <a:solidFill>
                <a:srgbClr val="002060"/>
              </a:solidFill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alt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০১৮৬৯৬৬৭০১১</a:t>
            </a:r>
            <a:r>
              <a:rPr lang="en-US" altLang="en-US" sz="2000" b="1" dirty="0" smtClean="0">
                <a:solidFill>
                  <a:srgbClr val="7030A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altLang="en-US" sz="2000" b="1" dirty="0">
              <a:solidFill>
                <a:srgbClr val="7030A0"/>
              </a:solidFill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3481" y="3113766"/>
            <a:ext cx="46777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শ্রেণি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নবম</a:t>
            </a:r>
            <a:endParaRPr 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গণিত</a:t>
            </a:r>
            <a:endParaRPr 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অধ্যায়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২.২ </a:t>
            </a:r>
          </a:p>
          <a:p>
            <a:pPr algn="ctr"/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-৩০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মিনিট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তারিখঃ০১-০৫-২০২২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8512" y="417854"/>
            <a:ext cx="5030633" cy="5973564"/>
          </a:xfrm>
          <a:prstGeom prst="rect">
            <a:avLst/>
          </a:prstGeom>
          <a:noFill/>
          <a:ln cmpd="dbl"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674790" y="469699"/>
            <a:ext cx="5032302" cy="5973073"/>
          </a:xfrm>
          <a:prstGeom prst="rect">
            <a:avLst/>
          </a:prstGeom>
          <a:noFill/>
          <a:ln>
            <a:solidFill>
              <a:schemeClr val="tx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9190941" y="1005997"/>
            <a:ext cx="2424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 flipV="1">
            <a:off x="-263267" y="5712972"/>
            <a:ext cx="1493949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Page No.-02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0934580" y="5603495"/>
            <a:ext cx="1455313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Page No.-03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8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406782" y="406782"/>
            <a:ext cx="6851320" cy="6037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4160" y="382864"/>
            <a:ext cx="6851320" cy="6021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259132" y="228599"/>
            <a:ext cx="5552951" cy="63823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67994" y="204451"/>
            <a:ext cx="5676445" cy="64305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0947" y="417854"/>
            <a:ext cx="925145" cy="6316984"/>
            <a:chOff x="7722063" y="427908"/>
            <a:chExt cx="824852" cy="6316984"/>
          </a:xfrm>
        </p:grpSpPr>
        <p:grpSp>
          <p:nvGrpSpPr>
            <p:cNvPr id="6" name="Group 5"/>
            <p:cNvGrpSpPr/>
            <p:nvPr/>
          </p:nvGrpSpPr>
          <p:grpSpPr>
            <a:xfrm>
              <a:off x="7722063" y="547694"/>
              <a:ext cx="824852" cy="5993037"/>
              <a:chOff x="5690248" y="444663"/>
              <a:chExt cx="824852" cy="599303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234408" y="450773"/>
                <a:ext cx="280692" cy="5986927"/>
                <a:chOff x="6234408" y="450773"/>
                <a:chExt cx="280692" cy="5986927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6234408" y="45077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234408" y="89872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234408" y="134667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234408" y="179462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234408" y="2242569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6234408" y="2690518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234408" y="3138467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234408" y="3586416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6234408" y="4034365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6234408" y="4482314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234408" y="493026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6234408" y="537821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234408" y="582616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234408" y="627411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5690248" y="444663"/>
                <a:ext cx="280692" cy="5986927"/>
                <a:chOff x="6234408" y="450773"/>
                <a:chExt cx="280692" cy="5986927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6234408" y="45077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234408" y="89872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234408" y="134667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234408" y="179462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234408" y="2242569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6234408" y="2690518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234408" y="3138467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234408" y="3586416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234408" y="4034365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234408" y="4482314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6234408" y="493026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234408" y="537821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234408" y="582616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234408" y="627411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7883268" y="427908"/>
              <a:ext cx="570439" cy="5869006"/>
              <a:chOff x="7830899" y="425764"/>
              <a:chExt cx="570439" cy="5869006"/>
            </a:xfrm>
          </p:grpSpPr>
          <p:sp>
            <p:nvSpPr>
              <p:cNvPr id="67" name="Arc 66"/>
              <p:cNvSpPr/>
              <p:nvPr/>
            </p:nvSpPr>
            <p:spPr>
              <a:xfrm>
                <a:off x="7830899" y="42576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>
                <a:off x="7871017" y="860107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Arc 69"/>
              <p:cNvSpPr/>
              <p:nvPr/>
            </p:nvSpPr>
            <p:spPr>
              <a:xfrm>
                <a:off x="7845930" y="2664290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>
                <a:off x="7845930" y="219784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Arc 71"/>
              <p:cNvSpPr/>
              <p:nvPr/>
            </p:nvSpPr>
            <p:spPr>
              <a:xfrm>
                <a:off x="7879969" y="1768392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Arc 72"/>
              <p:cNvSpPr/>
              <p:nvPr/>
            </p:nvSpPr>
            <p:spPr>
              <a:xfrm>
                <a:off x="7891170" y="1339373"/>
                <a:ext cx="510168" cy="473898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Arc 73"/>
              <p:cNvSpPr/>
              <p:nvPr/>
            </p:nvSpPr>
            <p:spPr>
              <a:xfrm>
                <a:off x="7855731" y="3131572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Arc 74"/>
              <p:cNvSpPr/>
              <p:nvPr/>
            </p:nvSpPr>
            <p:spPr>
              <a:xfrm>
                <a:off x="7848179" y="358057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Arc 75"/>
              <p:cNvSpPr/>
              <p:nvPr/>
            </p:nvSpPr>
            <p:spPr>
              <a:xfrm>
                <a:off x="7830899" y="4003778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Arc 76"/>
              <p:cNvSpPr/>
              <p:nvPr/>
            </p:nvSpPr>
            <p:spPr>
              <a:xfrm>
                <a:off x="7830899" y="4466733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/>
              <p:cNvSpPr/>
              <p:nvPr/>
            </p:nvSpPr>
            <p:spPr>
              <a:xfrm>
                <a:off x="7855731" y="535809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/>
              <p:cNvSpPr/>
              <p:nvPr/>
            </p:nvSpPr>
            <p:spPr>
              <a:xfrm>
                <a:off x="7866668" y="4923445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/>
              <p:cNvSpPr/>
              <p:nvPr/>
            </p:nvSpPr>
            <p:spPr>
              <a:xfrm>
                <a:off x="7855731" y="5799333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Arc 80"/>
            <p:cNvSpPr/>
            <p:nvPr/>
          </p:nvSpPr>
          <p:spPr>
            <a:xfrm>
              <a:off x="7850331" y="6249455"/>
              <a:ext cx="510168" cy="495437"/>
            </a:xfrm>
            <a:prstGeom prst="arc">
              <a:avLst>
                <a:gd name="adj1" fmla="val 10819088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91073" y="537640"/>
            <a:ext cx="5038190" cy="5823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73422" y="447487"/>
            <a:ext cx="4816755" cy="59869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Punched Tape 68"/>
          <p:cNvSpPr/>
          <p:nvPr/>
        </p:nvSpPr>
        <p:spPr>
          <a:xfrm>
            <a:off x="644337" y="587111"/>
            <a:ext cx="4662136" cy="1488704"/>
          </a:xfrm>
          <a:prstGeom prst="flowChartPunchedTape">
            <a:avLst/>
          </a:prstGeom>
          <a:solidFill>
            <a:srgbClr val="99FF99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rgbClr val="7030A0"/>
                </a:solidFill>
              </a:rPr>
              <a:t>আজকের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পাঠ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endParaRPr lang="en-US" sz="4400" b="1" i="1" dirty="0">
              <a:solidFill>
                <a:srgbClr val="7030A0"/>
              </a:solidFill>
            </a:endParaRPr>
          </a:p>
        </p:txBody>
      </p:sp>
      <p:sp>
        <p:nvSpPr>
          <p:cNvPr id="82" name="Snip Diagonal Corner Rectangle 81"/>
          <p:cNvSpPr/>
          <p:nvPr/>
        </p:nvSpPr>
        <p:spPr>
          <a:xfrm>
            <a:off x="710015" y="2393227"/>
            <a:ext cx="5594513" cy="3094265"/>
          </a:xfrm>
          <a:prstGeom prst="snip2DiagRect">
            <a:avLst>
              <a:gd name="adj1" fmla="val 0"/>
              <a:gd name="adj2" fmla="val 3373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304A1E"/>
                </a:solidFill>
              </a:rPr>
              <a:t>ফাংশন</a:t>
            </a:r>
            <a:r>
              <a:rPr lang="en-US" sz="4800" b="1" dirty="0" smtClean="0">
                <a:solidFill>
                  <a:srgbClr val="304A1E"/>
                </a:solidFill>
              </a:rPr>
              <a:t> </a:t>
            </a:r>
            <a:r>
              <a:rPr lang="en-US" sz="4800" b="1" dirty="0" err="1" smtClean="0">
                <a:solidFill>
                  <a:srgbClr val="304A1E"/>
                </a:solidFill>
              </a:rPr>
              <a:t>সংক্রান্ত</a:t>
            </a:r>
            <a:r>
              <a:rPr lang="en-US" sz="4800" b="1" dirty="0" smtClean="0">
                <a:solidFill>
                  <a:srgbClr val="304A1E"/>
                </a:solidFill>
              </a:rPr>
              <a:t> </a:t>
            </a:r>
            <a:r>
              <a:rPr lang="en-US" sz="4800" b="1" dirty="0" err="1" smtClean="0">
                <a:solidFill>
                  <a:srgbClr val="304A1E"/>
                </a:solidFill>
              </a:rPr>
              <a:t>সমস্যা</a:t>
            </a:r>
            <a:r>
              <a:rPr lang="en-US" sz="4800" b="1" dirty="0" smtClean="0">
                <a:solidFill>
                  <a:srgbClr val="304A1E"/>
                </a:solidFill>
              </a:rPr>
              <a:t> </a:t>
            </a:r>
            <a:r>
              <a:rPr lang="en-US" sz="4800" b="1" dirty="0" err="1" smtClean="0">
                <a:solidFill>
                  <a:srgbClr val="304A1E"/>
                </a:solidFill>
              </a:rPr>
              <a:t>সমাধান</a:t>
            </a:r>
            <a:r>
              <a:rPr lang="en-US" sz="4800" b="1" dirty="0" smtClean="0">
                <a:solidFill>
                  <a:srgbClr val="304A1E"/>
                </a:solidFill>
              </a:rPr>
              <a:t>  </a:t>
            </a:r>
            <a:endParaRPr lang="en-US" sz="4800" b="1" dirty="0">
              <a:solidFill>
                <a:srgbClr val="304A1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 flipV="1">
            <a:off x="-244951" y="5756130"/>
            <a:ext cx="1493949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Page No.-04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95" name="Oval Callout 94"/>
          <p:cNvSpPr/>
          <p:nvPr/>
        </p:nvSpPr>
        <p:spPr>
          <a:xfrm>
            <a:off x="6982504" y="587111"/>
            <a:ext cx="3915177" cy="695829"/>
          </a:xfrm>
          <a:prstGeom prst="wedgeEllipseCallout">
            <a:avLst>
              <a:gd name="adj1" fmla="val -33991"/>
              <a:gd name="adj2" fmla="val 6990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শিখনফল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97" name="Rounded Rectangle 96"/>
          <p:cNvSpPr/>
          <p:nvPr/>
        </p:nvSpPr>
        <p:spPr>
          <a:xfrm>
            <a:off x="6865400" y="1478614"/>
            <a:ext cx="4676620" cy="4389337"/>
          </a:xfrm>
          <a:prstGeom prst="roundRect">
            <a:avLst>
              <a:gd name="adj" fmla="val 880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আজকের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আমরা</a:t>
            </a:r>
            <a:r>
              <a:rPr lang="en-US" sz="3600" b="1" dirty="0" smtClean="0">
                <a:solidFill>
                  <a:srgbClr val="002060"/>
                </a:solidFill>
              </a:rPr>
              <a:t> …</a:t>
            </a:r>
          </a:p>
          <a:p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</a:rPr>
              <a:t>ফাংশন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সংক্রান্ত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বিভিন্ন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সমস্যা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সমাধান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পারব</a:t>
            </a:r>
            <a:r>
              <a:rPr lang="en-US" sz="3600" b="1" dirty="0" smtClean="0">
                <a:solidFill>
                  <a:srgbClr val="002060"/>
                </a:solidFill>
              </a:rPr>
              <a:t>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0870382" y="5641592"/>
            <a:ext cx="1455313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Page No.-05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9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2" grpId="0" animBg="1"/>
      <p:bldP spid="95" grpId="0" animBg="1"/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406782" y="406782"/>
            <a:ext cx="6851320" cy="6037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1281" y="382864"/>
            <a:ext cx="6851320" cy="6021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233374" y="180080"/>
            <a:ext cx="5563436" cy="63730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62425" y="199949"/>
            <a:ext cx="5675331" cy="64376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0947" y="417854"/>
            <a:ext cx="925145" cy="6316984"/>
            <a:chOff x="7722063" y="427908"/>
            <a:chExt cx="824852" cy="6316984"/>
          </a:xfrm>
        </p:grpSpPr>
        <p:grpSp>
          <p:nvGrpSpPr>
            <p:cNvPr id="6" name="Group 5"/>
            <p:cNvGrpSpPr/>
            <p:nvPr/>
          </p:nvGrpSpPr>
          <p:grpSpPr>
            <a:xfrm>
              <a:off x="7722063" y="547694"/>
              <a:ext cx="824852" cy="5993037"/>
              <a:chOff x="5690248" y="444663"/>
              <a:chExt cx="824852" cy="599303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234408" y="450773"/>
                <a:ext cx="280692" cy="5986927"/>
                <a:chOff x="6234408" y="450773"/>
                <a:chExt cx="280692" cy="5986927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6234408" y="45077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234408" y="89872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234408" y="134667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234408" y="179462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234408" y="2242569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6234408" y="2690518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234408" y="3138467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234408" y="3586416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6234408" y="4034365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6234408" y="4482314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234408" y="493026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6234408" y="537821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234408" y="582616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234408" y="627411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5690248" y="444663"/>
                <a:ext cx="280692" cy="5986927"/>
                <a:chOff x="6234408" y="450773"/>
                <a:chExt cx="280692" cy="5986927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6234408" y="45077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234408" y="89872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234408" y="134667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234408" y="179462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234408" y="2242569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6234408" y="2690518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234408" y="3138467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234408" y="3586416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234408" y="4034365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234408" y="4482314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6234408" y="493026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234408" y="537821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234408" y="582616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234408" y="627411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7883268" y="427908"/>
              <a:ext cx="570439" cy="5869006"/>
              <a:chOff x="7830899" y="425764"/>
              <a:chExt cx="570439" cy="5869006"/>
            </a:xfrm>
          </p:grpSpPr>
          <p:sp>
            <p:nvSpPr>
              <p:cNvPr id="67" name="Arc 66"/>
              <p:cNvSpPr/>
              <p:nvPr/>
            </p:nvSpPr>
            <p:spPr>
              <a:xfrm>
                <a:off x="7830899" y="42576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>
                <a:off x="7871017" y="860107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Arc 69"/>
              <p:cNvSpPr/>
              <p:nvPr/>
            </p:nvSpPr>
            <p:spPr>
              <a:xfrm>
                <a:off x="7845930" y="2664290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>
                <a:off x="7845930" y="219784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Arc 71"/>
              <p:cNvSpPr/>
              <p:nvPr/>
            </p:nvSpPr>
            <p:spPr>
              <a:xfrm>
                <a:off x="7879969" y="1768392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Arc 72"/>
              <p:cNvSpPr/>
              <p:nvPr/>
            </p:nvSpPr>
            <p:spPr>
              <a:xfrm>
                <a:off x="7891170" y="1339373"/>
                <a:ext cx="510168" cy="473898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Arc 73"/>
              <p:cNvSpPr/>
              <p:nvPr/>
            </p:nvSpPr>
            <p:spPr>
              <a:xfrm>
                <a:off x="7855731" y="3131572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Arc 74"/>
              <p:cNvSpPr/>
              <p:nvPr/>
            </p:nvSpPr>
            <p:spPr>
              <a:xfrm>
                <a:off x="7848179" y="358057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Arc 75"/>
              <p:cNvSpPr/>
              <p:nvPr/>
            </p:nvSpPr>
            <p:spPr>
              <a:xfrm>
                <a:off x="7830899" y="4003778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Arc 76"/>
              <p:cNvSpPr/>
              <p:nvPr/>
            </p:nvSpPr>
            <p:spPr>
              <a:xfrm>
                <a:off x="7830899" y="4466733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/>
              <p:cNvSpPr/>
              <p:nvPr/>
            </p:nvSpPr>
            <p:spPr>
              <a:xfrm>
                <a:off x="7855731" y="535809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/>
              <p:cNvSpPr/>
              <p:nvPr/>
            </p:nvSpPr>
            <p:spPr>
              <a:xfrm>
                <a:off x="7866668" y="4923445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/>
              <p:cNvSpPr/>
              <p:nvPr/>
            </p:nvSpPr>
            <p:spPr>
              <a:xfrm>
                <a:off x="7855731" y="5799333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Arc 80"/>
            <p:cNvSpPr/>
            <p:nvPr/>
          </p:nvSpPr>
          <p:spPr>
            <a:xfrm>
              <a:off x="7850331" y="6249455"/>
              <a:ext cx="510168" cy="495437"/>
            </a:xfrm>
            <a:prstGeom prst="arc">
              <a:avLst>
                <a:gd name="adj1" fmla="val 10819088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00614" y="443275"/>
            <a:ext cx="4903226" cy="60603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 flipV="1">
            <a:off x="-252059" y="5682554"/>
            <a:ext cx="1493949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Page No.-06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56348" y="417855"/>
            <a:ext cx="4983724" cy="5821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0893452" y="5575940"/>
            <a:ext cx="1455313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Page No.-07</a:t>
            </a:r>
            <a:endParaRPr lang="en-US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4971" y="1608513"/>
                <a:ext cx="4692878" cy="326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304A1E"/>
                    </a:solidFill>
                  </a:rPr>
                  <a:t>যদি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304A1E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solidFill>
                          <a:srgbClr val="304A1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304A1E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rgbClr val="304A1E"/>
                    </a:solidFill>
                  </a:rPr>
                  <a:t>হয়</a:t>
                </a:r>
                <a:r>
                  <a:rPr lang="en-US" sz="3600" b="1" dirty="0" smtClean="0">
                    <a:solidFill>
                      <a:srgbClr val="304A1E"/>
                    </a:solidFill>
                  </a:rPr>
                  <a:t>, </a:t>
                </a:r>
                <a:r>
                  <a:rPr lang="en-US" sz="3600" b="1" dirty="0" err="1" smtClean="0">
                    <a:solidFill>
                      <a:srgbClr val="304A1E"/>
                    </a:solidFill>
                  </a:rPr>
                  <a:t>তবে</a:t>
                </a:r>
                <a:r>
                  <a:rPr lang="en-US" sz="3600" b="1" dirty="0" smtClean="0">
                    <a:solidFill>
                      <a:srgbClr val="304A1E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 smtClean="0">
                                <a:solidFill>
                                  <a:srgbClr val="304A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 smtClean="0">
                                    <a:solidFill>
                                      <a:srgbClr val="304A1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solidFill>
                                      <a:srgbClr val="304A1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 smtClean="0">
                                        <a:solidFill>
                                          <a:srgbClr val="304A1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solidFill>
                                          <a:srgbClr val="304A1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solidFill>
                                          <a:srgbClr val="304A1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4400" b="1" i="1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 smtClean="0">
                                <a:solidFill>
                                  <a:srgbClr val="304A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 smtClean="0">
                                    <a:solidFill>
                                      <a:srgbClr val="304A1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solidFill>
                                      <a:srgbClr val="304A1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 smtClean="0">
                                        <a:solidFill>
                                          <a:srgbClr val="304A1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solidFill>
                                          <a:srgbClr val="304A1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solidFill>
                                          <a:srgbClr val="304A1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4400" b="1" i="1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304A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304A1E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rgbClr val="304A1E"/>
                    </a:solidFill>
                  </a:rPr>
                  <a:t>এর</a:t>
                </a:r>
                <a:r>
                  <a:rPr lang="en-US" sz="3600" b="1" dirty="0" smtClean="0">
                    <a:solidFill>
                      <a:srgbClr val="304A1E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rgbClr val="304A1E"/>
                    </a:solidFill>
                  </a:rPr>
                  <a:t>মান</a:t>
                </a:r>
                <a:r>
                  <a:rPr lang="en-US" sz="3600" b="1" dirty="0" smtClean="0">
                    <a:solidFill>
                      <a:srgbClr val="304A1E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rgbClr val="304A1E"/>
                    </a:solidFill>
                  </a:rPr>
                  <a:t>নির্ণয়</a:t>
                </a:r>
                <a:r>
                  <a:rPr lang="en-US" sz="3600" b="1" dirty="0" smtClean="0">
                    <a:solidFill>
                      <a:srgbClr val="304A1E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rgbClr val="304A1E"/>
                    </a:solidFill>
                  </a:rPr>
                  <a:t>কর</a:t>
                </a:r>
                <a:r>
                  <a:rPr lang="en-US" sz="3600" b="1" dirty="0" smtClean="0">
                    <a:solidFill>
                      <a:srgbClr val="304A1E"/>
                    </a:solidFill>
                  </a:rPr>
                  <a:t>। </a:t>
                </a:r>
                <a:endParaRPr lang="en-US" sz="3600" b="1" dirty="0">
                  <a:solidFill>
                    <a:srgbClr val="304A1E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71" y="1608513"/>
                <a:ext cx="4692878" cy="3266087"/>
              </a:xfrm>
              <a:prstGeom prst="rect">
                <a:avLst/>
              </a:prstGeom>
              <a:blipFill rotWithShape="0">
                <a:blip r:embed="rId3"/>
                <a:stretch>
                  <a:fillRect l="-3896" r="-1169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766848" y="443275"/>
                <a:ext cx="5004460" cy="5837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u="sng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সমাধান</a:t>
                </a:r>
              </a:p>
              <a:p>
                <a:r>
                  <a:rPr lang="en-US" sz="3600" b="1" dirty="0" smtClean="0">
                    <a:solidFill>
                      <a:srgbClr val="401B5B"/>
                    </a:solidFill>
                  </a:rPr>
                  <a:t>দেওয়া </a:t>
                </a:r>
                <a:r>
                  <a:rPr lang="en-US" sz="3600" b="1" dirty="0" err="1" smtClean="0">
                    <a:solidFill>
                      <a:srgbClr val="401B5B"/>
                    </a:solidFill>
                  </a:rPr>
                  <a:t>আছে</a:t>
                </a:r>
                <a:r>
                  <a:rPr lang="en-US" sz="3600" b="1" dirty="0" smtClean="0">
                    <a:solidFill>
                      <a:srgbClr val="401B5B"/>
                    </a:solidFill>
                  </a:rPr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401B5B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rgbClr val="401B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rgbClr val="401B5B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>
                          <a:solidFill>
                            <a:srgbClr val="401B5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401B5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401B5B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>
                              <a:solidFill>
                                <a:srgbClr val="401B5B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>
                              <a:solidFill>
                                <a:srgbClr val="401B5B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>
                              <a:solidFill>
                                <a:srgbClr val="401B5B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401B5B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>
                              <a:solidFill>
                                <a:srgbClr val="401B5B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>
                              <a:solidFill>
                                <a:srgbClr val="401B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rgbClr val="401B5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600" b="1" dirty="0" smtClean="0">
                  <a:solidFill>
                    <a:srgbClr val="401B5B"/>
                  </a:solidFill>
                </a:endParaRPr>
              </a:p>
              <a:p>
                <a:r>
                  <a:rPr lang="en-US" sz="3600" b="1" dirty="0" err="1" smtClean="0">
                    <a:solidFill>
                      <a:srgbClr val="401B5B"/>
                    </a:solidFill>
                  </a:rPr>
                  <a:t>এখানে</a:t>
                </a:r>
                <a:r>
                  <a:rPr lang="en-US" sz="3600" b="1" dirty="0" smtClean="0">
                    <a:solidFill>
                      <a:srgbClr val="401B5B"/>
                    </a:solidFill>
                  </a:rPr>
                  <a:t>,</a:t>
                </a:r>
              </a:p>
              <a:p>
                <a:r>
                  <a:rPr lang="en-US" sz="3600" b="1" dirty="0" smtClean="0">
                    <a:solidFill>
                      <a:srgbClr val="401B5B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401B5B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b="1" i="1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000" b="1" i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3600" b="1" dirty="0" smtClean="0">
                    <a:solidFill>
                      <a:srgbClr val="401B5B"/>
                    </a:solidFill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000" b="1" i="1">
                                        <a:solidFill>
                                          <a:srgbClr val="401B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 i="0">
                                        <a:solidFill>
                                          <a:srgbClr val="401B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4000" b="1" i="0">
                                        <a:solidFill>
                                          <a:srgbClr val="401B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4000" b="1" i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000" b="1" i="1">
                                        <a:solidFill>
                                          <a:srgbClr val="401B5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 i="0">
                                        <a:solidFill>
                                          <a:srgbClr val="401B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4000" b="1" i="0">
                                        <a:solidFill>
                                          <a:srgbClr val="401B5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4000" b="1" i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3600" b="1" dirty="0" smtClean="0">
                  <a:solidFill>
                    <a:srgbClr val="401B5B"/>
                  </a:solidFill>
                </a:endParaRPr>
              </a:p>
              <a:p>
                <a:r>
                  <a:rPr lang="en-US" sz="4000" b="1" dirty="0" smtClean="0">
                    <a:solidFill>
                      <a:srgbClr val="401B5B"/>
                    </a:solidFill>
                  </a:rPr>
                  <a:t>    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b="1" i="1" smtClean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000" b="1" i="1" smtClean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000" b="1" i="1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4000" b="1" i="1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b="1" i="1" smtClean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000" b="1" i="1" smtClean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000" b="1" i="1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</m:t>
                        </m:r>
                        <m:r>
                          <a:rPr lang="en-US" sz="4000" b="1" i="1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3600" b="1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848" y="443275"/>
                <a:ext cx="5004460" cy="5837560"/>
              </a:xfrm>
              <a:prstGeom prst="rect">
                <a:avLst/>
              </a:prstGeom>
              <a:blipFill rotWithShape="0">
                <a:blip r:embed="rId4"/>
                <a:stretch>
                  <a:fillRect l="-3654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loud Callout 17"/>
          <p:cNvSpPr/>
          <p:nvPr/>
        </p:nvSpPr>
        <p:spPr>
          <a:xfrm>
            <a:off x="1001009" y="537639"/>
            <a:ext cx="3944478" cy="793823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solidFill>
                  <a:srgbClr val="A90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সমস্যা-১</a:t>
            </a:r>
            <a:r>
              <a:rPr lang="en-US" sz="4800" b="1" dirty="0" smtClean="0">
                <a:solidFill>
                  <a:srgbClr val="630952"/>
                </a:solidFill>
              </a:rPr>
              <a:t> </a:t>
            </a:r>
            <a:endParaRPr lang="en-US" sz="4800" b="1" dirty="0">
              <a:solidFill>
                <a:srgbClr val="6309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20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406782" y="406782"/>
            <a:ext cx="6851320" cy="6037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4160" y="382864"/>
            <a:ext cx="6851320" cy="6021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259132" y="193183"/>
            <a:ext cx="5552951" cy="64803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55327" y="296214"/>
            <a:ext cx="5625521" cy="64000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0947" y="417854"/>
            <a:ext cx="925145" cy="6316984"/>
            <a:chOff x="7722063" y="427908"/>
            <a:chExt cx="824852" cy="6316984"/>
          </a:xfrm>
        </p:grpSpPr>
        <p:grpSp>
          <p:nvGrpSpPr>
            <p:cNvPr id="6" name="Group 5"/>
            <p:cNvGrpSpPr/>
            <p:nvPr/>
          </p:nvGrpSpPr>
          <p:grpSpPr>
            <a:xfrm>
              <a:off x="7722063" y="547694"/>
              <a:ext cx="824852" cy="5993037"/>
              <a:chOff x="5690248" y="444663"/>
              <a:chExt cx="824852" cy="599303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234408" y="450773"/>
                <a:ext cx="280692" cy="5986927"/>
                <a:chOff x="6234408" y="450773"/>
                <a:chExt cx="280692" cy="5986927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6234408" y="45077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234408" y="89872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234408" y="134667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234408" y="179462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234408" y="2242569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6234408" y="2690518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234408" y="3138467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234408" y="3586416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6234408" y="4034365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6234408" y="4482314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234408" y="493026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6234408" y="537821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234408" y="582616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234408" y="627411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5690248" y="444663"/>
                <a:ext cx="280692" cy="5986927"/>
                <a:chOff x="6234408" y="450773"/>
                <a:chExt cx="280692" cy="5986927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6234408" y="45077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234408" y="89872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234408" y="134667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234408" y="179462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234408" y="2242569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6234408" y="2690518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234408" y="3138467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234408" y="3586416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234408" y="4034365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234408" y="4482314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6234408" y="493026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234408" y="537821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234408" y="582616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234408" y="627411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7883268" y="427908"/>
              <a:ext cx="570439" cy="5869006"/>
              <a:chOff x="7830899" y="425764"/>
              <a:chExt cx="570439" cy="5869006"/>
            </a:xfrm>
          </p:grpSpPr>
          <p:sp>
            <p:nvSpPr>
              <p:cNvPr id="67" name="Arc 66"/>
              <p:cNvSpPr/>
              <p:nvPr/>
            </p:nvSpPr>
            <p:spPr>
              <a:xfrm>
                <a:off x="7830899" y="42576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>
                <a:off x="7871017" y="860107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Arc 69"/>
              <p:cNvSpPr/>
              <p:nvPr/>
            </p:nvSpPr>
            <p:spPr>
              <a:xfrm>
                <a:off x="7845930" y="2664290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>
                <a:off x="7845930" y="219784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Arc 71"/>
              <p:cNvSpPr/>
              <p:nvPr/>
            </p:nvSpPr>
            <p:spPr>
              <a:xfrm>
                <a:off x="7879969" y="1768392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Arc 72"/>
              <p:cNvSpPr/>
              <p:nvPr/>
            </p:nvSpPr>
            <p:spPr>
              <a:xfrm>
                <a:off x="7891170" y="1339373"/>
                <a:ext cx="510168" cy="473898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Arc 73"/>
              <p:cNvSpPr/>
              <p:nvPr/>
            </p:nvSpPr>
            <p:spPr>
              <a:xfrm>
                <a:off x="7855731" y="3131572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Arc 74"/>
              <p:cNvSpPr/>
              <p:nvPr/>
            </p:nvSpPr>
            <p:spPr>
              <a:xfrm>
                <a:off x="7848179" y="358057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Arc 75"/>
              <p:cNvSpPr/>
              <p:nvPr/>
            </p:nvSpPr>
            <p:spPr>
              <a:xfrm>
                <a:off x="7830899" y="4003778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Arc 76"/>
              <p:cNvSpPr/>
              <p:nvPr/>
            </p:nvSpPr>
            <p:spPr>
              <a:xfrm>
                <a:off x="7830899" y="4466733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/>
              <p:cNvSpPr/>
              <p:nvPr/>
            </p:nvSpPr>
            <p:spPr>
              <a:xfrm>
                <a:off x="7855731" y="535809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/>
              <p:cNvSpPr/>
              <p:nvPr/>
            </p:nvSpPr>
            <p:spPr>
              <a:xfrm>
                <a:off x="7866668" y="4923445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/>
              <p:cNvSpPr/>
              <p:nvPr/>
            </p:nvSpPr>
            <p:spPr>
              <a:xfrm>
                <a:off x="7855731" y="5799333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Arc 80"/>
            <p:cNvSpPr/>
            <p:nvPr/>
          </p:nvSpPr>
          <p:spPr>
            <a:xfrm>
              <a:off x="7850331" y="6249455"/>
              <a:ext cx="510168" cy="495437"/>
            </a:xfrm>
            <a:prstGeom prst="arc">
              <a:avLst>
                <a:gd name="adj1" fmla="val 10819088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10969" y="537640"/>
            <a:ext cx="5064760" cy="5823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87208" y="417854"/>
            <a:ext cx="4969593" cy="6106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61739" y="347411"/>
                <a:ext cx="5181568" cy="620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rgbClr val="63095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∴</a:t>
                </a:r>
                <a:r>
                  <a:rPr lang="en-US" sz="3600" b="1" i="1" dirty="0">
                    <a:solidFill>
                      <a:srgbClr val="630952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1" i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3600" b="1" i="1">
                                        <a:solidFill>
                                          <a:srgbClr val="63095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>
                                        <a:solidFill>
                                          <a:srgbClr val="63095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600" b="1" i="1">
                                        <a:solidFill>
                                          <a:srgbClr val="63095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3600" b="1" i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1" i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3600" b="1" i="1">
                                        <a:solidFill>
                                          <a:srgbClr val="63095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>
                                        <a:solidFill>
                                          <a:srgbClr val="63095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600" b="1" i="1">
                                        <a:solidFill>
                                          <a:srgbClr val="63095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3600" b="1" i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600" b="1" i="1" dirty="0">
                    <a:solidFill>
                      <a:srgbClr val="630952"/>
                    </a:solidFill>
                  </a:rPr>
                  <a:t> </a:t>
                </a:r>
                <a:r>
                  <a:rPr lang="en-US" sz="4400" b="1" dirty="0">
                    <a:solidFill>
                      <a:srgbClr val="630952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b="1" i="1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 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1" i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400" b="1" i="0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4400" b="1" i="0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>
                          <m:fPr>
                            <m:ctrlPr>
                              <a:rPr lang="en-US" sz="4400" b="1" i="1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 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1" i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400" b="1" i="0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0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</m:t>
                        </m:r>
                        <m:r>
                          <a:rPr lang="en-US" sz="4400" b="1" i="0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400" b="1" dirty="0" smtClean="0">
                  <a:solidFill>
                    <a:srgbClr val="630952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 smtClean="0">
                  <a:solidFill>
                    <a:srgbClr val="630952"/>
                  </a:solidFill>
                </a:endParaRPr>
              </a:p>
              <a:p>
                <a:r>
                  <a:rPr lang="en-US" sz="3600" b="1" dirty="0" smtClean="0">
                    <a:solidFill>
                      <a:srgbClr val="630952"/>
                    </a:solidFill>
                  </a:rPr>
                  <a:t>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 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1" i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0" smtClean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 +</m:t>
                            </m:r>
                            <m:r>
                              <a:rPr lang="en-US" sz="4400" b="1" i="0" smtClean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0" smtClean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 smtClean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 smtClean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0" smtClean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num>
                          <m:den>
                            <m:r>
                              <a:rPr lang="en-US" sz="4400" b="1" i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400" b="1" i="0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f>
                          <m:fPr>
                            <m:ctrlPr>
                              <a:rPr lang="en-US" sz="4400" b="1" i="1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 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1" i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0" smtClean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0" smtClean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0" smtClean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0" smtClean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 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 smtClean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 smtClean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400" b="1" i="0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600" b="1" dirty="0" smtClean="0">
                  <a:solidFill>
                    <a:srgbClr val="630952"/>
                  </a:solidFill>
                </a:endParaRPr>
              </a:p>
              <a:p>
                <a:endParaRPr lang="en-US" dirty="0" smtClean="0">
                  <a:solidFill>
                    <a:srgbClr val="630952"/>
                  </a:solidFill>
                </a:endParaRPr>
              </a:p>
              <a:p>
                <a:r>
                  <a:rPr lang="en-US" sz="4400" b="1" dirty="0" smtClean="0">
                    <a:solidFill>
                      <a:srgbClr val="630952"/>
                    </a:solidFill>
                  </a:rPr>
                  <a:t>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b="1" i="1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400" b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f>
                          <m:fPr>
                            <m:ctrlPr>
                              <a:rPr lang="en-US" sz="4400" b="1" i="1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400" b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400" b="1" dirty="0" smtClean="0">
                  <a:solidFill>
                    <a:srgbClr val="461E64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739" y="347411"/>
                <a:ext cx="5181568" cy="6200865"/>
              </a:xfrm>
              <a:prstGeom prst="rect">
                <a:avLst/>
              </a:prstGeom>
              <a:blipFill rotWithShape="0">
                <a:blip r:embed="rId3"/>
                <a:stretch>
                  <a:fillRect l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5400000" flipV="1">
            <a:off x="-171759" y="5712468"/>
            <a:ext cx="1493949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Page No.-08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0894361" y="5732896"/>
            <a:ext cx="1455313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Page No.-09</a:t>
            </a:r>
            <a:endParaRPr lang="en-US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31814" y="588850"/>
                <a:ext cx="4826207" cy="594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304A1E"/>
                    </a:solidFill>
                  </a:rPr>
                  <a:t>      </a:t>
                </a:r>
                <a:r>
                  <a:rPr lang="en-US" sz="4800" b="1" dirty="0" smtClean="0">
                    <a:solidFill>
                      <a:srgbClr val="401B5B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0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 +</m:t>
                            </m:r>
                            <m:sSup>
                              <m:sSupPr>
                                <m:ctrlPr>
                                  <a:rPr lang="en-US" sz="4800" b="1" i="1" smtClean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0" smtClean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800" b="1" i="0" smtClean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800" b="1" i="0" smtClean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800" b="1" i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800" b="1" i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f>
                          <m:fPr>
                            <m:ctrlPr>
                              <a:rPr lang="en-US" sz="4800" b="1" i="1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0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0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b="1" i="1" smtClean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0" smtClean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800" b="1" i="0" smtClean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800" b="1" i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800" b="1" i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800" b="1" dirty="0" smtClean="0">
                  <a:solidFill>
                    <a:srgbClr val="401B5B"/>
                  </a:solidFill>
                  <a:ea typeface="Cambria Math" panose="02040503050406030204" pitchFamily="18" charset="0"/>
                </a:endParaRPr>
              </a:p>
              <a:p>
                <a:endParaRPr lang="en-US" sz="2800" dirty="0" smtClean="0">
                  <a:solidFill>
                    <a:srgbClr val="401B5B"/>
                  </a:solidFill>
                </a:endParaRPr>
              </a:p>
              <a:p>
                <a:r>
                  <a:rPr lang="en-US" sz="4800" b="1" dirty="0" smtClean="0">
                    <a:solidFill>
                      <a:srgbClr val="401B5B"/>
                    </a:solidFill>
                  </a:rPr>
                  <a:t>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800" b="1" i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800" b="1" i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b="1" dirty="0" smtClean="0">
                    <a:solidFill>
                      <a:srgbClr val="401B5B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dirty="0" smtClean="0">
                        <a:solidFill>
                          <a:srgbClr val="401B5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4800" b="1" i="1" dirty="0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 dirty="0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 dirty="0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800" b="1" i="0" dirty="0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0" dirty="0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0" dirty="0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 dirty="0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 dirty="0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800" b="1" i="0" dirty="0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4800" b="1" dirty="0" smtClean="0">
                  <a:solidFill>
                    <a:srgbClr val="401B5B"/>
                  </a:solidFill>
                  <a:ea typeface="Cambria Math" panose="02040503050406030204" pitchFamily="18" charset="0"/>
                </a:endParaRPr>
              </a:p>
              <a:p>
                <a:endParaRPr lang="en-US" sz="3200" dirty="0" smtClean="0">
                  <a:solidFill>
                    <a:srgbClr val="401B5B"/>
                  </a:solidFill>
                </a:endParaRPr>
              </a:p>
              <a:p>
                <a:r>
                  <a:rPr lang="en-US" sz="4800" b="1" dirty="0" smtClean="0">
                    <a:solidFill>
                      <a:srgbClr val="401B5B"/>
                    </a:solidFill>
                  </a:rPr>
                  <a:t>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800" b="1" i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0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0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US" sz="4800" b="1" i="1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800" b="1" i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3600" b="1" dirty="0" smtClean="0">
                  <a:solidFill>
                    <a:srgbClr val="304A1E"/>
                  </a:solidFill>
                </a:endParaRPr>
              </a:p>
              <a:p>
                <a:r>
                  <a:rPr lang="en-US" sz="3600" b="1" dirty="0" smtClean="0">
                    <a:solidFill>
                      <a:srgbClr val="304A1E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14" y="588850"/>
                <a:ext cx="4826207" cy="59487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242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406782" y="406782"/>
            <a:ext cx="6851320" cy="6037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4160" y="382864"/>
            <a:ext cx="6851320" cy="6021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259132" y="193183"/>
            <a:ext cx="5552951" cy="64803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55327" y="296214"/>
            <a:ext cx="5625521" cy="64000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0947" y="417854"/>
            <a:ext cx="925145" cy="6316984"/>
            <a:chOff x="7722063" y="427908"/>
            <a:chExt cx="824852" cy="6316984"/>
          </a:xfrm>
        </p:grpSpPr>
        <p:grpSp>
          <p:nvGrpSpPr>
            <p:cNvPr id="6" name="Group 5"/>
            <p:cNvGrpSpPr/>
            <p:nvPr/>
          </p:nvGrpSpPr>
          <p:grpSpPr>
            <a:xfrm>
              <a:off x="7722063" y="547694"/>
              <a:ext cx="824852" cy="5993037"/>
              <a:chOff x="5690248" y="444663"/>
              <a:chExt cx="824852" cy="599303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234408" y="450773"/>
                <a:ext cx="280692" cy="5986927"/>
                <a:chOff x="6234408" y="450773"/>
                <a:chExt cx="280692" cy="5986927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6234408" y="45077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234408" y="89872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234408" y="134667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234408" y="179462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234408" y="2242569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6234408" y="2690518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234408" y="3138467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234408" y="3586416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6234408" y="4034365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6234408" y="4482314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234408" y="493026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6234408" y="537821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234408" y="582616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234408" y="627411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5690248" y="444663"/>
                <a:ext cx="280692" cy="5986927"/>
                <a:chOff x="6234408" y="450773"/>
                <a:chExt cx="280692" cy="5986927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6234408" y="45077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234408" y="89872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234408" y="134667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234408" y="179462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234408" y="2242569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6234408" y="2690518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234408" y="3138467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234408" y="3586416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234408" y="4034365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234408" y="4482314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6234408" y="493026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234408" y="537821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234408" y="582616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234408" y="627411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7883268" y="427908"/>
              <a:ext cx="570439" cy="5869006"/>
              <a:chOff x="7830899" y="425764"/>
              <a:chExt cx="570439" cy="5869006"/>
            </a:xfrm>
          </p:grpSpPr>
          <p:sp>
            <p:nvSpPr>
              <p:cNvPr id="67" name="Arc 66"/>
              <p:cNvSpPr/>
              <p:nvPr/>
            </p:nvSpPr>
            <p:spPr>
              <a:xfrm>
                <a:off x="7830899" y="42576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>
                <a:off x="7871017" y="860107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Arc 69"/>
              <p:cNvSpPr/>
              <p:nvPr/>
            </p:nvSpPr>
            <p:spPr>
              <a:xfrm>
                <a:off x="7845930" y="2664290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>
                <a:off x="7845930" y="219784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Arc 71"/>
              <p:cNvSpPr/>
              <p:nvPr/>
            </p:nvSpPr>
            <p:spPr>
              <a:xfrm>
                <a:off x="7879969" y="1768392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Arc 72"/>
              <p:cNvSpPr/>
              <p:nvPr/>
            </p:nvSpPr>
            <p:spPr>
              <a:xfrm>
                <a:off x="7891170" y="1339373"/>
                <a:ext cx="510168" cy="473898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Arc 73"/>
              <p:cNvSpPr/>
              <p:nvPr/>
            </p:nvSpPr>
            <p:spPr>
              <a:xfrm>
                <a:off x="7855731" y="3131572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Arc 74"/>
              <p:cNvSpPr/>
              <p:nvPr/>
            </p:nvSpPr>
            <p:spPr>
              <a:xfrm>
                <a:off x="7848179" y="358057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Arc 75"/>
              <p:cNvSpPr/>
              <p:nvPr/>
            </p:nvSpPr>
            <p:spPr>
              <a:xfrm>
                <a:off x="7830899" y="4003778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Arc 76"/>
              <p:cNvSpPr/>
              <p:nvPr/>
            </p:nvSpPr>
            <p:spPr>
              <a:xfrm>
                <a:off x="7830899" y="4466733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/>
              <p:cNvSpPr/>
              <p:nvPr/>
            </p:nvSpPr>
            <p:spPr>
              <a:xfrm>
                <a:off x="7855731" y="535809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/>
              <p:cNvSpPr/>
              <p:nvPr/>
            </p:nvSpPr>
            <p:spPr>
              <a:xfrm>
                <a:off x="7866668" y="4923445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/>
              <p:cNvSpPr/>
              <p:nvPr/>
            </p:nvSpPr>
            <p:spPr>
              <a:xfrm>
                <a:off x="7855731" y="5799333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Arc 80"/>
            <p:cNvSpPr/>
            <p:nvPr/>
          </p:nvSpPr>
          <p:spPr>
            <a:xfrm>
              <a:off x="7850331" y="6249455"/>
              <a:ext cx="510168" cy="495437"/>
            </a:xfrm>
            <a:prstGeom prst="arc">
              <a:avLst>
                <a:gd name="adj1" fmla="val 10819088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10969" y="537640"/>
            <a:ext cx="5064760" cy="5823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87208" y="417854"/>
            <a:ext cx="4969593" cy="6106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 flipV="1">
            <a:off x="-171759" y="5712468"/>
            <a:ext cx="1493949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Page No</a:t>
            </a:r>
            <a:r>
              <a:rPr lang="en-US" sz="2000" b="1" dirty="0" smtClean="0">
                <a:solidFill>
                  <a:srgbClr val="FFFF00"/>
                </a:solidFill>
              </a:rPr>
              <a:t>.-10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0894361" y="5732896"/>
            <a:ext cx="1455313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Page No</a:t>
            </a:r>
            <a:r>
              <a:rPr lang="en-US" sz="2000" b="1" dirty="0" smtClean="0">
                <a:solidFill>
                  <a:srgbClr val="FFFF00"/>
                </a:solidFill>
              </a:rPr>
              <a:t>.-</a:t>
            </a:r>
            <a:r>
              <a:rPr lang="en-US" sz="2000" b="1" dirty="0" smtClean="0">
                <a:solidFill>
                  <a:srgbClr val="FFFF00"/>
                </a:solidFill>
              </a:rPr>
              <a:t>11</a:t>
            </a:r>
            <a:endParaRPr lang="en-US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631814" y="588850"/>
                <a:ext cx="4826207" cy="43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304A1E"/>
                    </a:solidFill>
                  </a:rPr>
                  <a:t>      </a:t>
                </a:r>
              </a:p>
              <a:p>
                <a:r>
                  <a:rPr lang="en-US" sz="4000" b="1" dirty="0" smtClean="0">
                    <a:solidFill>
                      <a:srgbClr val="401B5B"/>
                    </a:solidFill>
                  </a:rPr>
                  <a:t>    </a:t>
                </a:r>
                <a:r>
                  <a:rPr lang="en-US" sz="5400" b="1" dirty="0" smtClean="0">
                    <a:solidFill>
                      <a:srgbClr val="401B5B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US" sz="5400" b="1" i="1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 b="1" dirty="0" smtClean="0">
                    <a:solidFill>
                      <a:srgbClr val="401B5B"/>
                    </a:solidFill>
                  </a:rPr>
                  <a:t> </a:t>
                </a:r>
                <a:r>
                  <a:rPr lang="en-US" sz="5400" b="1" dirty="0" smtClean="0">
                    <a:solidFill>
                      <a:srgbClr val="401B5B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⨯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US" sz="5400" b="1" i="1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5400" b="1" i="1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4800" dirty="0" smtClean="0">
                  <a:solidFill>
                    <a:srgbClr val="401B5B"/>
                  </a:solidFill>
                </a:endParaRPr>
              </a:p>
              <a:p>
                <a:r>
                  <a:rPr lang="en-US" sz="5400" b="1" dirty="0" smtClean="0">
                    <a:solidFill>
                      <a:srgbClr val="401B5B"/>
                    </a:solidFill>
                  </a:rPr>
                  <a:t> </a:t>
                </a:r>
                <a:r>
                  <a:rPr lang="en-US" sz="5400" b="1" dirty="0" smtClean="0">
                    <a:solidFill>
                      <a:srgbClr val="401B5B"/>
                    </a:solidFill>
                  </a:rPr>
                  <a:t>  </a:t>
                </a:r>
                <a:r>
                  <a:rPr lang="en-US" sz="5400" b="1" dirty="0" smtClean="0">
                    <a:solidFill>
                      <a:srgbClr val="401B5B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5400" b="1" i="1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5400" b="1" dirty="0" smtClean="0">
                  <a:solidFill>
                    <a:srgbClr val="401B5B"/>
                  </a:solidFill>
                </a:endParaRPr>
              </a:p>
              <a:p>
                <a:r>
                  <a:rPr lang="en-US" sz="5400" b="1" dirty="0" smtClean="0">
                    <a:solidFill>
                      <a:srgbClr val="401B5B"/>
                    </a:solidFill>
                  </a:rPr>
                  <a:t>   </a:t>
                </a:r>
                <a:r>
                  <a:rPr lang="en-US" sz="5400" b="1" dirty="0" smtClean="0">
                    <a:solidFill>
                      <a:srgbClr val="401B5B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 b="1" dirty="0" smtClean="0">
                    <a:solidFill>
                      <a:srgbClr val="401B5B"/>
                    </a:solidFill>
                  </a:rPr>
                  <a:t> (Ans.)</a:t>
                </a: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14" y="588850"/>
                <a:ext cx="4826207" cy="4369530"/>
              </a:xfrm>
              <a:prstGeom prst="rect">
                <a:avLst/>
              </a:prstGeom>
              <a:blipFill rotWithShape="0">
                <a:blip r:embed="rId3"/>
                <a:stretch>
                  <a:fillRect b="-3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loud Callout 68"/>
          <p:cNvSpPr/>
          <p:nvPr/>
        </p:nvSpPr>
        <p:spPr>
          <a:xfrm>
            <a:off x="6932459" y="516379"/>
            <a:ext cx="4109695" cy="96850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smtClean="0">
                <a:solidFill>
                  <a:srgbClr val="A90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সমস্যা-২</a:t>
            </a:r>
            <a:endParaRPr lang="en-US" sz="4800" b="1" dirty="0">
              <a:solidFill>
                <a:srgbClr val="63095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025973" y="1805325"/>
                <a:ext cx="4336554" cy="31102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401B5B"/>
                    </a:solidFill>
                  </a:rPr>
                  <a:t>g(x)</a:t>
                </a:r>
                <a:r>
                  <a:rPr lang="en-US" sz="4000" b="1" dirty="0" smtClean="0">
                    <a:solidFill>
                      <a:srgbClr val="401B5B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0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800" b="1" i="0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800" b="1" i="0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800" b="1" i="0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401B5B"/>
                    </a:solidFill>
                  </a:rPr>
                  <a:t>  </a:t>
                </a:r>
                <a:r>
                  <a:rPr lang="en-US" sz="4000" b="1" dirty="0" err="1" smtClean="0">
                    <a:solidFill>
                      <a:srgbClr val="401B5B"/>
                    </a:solidFill>
                  </a:rPr>
                  <a:t>হলে</a:t>
                </a:r>
                <a:r>
                  <a:rPr lang="en-US" sz="4000" b="1" dirty="0" smtClean="0">
                    <a:solidFill>
                      <a:srgbClr val="401B5B"/>
                    </a:solidFill>
                  </a:rPr>
                  <a:t>, </a:t>
                </a:r>
                <a:r>
                  <a:rPr lang="en-US" sz="4000" b="1" dirty="0" err="1" smtClean="0">
                    <a:solidFill>
                      <a:srgbClr val="401B5B"/>
                    </a:solidFill>
                  </a:rPr>
                  <a:t>দেখাও</a:t>
                </a:r>
                <a:r>
                  <a:rPr lang="en-US" sz="4000" b="1" dirty="0" smtClean="0">
                    <a:solidFill>
                      <a:srgbClr val="401B5B"/>
                    </a:solidFill>
                  </a:rPr>
                  <a:t> </a:t>
                </a:r>
                <a:r>
                  <a:rPr lang="en-US" sz="4000" b="1" dirty="0" err="1" smtClean="0">
                    <a:solidFill>
                      <a:srgbClr val="401B5B"/>
                    </a:solidFill>
                  </a:rPr>
                  <a:t>যে</a:t>
                </a:r>
                <a:r>
                  <a:rPr lang="en-US" sz="4800" b="1" dirty="0" smtClean="0">
                    <a:solidFill>
                      <a:srgbClr val="401B5B"/>
                    </a:solidFill>
                  </a:rPr>
                  <a:t>,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dirty="0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 dirty="0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dirty="0" smtClean="0">
                                <a:solidFill>
                                  <a:srgbClr val="401B5B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 dirty="0" smtClean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 dirty="0" smtClean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 dirty="0" smtClean="0">
                                    <a:solidFill>
                                      <a:srgbClr val="401B5B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4000" b="1" dirty="0" smtClean="0">
                    <a:solidFill>
                      <a:srgbClr val="401B5B"/>
                    </a:solidFill>
                  </a:rPr>
                  <a:t> = </a:t>
                </a:r>
                <a:r>
                  <a:rPr lang="en-US" sz="4800" b="1" dirty="0" smtClean="0">
                    <a:solidFill>
                      <a:srgbClr val="401B5B"/>
                    </a:solidFill>
                  </a:rPr>
                  <a:t>g(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401B5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srgbClr val="401B5B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4000" b="1" dirty="0">
                  <a:solidFill>
                    <a:srgbClr val="401B5B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973" y="1805325"/>
                <a:ext cx="4336554" cy="3110210"/>
              </a:xfrm>
              <a:prstGeom prst="rect">
                <a:avLst/>
              </a:prstGeom>
              <a:blipFill rotWithShape="0">
                <a:blip r:embed="rId4"/>
                <a:stretch>
                  <a:fillRect l="-6470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469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406782" y="406782"/>
            <a:ext cx="6851320" cy="6037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4160" y="382864"/>
            <a:ext cx="6851320" cy="6021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272011" y="193183"/>
            <a:ext cx="5690432" cy="64803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55327" y="296214"/>
            <a:ext cx="5625521" cy="64000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0947" y="417854"/>
            <a:ext cx="925145" cy="6316984"/>
            <a:chOff x="7722063" y="427908"/>
            <a:chExt cx="824852" cy="6316984"/>
          </a:xfrm>
        </p:grpSpPr>
        <p:grpSp>
          <p:nvGrpSpPr>
            <p:cNvPr id="6" name="Group 5"/>
            <p:cNvGrpSpPr/>
            <p:nvPr/>
          </p:nvGrpSpPr>
          <p:grpSpPr>
            <a:xfrm>
              <a:off x="7722063" y="547694"/>
              <a:ext cx="824852" cy="5993037"/>
              <a:chOff x="5690248" y="444663"/>
              <a:chExt cx="824852" cy="599303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234408" y="450773"/>
                <a:ext cx="280692" cy="5986927"/>
                <a:chOff x="6234408" y="450773"/>
                <a:chExt cx="280692" cy="5986927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6234408" y="45077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234408" y="89872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234408" y="134667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234408" y="179462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234408" y="2242569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6234408" y="2690518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234408" y="3138467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234408" y="3586416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6234408" y="4034365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6234408" y="4482314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234408" y="493026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6234408" y="537821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234408" y="582616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234408" y="627411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5690248" y="444663"/>
                <a:ext cx="280692" cy="5986927"/>
                <a:chOff x="6234408" y="450773"/>
                <a:chExt cx="280692" cy="5986927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6234408" y="45077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234408" y="89872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234408" y="134667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234408" y="179462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234408" y="2242569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6234408" y="2690518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234408" y="3138467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234408" y="3586416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234408" y="4034365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234408" y="4482314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6234408" y="493026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234408" y="537821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234408" y="582616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234408" y="627411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7883268" y="427908"/>
              <a:ext cx="570439" cy="5869006"/>
              <a:chOff x="7830899" y="425764"/>
              <a:chExt cx="570439" cy="5869006"/>
            </a:xfrm>
          </p:grpSpPr>
          <p:sp>
            <p:nvSpPr>
              <p:cNvPr id="67" name="Arc 66"/>
              <p:cNvSpPr/>
              <p:nvPr/>
            </p:nvSpPr>
            <p:spPr>
              <a:xfrm>
                <a:off x="7830899" y="42576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>
                <a:off x="7871017" y="860107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Arc 69"/>
              <p:cNvSpPr/>
              <p:nvPr/>
            </p:nvSpPr>
            <p:spPr>
              <a:xfrm>
                <a:off x="7845930" y="2664290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>
                <a:off x="7845930" y="219784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Arc 71"/>
              <p:cNvSpPr/>
              <p:nvPr/>
            </p:nvSpPr>
            <p:spPr>
              <a:xfrm>
                <a:off x="7879969" y="1768392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Arc 72"/>
              <p:cNvSpPr/>
              <p:nvPr/>
            </p:nvSpPr>
            <p:spPr>
              <a:xfrm>
                <a:off x="7891170" y="1339373"/>
                <a:ext cx="510168" cy="473898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Arc 73"/>
              <p:cNvSpPr/>
              <p:nvPr/>
            </p:nvSpPr>
            <p:spPr>
              <a:xfrm>
                <a:off x="7855731" y="3131572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Arc 74"/>
              <p:cNvSpPr/>
              <p:nvPr/>
            </p:nvSpPr>
            <p:spPr>
              <a:xfrm>
                <a:off x="7848179" y="358057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Arc 75"/>
              <p:cNvSpPr/>
              <p:nvPr/>
            </p:nvSpPr>
            <p:spPr>
              <a:xfrm>
                <a:off x="7830899" y="4003778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Arc 76"/>
              <p:cNvSpPr/>
              <p:nvPr/>
            </p:nvSpPr>
            <p:spPr>
              <a:xfrm>
                <a:off x="7830899" y="4466733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/>
              <p:cNvSpPr/>
              <p:nvPr/>
            </p:nvSpPr>
            <p:spPr>
              <a:xfrm>
                <a:off x="7855731" y="535809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/>
              <p:cNvSpPr/>
              <p:nvPr/>
            </p:nvSpPr>
            <p:spPr>
              <a:xfrm>
                <a:off x="7866668" y="4923445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/>
              <p:cNvSpPr/>
              <p:nvPr/>
            </p:nvSpPr>
            <p:spPr>
              <a:xfrm>
                <a:off x="7855731" y="5799333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Arc 80"/>
            <p:cNvSpPr/>
            <p:nvPr/>
          </p:nvSpPr>
          <p:spPr>
            <a:xfrm>
              <a:off x="7850331" y="6249455"/>
              <a:ext cx="510168" cy="495437"/>
            </a:xfrm>
            <a:prstGeom prst="arc">
              <a:avLst>
                <a:gd name="adj1" fmla="val 10819088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10969" y="537640"/>
            <a:ext cx="5064760" cy="5823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87208" y="417854"/>
            <a:ext cx="4969593" cy="6062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 flipV="1">
            <a:off x="-171759" y="5712468"/>
            <a:ext cx="1493949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Page No.-</a:t>
            </a:r>
            <a:r>
              <a:rPr lang="en-US" sz="2000" b="1" dirty="0" smtClean="0">
                <a:solidFill>
                  <a:srgbClr val="FFFF00"/>
                </a:solidFill>
              </a:rPr>
              <a:t>12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0997393" y="5732896"/>
            <a:ext cx="1455313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Page No.-</a:t>
            </a:r>
            <a:r>
              <a:rPr lang="en-US" sz="2000" b="1" dirty="0" smtClean="0">
                <a:solidFill>
                  <a:srgbClr val="FFFF00"/>
                </a:solidFill>
              </a:rPr>
              <a:t>13</a:t>
            </a:r>
            <a:endParaRPr lang="en-US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7165837" y="319584"/>
                <a:ext cx="4559212" cy="6160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00682F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  <m:r>
                          <a:rPr lang="en-US" sz="4800" b="1" i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endParaRPr lang="en-US" sz="4800" b="1" dirty="0" smtClean="0">
                  <a:solidFill>
                    <a:srgbClr val="00682F"/>
                  </a:solidFill>
                </a:endParaRPr>
              </a:p>
              <a:p>
                <a:r>
                  <a:rPr lang="en-US" sz="4800" b="1" dirty="0" smtClean="0">
                    <a:solidFill>
                      <a:srgbClr val="00682F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b="1" i="1" smtClean="0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 smtClean="0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 smtClean="0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sup>
                            </m:sSup>
                            <m:r>
                              <a:rPr lang="en-US" sz="4800" b="1" i="1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 smtClean="0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 smtClean="0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 smtClean="0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sz="4800" b="1" i="1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 smtClean="0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 smtClean="0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 smtClean="0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 smtClean="0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 smtClean="0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 smtClean="0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en-US" sz="4800" b="1" dirty="0" smtClean="0">
                    <a:solidFill>
                      <a:srgbClr val="00682F"/>
                    </a:solidFill>
                  </a:rPr>
                  <a:t> </a:t>
                </a:r>
              </a:p>
              <a:p>
                <a:r>
                  <a:rPr lang="en-US" sz="4800" b="1" dirty="0" smtClean="0">
                    <a:solidFill>
                      <a:srgbClr val="00682F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b="1" dirty="0" smtClean="0">
                    <a:solidFill>
                      <a:srgbClr val="00682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rgbClr val="00682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800" b="1" dirty="0" smtClean="0">
                    <a:solidFill>
                      <a:srgbClr val="00682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dirty="0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 dirty="0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dirty="0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dirty="0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800" b="1" i="1" dirty="0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800" b="1" dirty="0" smtClean="0">
                  <a:solidFill>
                    <a:srgbClr val="00682F"/>
                  </a:solidFill>
                </a:endParaRPr>
              </a:p>
              <a:p>
                <a:r>
                  <a:rPr lang="en-US" sz="4800" b="1" dirty="0" smtClean="0">
                    <a:solidFill>
                      <a:srgbClr val="00682F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p>
                        </m:sSup>
                        <m:r>
                          <a:rPr lang="en-US" sz="4800" b="1" i="1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endParaRPr lang="en-US" sz="4800" b="1" dirty="0" smtClean="0">
                  <a:solidFill>
                    <a:srgbClr val="461E64"/>
                  </a:solidFill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837" y="319584"/>
                <a:ext cx="4559212" cy="6160854"/>
              </a:xfrm>
              <a:prstGeom prst="rect">
                <a:avLst/>
              </a:prstGeom>
              <a:blipFill rotWithShape="0">
                <a:blip r:embed="rId3"/>
                <a:stretch>
                  <a:fillRect l="-6016" b="-1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454061" y="456738"/>
                <a:ext cx="5004460" cy="6023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u="sng" dirty="0" smtClean="0">
                    <a:solidFill>
                      <a:srgbClr val="0068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সমাধান</a:t>
                </a:r>
                <a:endParaRPr lang="en-US" sz="4000" b="1" u="sng" dirty="0" smtClean="0">
                  <a:solidFill>
                    <a:srgbClr val="0068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4000" b="1" dirty="0" smtClean="0">
                    <a:solidFill>
                      <a:srgbClr val="00682F"/>
                    </a:solidFill>
                  </a:rPr>
                  <a:t>দেওয়া </a:t>
                </a:r>
                <a:r>
                  <a:rPr lang="en-US" sz="4000" b="1" dirty="0" err="1" smtClean="0">
                    <a:solidFill>
                      <a:srgbClr val="00682F"/>
                    </a:solidFill>
                  </a:rPr>
                  <a:t>আছে</a:t>
                </a:r>
                <a:r>
                  <a:rPr lang="en-US" sz="4000" b="1" dirty="0" smtClean="0">
                    <a:solidFill>
                      <a:srgbClr val="00682F"/>
                    </a:solidFill>
                  </a:rPr>
                  <a:t>, </a:t>
                </a:r>
              </a:p>
              <a:p>
                <a:r>
                  <a:rPr lang="en-US" sz="4000" b="1" dirty="0" smtClean="0">
                    <a:solidFill>
                      <a:srgbClr val="00682F"/>
                    </a:solidFill>
                  </a:rPr>
                  <a:t>g(x)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4000" b="1" dirty="0" smtClean="0">
                  <a:solidFill>
                    <a:srgbClr val="00682F"/>
                  </a:solidFill>
                </a:endParaRPr>
              </a:p>
              <a:p>
                <a:r>
                  <a:rPr lang="en-US" sz="4000" b="1" dirty="0" err="1" smtClean="0">
                    <a:solidFill>
                      <a:srgbClr val="00682F"/>
                    </a:solidFill>
                  </a:rPr>
                  <a:t>এখন</a:t>
                </a:r>
                <a:r>
                  <a:rPr lang="en-US" sz="4000" b="1" dirty="0" smtClean="0">
                    <a:solidFill>
                      <a:srgbClr val="00682F"/>
                    </a:solidFill>
                  </a:rPr>
                  <a:t>, </a:t>
                </a:r>
                <a:r>
                  <a:rPr lang="en-US" sz="4000" b="1" dirty="0">
                    <a:solidFill>
                      <a:srgbClr val="00682F"/>
                    </a:solidFill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b="1" i="1" dirty="0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dirty="0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000" b="1" i="1" dirty="0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4000" b="1" dirty="0" smtClean="0">
                  <a:solidFill>
                    <a:srgbClr val="00682F"/>
                  </a:solidFill>
                </a:endParaRPr>
              </a:p>
              <a:p>
                <a:r>
                  <a:rPr lang="en-US" sz="4800" b="1" dirty="0" smtClean="0">
                    <a:solidFill>
                      <a:srgbClr val="00682F"/>
                    </a:solidFill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 smtClean="0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b="1" i="1" smtClean="0">
                                        <a:solidFill>
                                          <a:srgbClr val="00682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 smtClean="0">
                                        <a:solidFill>
                                          <a:srgbClr val="00682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b="1" i="1" smtClean="0">
                                            <a:solidFill>
                                              <a:srgbClr val="00682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b="1" i="1" smtClean="0">
                                            <a:solidFill>
                                              <a:srgbClr val="00682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800" b="1" i="1" smtClean="0">
                                            <a:solidFill>
                                              <a:srgbClr val="00682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800" b="1" i="1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 smtClean="0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b="1" i="1" smtClean="0">
                                        <a:solidFill>
                                          <a:srgbClr val="00682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 smtClean="0">
                                        <a:solidFill>
                                          <a:srgbClr val="00682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b="1" i="1" smtClean="0">
                                            <a:solidFill>
                                              <a:srgbClr val="00682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b="1" i="1" smtClean="0">
                                            <a:solidFill>
                                              <a:srgbClr val="00682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800" b="1" i="1" smtClean="0">
                                            <a:solidFill>
                                              <a:srgbClr val="00682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800" b="1" i="1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 smtClean="0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b="1" i="1" smtClean="0">
                                        <a:solidFill>
                                          <a:srgbClr val="00682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 smtClean="0">
                                        <a:solidFill>
                                          <a:srgbClr val="00682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b="1" i="1" smtClean="0">
                                            <a:solidFill>
                                              <a:srgbClr val="00682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b="1" i="1" smtClean="0">
                                            <a:solidFill>
                                              <a:srgbClr val="00682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800" b="1" i="1" smtClean="0">
                                            <a:solidFill>
                                              <a:srgbClr val="00682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800" b="1" i="1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4000" b="1" dirty="0" smtClean="0">
                  <a:solidFill>
                    <a:srgbClr val="002060"/>
                  </a:solidFill>
                </a:endParaRPr>
              </a:p>
              <a:p>
                <a:endParaRPr lang="en-US" sz="4000" b="1" dirty="0" smtClean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61" y="456738"/>
                <a:ext cx="5004460" cy="6023700"/>
              </a:xfrm>
              <a:prstGeom prst="rect">
                <a:avLst/>
              </a:prstGeom>
              <a:blipFill rotWithShape="0">
                <a:blip r:embed="rId4"/>
                <a:stretch>
                  <a:fillRect l="-4263" t="-2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424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406782" y="406782"/>
            <a:ext cx="6851320" cy="6037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1281" y="382864"/>
            <a:ext cx="6851320" cy="6021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388045" y="202392"/>
            <a:ext cx="5563436" cy="63730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80437" y="297220"/>
            <a:ext cx="5675331" cy="64376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0947" y="417854"/>
            <a:ext cx="925145" cy="6316984"/>
            <a:chOff x="7722063" y="427908"/>
            <a:chExt cx="824852" cy="6316984"/>
          </a:xfrm>
        </p:grpSpPr>
        <p:grpSp>
          <p:nvGrpSpPr>
            <p:cNvPr id="6" name="Group 5"/>
            <p:cNvGrpSpPr/>
            <p:nvPr/>
          </p:nvGrpSpPr>
          <p:grpSpPr>
            <a:xfrm>
              <a:off x="7722063" y="547694"/>
              <a:ext cx="824852" cy="5993037"/>
              <a:chOff x="5690248" y="444663"/>
              <a:chExt cx="824852" cy="599303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234408" y="450773"/>
                <a:ext cx="280692" cy="5986927"/>
                <a:chOff x="6234408" y="450773"/>
                <a:chExt cx="280692" cy="5986927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6234408" y="45077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234408" y="89872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234408" y="134667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234408" y="179462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234408" y="2242569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6234408" y="2690518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234408" y="3138467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234408" y="3586416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6234408" y="4034365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6234408" y="4482314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234408" y="493026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6234408" y="537821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234408" y="582616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234408" y="627411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5690248" y="444663"/>
                <a:ext cx="280692" cy="5986927"/>
                <a:chOff x="6234408" y="450773"/>
                <a:chExt cx="280692" cy="5986927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6234408" y="45077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234408" y="89872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234408" y="134667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234408" y="179462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234408" y="2242569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6234408" y="2690518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234408" y="3138467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234408" y="3586416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234408" y="4034365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234408" y="4482314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6234408" y="4930263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234408" y="5378212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6234408" y="5826161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234408" y="6274110"/>
                  <a:ext cx="280692" cy="163590"/>
                </a:xfrm>
                <a:prstGeom prst="rect">
                  <a:avLst/>
                </a:prstGeom>
                <a:grp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7883268" y="427908"/>
              <a:ext cx="570439" cy="5869006"/>
              <a:chOff x="7830899" y="425764"/>
              <a:chExt cx="570439" cy="5869006"/>
            </a:xfrm>
          </p:grpSpPr>
          <p:sp>
            <p:nvSpPr>
              <p:cNvPr id="67" name="Arc 66"/>
              <p:cNvSpPr/>
              <p:nvPr/>
            </p:nvSpPr>
            <p:spPr>
              <a:xfrm>
                <a:off x="7830899" y="42576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>
                <a:off x="7871017" y="860107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Arc 69"/>
              <p:cNvSpPr/>
              <p:nvPr/>
            </p:nvSpPr>
            <p:spPr>
              <a:xfrm>
                <a:off x="7845930" y="2664290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>
                <a:off x="7845930" y="219784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Arc 71"/>
              <p:cNvSpPr/>
              <p:nvPr/>
            </p:nvSpPr>
            <p:spPr>
              <a:xfrm>
                <a:off x="7879969" y="1768392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Arc 72"/>
              <p:cNvSpPr/>
              <p:nvPr/>
            </p:nvSpPr>
            <p:spPr>
              <a:xfrm>
                <a:off x="7891170" y="1339373"/>
                <a:ext cx="510168" cy="473898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Arc 73"/>
              <p:cNvSpPr/>
              <p:nvPr/>
            </p:nvSpPr>
            <p:spPr>
              <a:xfrm>
                <a:off x="7855731" y="3131572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Arc 74"/>
              <p:cNvSpPr/>
              <p:nvPr/>
            </p:nvSpPr>
            <p:spPr>
              <a:xfrm>
                <a:off x="7848179" y="358057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Arc 75"/>
              <p:cNvSpPr/>
              <p:nvPr/>
            </p:nvSpPr>
            <p:spPr>
              <a:xfrm>
                <a:off x="7830899" y="4003778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Arc 76"/>
              <p:cNvSpPr/>
              <p:nvPr/>
            </p:nvSpPr>
            <p:spPr>
              <a:xfrm>
                <a:off x="7830899" y="4466733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/>
              <p:cNvSpPr/>
              <p:nvPr/>
            </p:nvSpPr>
            <p:spPr>
              <a:xfrm>
                <a:off x="7855731" y="5358094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/>
              <p:cNvSpPr/>
              <p:nvPr/>
            </p:nvSpPr>
            <p:spPr>
              <a:xfrm>
                <a:off x="7866668" y="4923445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/>
              <p:cNvSpPr/>
              <p:nvPr/>
            </p:nvSpPr>
            <p:spPr>
              <a:xfrm>
                <a:off x="7855731" y="5799333"/>
                <a:ext cx="510168" cy="495437"/>
              </a:xfrm>
              <a:prstGeom prst="arc">
                <a:avLst>
                  <a:gd name="adj1" fmla="val 10819088"/>
                  <a:gd name="adj2" fmla="val 0"/>
                </a:avLst>
              </a:prstGeom>
              <a:noFill/>
              <a:ln w="63500">
                <a:gradFill flip="none" rotWithShape="1">
                  <a:gsLst>
                    <a:gs pos="0">
                      <a:schemeClr val="tx1"/>
                    </a:gs>
                    <a:gs pos="52000">
                      <a:schemeClr val="bg1"/>
                    </a:gs>
                    <a:gs pos="78000">
                      <a:schemeClr val="tx1">
                        <a:lumMod val="75000"/>
                        <a:lumOff val="25000"/>
                      </a:schemeClr>
                    </a:gs>
                    <a:gs pos="97000">
                      <a:schemeClr val="tx1"/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Arc 80"/>
            <p:cNvSpPr/>
            <p:nvPr/>
          </p:nvSpPr>
          <p:spPr>
            <a:xfrm>
              <a:off x="7850331" y="6249455"/>
              <a:ext cx="510168" cy="495437"/>
            </a:xfrm>
            <a:prstGeom prst="arc">
              <a:avLst>
                <a:gd name="adj1" fmla="val 10819088"/>
                <a:gd name="adj2" fmla="val 0"/>
              </a:avLst>
            </a:prstGeom>
            <a:noFill/>
            <a:ln w="63500">
              <a:gradFill flip="none" rotWithShape="1">
                <a:gsLst>
                  <a:gs pos="0">
                    <a:schemeClr val="tx1"/>
                  </a:gs>
                  <a:gs pos="52000">
                    <a:schemeClr val="bg1"/>
                  </a:gs>
                  <a:gs pos="78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37333" y="444307"/>
            <a:ext cx="5121626" cy="6185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43285" y="444307"/>
            <a:ext cx="4983724" cy="5821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37333" y="852197"/>
                <a:ext cx="4969912" cy="5419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4000" b="1" dirty="0" smtClean="0">
                    <a:solidFill>
                      <a:srgbClr val="00682F"/>
                    </a:solidFill>
                  </a:rPr>
                  <a:t>আবার,</a:t>
                </a:r>
                <a:r>
                  <a:rPr lang="en-US" sz="4000" b="1" dirty="0">
                    <a:solidFill>
                      <a:srgbClr val="00682F"/>
                    </a:solidFill>
                  </a:rPr>
                  <a:t>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000" b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4800" b="1" dirty="0">
                  <a:solidFill>
                    <a:srgbClr val="00682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682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>
                                        <a:solidFill>
                                          <a:srgbClr val="00682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4400" b="1">
                                        <a:solidFill>
                                          <a:srgbClr val="00682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4400" b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682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>
                                        <a:solidFill>
                                          <a:srgbClr val="00682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4400" b="1">
                                        <a:solidFill>
                                          <a:srgbClr val="00682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4400" b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682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>
                                        <a:solidFill>
                                          <a:srgbClr val="00682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4400" b="1">
                                        <a:solidFill>
                                          <a:srgbClr val="00682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4400" b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b="1" dirty="0" smtClean="0">
                    <a:solidFill>
                      <a:srgbClr val="00682F"/>
                    </a:solidFill>
                  </a:rPr>
                  <a:t>    </a:t>
                </a:r>
              </a:p>
              <a:p>
                <a:r>
                  <a:rPr lang="en-US" sz="4800" b="1" dirty="0" smtClean="0">
                    <a:solidFill>
                      <a:srgbClr val="00682F"/>
                    </a:solidFill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endParaRPr lang="en-US" sz="4800" b="1" dirty="0" smtClean="0">
                  <a:solidFill>
                    <a:srgbClr val="00682F"/>
                  </a:solidFill>
                </a:endParaRPr>
              </a:p>
              <a:p>
                <a:r>
                  <a:rPr lang="en-US" sz="4800" b="1" dirty="0" smtClean="0">
                    <a:solidFill>
                      <a:srgbClr val="00682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∴</a:t>
                </a:r>
                <a:r>
                  <a:rPr lang="en-US" sz="4800" b="1" dirty="0" smtClean="0">
                    <a:solidFill>
                      <a:srgbClr val="00682F"/>
                    </a:solidFill>
                  </a:rPr>
                  <a:t> </a:t>
                </a:r>
                <a:r>
                  <a:rPr lang="en-US" sz="4800" b="1" dirty="0">
                    <a:solidFill>
                      <a:srgbClr val="00682F"/>
                    </a:solidFill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 dirty="0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 dirty="0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 dirty="0">
                                    <a:solidFill>
                                      <a:srgbClr val="00682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4000" b="1" dirty="0">
                    <a:solidFill>
                      <a:srgbClr val="00682F"/>
                    </a:solidFill>
                  </a:rPr>
                  <a:t> = </a:t>
                </a:r>
                <a:r>
                  <a:rPr lang="en-US" sz="4800" b="1" dirty="0">
                    <a:solidFill>
                      <a:srgbClr val="00682F"/>
                    </a:solidFill>
                  </a:rPr>
                  <a:t>g(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4800" b="1" dirty="0" smtClean="0">
                  <a:solidFill>
                    <a:srgbClr val="00682F"/>
                  </a:solidFill>
                </a:endParaRPr>
              </a:p>
              <a:p>
                <a:r>
                  <a:rPr lang="en-US" sz="4800" b="1" dirty="0" smtClean="0">
                    <a:solidFill>
                      <a:srgbClr val="00682F"/>
                    </a:solidFill>
                  </a:rPr>
                  <a:t>            </a:t>
                </a:r>
                <a:r>
                  <a:rPr lang="en-US" sz="4000" b="1" dirty="0" smtClean="0">
                    <a:solidFill>
                      <a:srgbClr val="00682F"/>
                    </a:solidFill>
                  </a:rPr>
                  <a:t>[Showed]</a:t>
                </a:r>
                <a:endParaRPr lang="en-US" sz="2800" b="1" dirty="0">
                  <a:solidFill>
                    <a:srgbClr val="304A1E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33" y="852197"/>
                <a:ext cx="4969912" cy="5419369"/>
              </a:xfrm>
              <a:prstGeom prst="rect">
                <a:avLst/>
              </a:prstGeom>
              <a:blipFill rotWithShape="0">
                <a:blip r:embed="rId3"/>
                <a:stretch>
                  <a:fillRect l="-1840" t="-1462" b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5400000" flipV="1">
            <a:off x="-252059" y="5682554"/>
            <a:ext cx="1493949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Page No.-</a:t>
            </a:r>
            <a:r>
              <a:rPr lang="en-US" sz="2000" b="1" dirty="0" smtClean="0">
                <a:solidFill>
                  <a:srgbClr val="FFFF00"/>
                </a:solidFill>
              </a:rPr>
              <a:t>16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0893451" y="5575940"/>
            <a:ext cx="1455313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Page No.-</a:t>
            </a:r>
            <a:r>
              <a:rPr lang="en-US" sz="2000" b="1" dirty="0" smtClean="0">
                <a:solidFill>
                  <a:srgbClr val="FFFF00"/>
                </a:solidFill>
              </a:rPr>
              <a:t>17</a:t>
            </a:r>
            <a:endParaRPr lang="en-US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775307" y="1725299"/>
                <a:ext cx="4659539" cy="459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630952"/>
                    </a:solidFill>
                  </a:rPr>
                  <a:t>১. </a:t>
                </a:r>
                <a:r>
                  <a:rPr lang="en-US" sz="3600" b="1" dirty="0" err="1" smtClean="0">
                    <a:solidFill>
                      <a:srgbClr val="630952"/>
                    </a:solidFill>
                  </a:rPr>
                  <a:t>যদি</a:t>
                </a:r>
                <a:r>
                  <a:rPr lang="en-US" sz="3600" b="1" dirty="0" smtClean="0">
                    <a:solidFill>
                      <a:srgbClr val="63095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630952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>
                        <a:solidFill>
                          <a:srgbClr val="63095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630952"/>
                    </a:solidFill>
                  </a:rPr>
                  <a:t> </a:t>
                </a:r>
                <a:r>
                  <a:rPr lang="en-US" sz="3600" b="1" dirty="0" err="1">
                    <a:solidFill>
                      <a:srgbClr val="630952"/>
                    </a:solidFill>
                  </a:rPr>
                  <a:t>হয়</a:t>
                </a:r>
                <a:r>
                  <a:rPr lang="en-US" sz="3600" b="1" dirty="0">
                    <a:solidFill>
                      <a:srgbClr val="630952"/>
                    </a:solidFill>
                  </a:rPr>
                  <a:t>, </a:t>
                </a:r>
                <a:r>
                  <a:rPr lang="en-US" sz="3600" b="1" dirty="0" err="1">
                    <a:solidFill>
                      <a:srgbClr val="630952"/>
                    </a:solidFill>
                  </a:rPr>
                  <a:t>তবে</a:t>
                </a:r>
                <a:r>
                  <a:rPr lang="en-US" sz="3600" b="1" dirty="0">
                    <a:solidFill>
                      <a:srgbClr val="630952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𝐟</m:t>
                        </m:r>
                        <m:d>
                          <m:dPr>
                            <m:ctrlPr>
                              <a:rPr lang="en-US" sz="4000" b="1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0" smtClean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den>
                            </m:f>
                          </m:e>
                        </m:d>
                        <m:r>
                          <a:rPr lang="en-US" sz="4000" b="1" i="0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0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0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𝐟</m:t>
                        </m:r>
                        <m:d>
                          <m:dPr>
                            <m:ctrlPr>
                              <a:rPr lang="en-US" sz="4000" b="1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0" smtClean="0">
                                    <a:solidFill>
                                      <a:srgbClr val="630952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den>
                            </m:f>
                          </m:e>
                        </m:d>
                        <m:r>
                          <a:rPr lang="en-US" sz="4000" b="1" i="0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0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630952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630952"/>
                    </a:solidFill>
                    <a:ea typeface="Cambria Math" panose="02040503050406030204" pitchFamily="18" charset="0"/>
                  </a:rPr>
                  <a:t>এর</a:t>
                </a:r>
                <a:r>
                  <a:rPr lang="en-US" sz="3600" b="1" dirty="0" smtClean="0">
                    <a:solidFill>
                      <a:srgbClr val="630952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630952"/>
                    </a:solidFill>
                    <a:ea typeface="Cambria Math" panose="02040503050406030204" pitchFamily="18" charset="0"/>
                  </a:rPr>
                  <a:t>মান</a:t>
                </a:r>
                <a:r>
                  <a:rPr lang="en-US" sz="3600" b="1" dirty="0" smtClean="0">
                    <a:solidFill>
                      <a:srgbClr val="630952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630952"/>
                    </a:solidFill>
                    <a:ea typeface="Cambria Math" panose="02040503050406030204" pitchFamily="18" charset="0"/>
                  </a:rPr>
                  <a:t>কত</a:t>
                </a:r>
                <a:r>
                  <a:rPr lang="en-US" sz="3600" b="1" dirty="0" smtClean="0">
                    <a:solidFill>
                      <a:srgbClr val="630952"/>
                    </a:solidFill>
                    <a:ea typeface="Cambria Math" panose="02040503050406030204" pitchFamily="18" charset="0"/>
                  </a:rPr>
                  <a:t> ?  </a:t>
                </a:r>
              </a:p>
              <a:p>
                <a:r>
                  <a:rPr lang="en-US" sz="3600" b="1" dirty="0" smtClean="0">
                    <a:solidFill>
                      <a:srgbClr val="630952"/>
                    </a:solidFill>
                  </a:rPr>
                  <a:t>২.  </a:t>
                </a:r>
                <a:r>
                  <a:rPr lang="en-US" sz="3600" b="1" dirty="0" smtClean="0">
                    <a:solidFill>
                      <a:srgbClr val="63095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630952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>
                        <a:solidFill>
                          <a:srgbClr val="63095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b="1" dirty="0" smtClean="0">
                    <a:solidFill>
                      <a:srgbClr val="63095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dirty="0" smtClean="0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dirty="0" smtClean="0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0" dirty="0" smtClean="0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  <m:r>
                      <a:rPr lang="en-US" sz="4000" b="1" i="0" dirty="0" smtClean="0">
                        <a:solidFill>
                          <a:srgbClr val="63095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0" dirty="0" smtClean="0">
                        <a:solidFill>
                          <a:srgbClr val="63095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 smtClean="0">
                    <a:solidFill>
                      <a:srgbClr val="630952"/>
                    </a:solidFill>
                  </a:rPr>
                  <a:t> </a:t>
                </a:r>
                <a:r>
                  <a:rPr lang="en-US" sz="3600" b="1" dirty="0" smtClean="0">
                    <a:solidFill>
                      <a:srgbClr val="630952"/>
                    </a:solidFill>
                  </a:rPr>
                  <a:t>হলে, 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630952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>
                            <a:solidFill>
                              <a:srgbClr val="63095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rgbClr val="63095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600" b="1" dirty="0" smtClean="0">
                    <a:solidFill>
                      <a:srgbClr val="630952"/>
                    </a:solidFill>
                  </a:rPr>
                  <a:t> = </a:t>
                </a:r>
                <a:r>
                  <a:rPr lang="en-US" sz="3600" b="1" dirty="0" err="1" smtClean="0">
                    <a:solidFill>
                      <a:srgbClr val="630952"/>
                    </a:solidFill>
                  </a:rPr>
                  <a:t>কত</a:t>
                </a:r>
                <a:r>
                  <a:rPr lang="en-US" sz="3600" b="1" dirty="0" smtClean="0">
                    <a:solidFill>
                      <a:srgbClr val="630952"/>
                    </a:solidFill>
                  </a:rPr>
                  <a:t> ? </a:t>
                </a:r>
                <a:endParaRPr lang="en-US" sz="3600" b="1" dirty="0">
                  <a:solidFill>
                    <a:srgbClr val="630952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307" y="1725299"/>
                <a:ext cx="4659539" cy="4594848"/>
              </a:xfrm>
              <a:prstGeom prst="rect">
                <a:avLst/>
              </a:prstGeom>
              <a:blipFill rotWithShape="0">
                <a:blip r:embed="rId4"/>
                <a:stretch>
                  <a:fillRect l="-3922" r="-8235" b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loud Callout 68"/>
          <p:cNvSpPr/>
          <p:nvPr/>
        </p:nvSpPr>
        <p:spPr>
          <a:xfrm>
            <a:off x="6701742" y="516379"/>
            <a:ext cx="4877330" cy="109074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rgbClr val="A90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4400" b="1" i="1" dirty="0" smtClean="0">
                <a:solidFill>
                  <a:srgbClr val="A90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i="1" dirty="0" err="1" smtClean="0">
                <a:solidFill>
                  <a:srgbClr val="A90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4400" b="1" dirty="0">
              <a:solidFill>
                <a:srgbClr val="6309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96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4607</TotalTime>
  <Words>191</Words>
  <Application>Microsoft Office PowerPoint</Application>
  <PresentationFormat>Widescreen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343</cp:revision>
  <dcterms:created xsi:type="dcterms:W3CDTF">2021-01-10T05:26:53Z</dcterms:created>
  <dcterms:modified xsi:type="dcterms:W3CDTF">2022-05-11T14:14:49Z</dcterms:modified>
</cp:coreProperties>
</file>