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3" r:id="rId2"/>
    <p:sldId id="258" r:id="rId3"/>
    <p:sldId id="282" r:id="rId4"/>
    <p:sldId id="260" r:id="rId5"/>
    <p:sldId id="294" r:id="rId6"/>
    <p:sldId id="286" r:id="rId7"/>
    <p:sldId id="261" r:id="rId8"/>
    <p:sldId id="279" r:id="rId9"/>
    <p:sldId id="290" r:id="rId10"/>
    <p:sldId id="281" r:id="rId11"/>
    <p:sldId id="262" r:id="rId12"/>
    <p:sldId id="263" r:id="rId13"/>
    <p:sldId id="264" r:id="rId14"/>
    <p:sldId id="265" r:id="rId15"/>
    <p:sldId id="287" r:id="rId16"/>
    <p:sldId id="266" r:id="rId17"/>
    <p:sldId id="267" r:id="rId18"/>
    <p:sldId id="268" r:id="rId19"/>
    <p:sldId id="291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66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8" autoAdjust="0"/>
    <p:restoredTop sz="94660"/>
  </p:normalViewPr>
  <p:slideViewPr>
    <p:cSldViewPr snapToGrid="0">
      <p:cViewPr varScale="1">
        <p:scale>
          <a:sx n="73" d="100"/>
          <a:sy n="73" d="100"/>
        </p:scale>
        <p:origin x="594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02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9DA6-FA56-453C-9F26-A758CE5C0048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CEDD16A0-4EE5-4230-A9F5-5BD66EBF0C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9DA6-FA56-453C-9F26-A758CE5C0048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D16A0-4EE5-4230-A9F5-5BD66EBF0C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9DA6-FA56-453C-9F26-A758CE5C0048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D16A0-4EE5-4230-A9F5-5BD66EBF0C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9DA6-FA56-453C-9F26-A758CE5C0048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CEDD16A0-4EE5-4230-A9F5-5BD66EBF0C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9DA6-FA56-453C-9F26-A758CE5C0048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D16A0-4EE5-4230-A9F5-5BD66EBF0C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9DA6-FA56-453C-9F26-A758CE5C0048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D16A0-4EE5-4230-A9F5-5BD66EBF0C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9DA6-FA56-453C-9F26-A758CE5C0048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CEDD16A0-4EE5-4230-A9F5-5BD66EBF0C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9DA6-FA56-453C-9F26-A758CE5C0048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D16A0-4EE5-4230-A9F5-5BD66EBF0C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9DA6-FA56-453C-9F26-A758CE5C0048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D16A0-4EE5-4230-A9F5-5BD66EBF0C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9DA6-FA56-453C-9F26-A758CE5C0048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D16A0-4EE5-4230-A9F5-5BD66EBF0C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9DA6-FA56-453C-9F26-A758CE5C0048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D16A0-4EE5-4230-A9F5-5BD66EBF0C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BBB9DA6-FA56-453C-9F26-A758CE5C0048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EDD16A0-4EE5-4230-A9F5-5BD66EBF0C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wmf"/><Relationship Id="rId11" Type="http://schemas.openxmlformats.org/officeDocument/2006/relationships/image" Target="../media/image14.jpe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33.wmf"/><Relationship Id="rId3" Type="http://schemas.openxmlformats.org/officeDocument/2006/relationships/image" Target="../media/image24.jpeg"/><Relationship Id="rId7" Type="http://schemas.openxmlformats.org/officeDocument/2006/relationships/image" Target="../media/image30.wmf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32.wmf"/><Relationship Id="rId5" Type="http://schemas.openxmlformats.org/officeDocument/2006/relationships/image" Target="../media/image29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31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5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338"/>
            <a:ext cx="4759150" cy="3534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149" y="90789"/>
            <a:ext cx="4468674" cy="32863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36" y="4347767"/>
            <a:ext cx="6616373" cy="25576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815" y="488252"/>
            <a:ext cx="2514951" cy="30986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815" y="4137741"/>
            <a:ext cx="2514951" cy="19433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173" y="3377114"/>
            <a:ext cx="5204130" cy="990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953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029" y="1119396"/>
            <a:ext cx="2638425" cy="1733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698" y="3684631"/>
            <a:ext cx="2819756" cy="14192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74029" y="246630"/>
            <a:ext cx="32345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বিহিত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69856" y="627221"/>
            <a:ext cx="472214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সসীম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বিহিত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endPara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লেনদেনের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কাজ়ে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পরিমানের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বেশী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(5টাকার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বেশী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ব্যক্তিকে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বাধ্য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433" y="872299"/>
            <a:ext cx="2536423" cy="2143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296" y="3526159"/>
            <a:ext cx="2228850" cy="20478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639032" y="3242047"/>
            <a:ext cx="355296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সীম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বিহিত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endParaRPr lang="en-US" sz="36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লেনদেনের</a:t>
            </a:r>
            <a:r>
              <a:rPr lang="en-US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যত</a:t>
            </a:r>
            <a:r>
              <a:rPr lang="en-US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বেশীই</a:t>
            </a:r>
            <a:r>
              <a:rPr lang="en-US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হোকনা</a:t>
            </a:r>
            <a:r>
              <a:rPr lang="en-US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পরিশোধ</a:t>
            </a:r>
            <a:r>
              <a:rPr lang="en-US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১0 </a:t>
            </a:r>
            <a:r>
              <a:rPr lang="en-US" sz="32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১০০০ </a:t>
            </a:r>
            <a:r>
              <a:rPr lang="en-US" sz="32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r>
              <a:rPr lang="en-US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4557" y="5391847"/>
            <a:ext cx="5473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আইনগত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স্বীকৃত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সর্বজনগ্রাহ্য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82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 bldLvl="5"/>
      <p:bldP spid="9" grpId="0" uiExpand="1" build="p" bldLvl="5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9338" y="934549"/>
            <a:ext cx="1355999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40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চলতি</a:t>
            </a:r>
            <a:endParaRPr lang="en-US" sz="40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সঞ্চয়ী</a:t>
            </a:r>
            <a:endParaRPr lang="en-US" sz="40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24214" y="1859619"/>
            <a:ext cx="427175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আমানত</a:t>
            </a:r>
            <a:endParaRPr lang="en-US" sz="40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বানিজ্যিক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ব্যাংকে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endParaRPr lang="en-US" sz="40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আমানত</a:t>
            </a:r>
            <a:endParaRPr lang="en-US" sz="40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আমানতের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</a:t>
            </a:r>
            <a:endParaRPr lang="en-US" sz="36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আমানত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497" y="1404829"/>
            <a:ext cx="3719381" cy="20539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496" y="3866999"/>
            <a:ext cx="3856382" cy="28885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55166" y="118434"/>
            <a:ext cx="61887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আমানত</a:t>
            </a:r>
            <a:endParaRPr lang="en-US" sz="8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77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  <p:bldP spid="3" grpId="0" build="p" bldLvl="5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29" y="1361199"/>
            <a:ext cx="5254873" cy="23813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578" y="1361199"/>
            <a:ext cx="4272864" cy="23928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744" y="4092491"/>
            <a:ext cx="4655600" cy="22485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6050" y="4092491"/>
            <a:ext cx="3452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31546" y="4023480"/>
            <a:ext cx="3452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সতর্কতা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22461" y="6293570"/>
            <a:ext cx="3452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ফটকা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01521" y="193183"/>
            <a:ext cx="10959921" cy="83712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atin typeface="SutonnyMJ" pitchFamily="2" charset="0"/>
              </a:rPr>
              <a:t>g</a:t>
            </a:r>
            <a:r>
              <a:rPr lang="en-US" sz="5400" b="1" dirty="0" err="1" smtClean="0">
                <a:latin typeface="SutonnyMJ" pitchFamily="2" charset="0"/>
              </a:rPr>
              <a:t>y</a:t>
            </a:r>
            <a:r>
              <a:rPr lang="en-US" sz="5400" b="1" dirty="0" smtClean="0">
                <a:latin typeface="SutonnyMJ" pitchFamily="2" charset="0"/>
              </a:rPr>
              <a:t>`ªvi </a:t>
            </a:r>
            <a:r>
              <a:rPr lang="en-US" sz="5400" b="1" dirty="0" err="1" smtClean="0">
                <a:latin typeface="SutonnyMJ" pitchFamily="2" charset="0"/>
              </a:rPr>
              <a:t>Pvwn`v</a:t>
            </a:r>
            <a:r>
              <a:rPr lang="en-US" sz="5400" b="1" dirty="0" smtClean="0">
                <a:latin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</a:rPr>
              <a:t>m„wóKvix</a:t>
            </a:r>
            <a:r>
              <a:rPr lang="en-US" sz="5400" b="1" dirty="0" smtClean="0">
                <a:latin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</a:rPr>
              <a:t>Dcv`vbmg~n</a:t>
            </a:r>
            <a:endParaRPr lang="en-US" sz="5400" b="1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05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6482686" y="655093"/>
            <a:ext cx="81887" cy="302980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6537178" y="3551784"/>
            <a:ext cx="3780430" cy="1091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714699" y="1078173"/>
            <a:ext cx="2565779" cy="253848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564573" y="2374710"/>
            <a:ext cx="1405720" cy="545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562268" y="1808327"/>
            <a:ext cx="56296" cy="19175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564573" y="1808327"/>
            <a:ext cx="2006221" cy="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997588" y="2374710"/>
            <a:ext cx="47768" cy="13101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425524" y="4912730"/>
            <a:ext cx="5305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মুদ্রার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সতর্কতা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rot="16200000">
            <a:off x="4257485" y="2026398"/>
            <a:ext cx="2886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2805482"/>
              </p:ext>
            </p:extLst>
          </p:nvPr>
        </p:nvGraphicFramePr>
        <p:xfrm>
          <a:off x="5938514" y="2068868"/>
          <a:ext cx="626059" cy="611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" name="Equation" r:id="rId3" imgW="164880" imgH="215640" progId="Equation.3">
                  <p:embed/>
                </p:oleObj>
              </mc:Choice>
              <mc:Fallback>
                <p:oleObj name="Equation" r:id="rId3" imgW="164880" imgH="215640" progId="Equation.3">
                  <p:embed/>
                  <p:pic>
                    <p:nvPicPr>
                      <p:cNvPr id="0" name="Picture 4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8514" y="2068868"/>
                        <a:ext cx="626059" cy="6116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3019210"/>
              </p:ext>
            </p:extLst>
          </p:nvPr>
        </p:nvGraphicFramePr>
        <p:xfrm>
          <a:off x="6020473" y="1433653"/>
          <a:ext cx="489400" cy="594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5" name="Equation" r:id="rId5" imgW="177480" imgH="215640" progId="Equation.3">
                  <p:embed/>
                </p:oleObj>
              </mc:Choice>
              <mc:Fallback>
                <p:oleObj name="Equation" r:id="rId5" imgW="177480" imgH="215640" progId="Equation.3">
                  <p:embed/>
                  <p:pic>
                    <p:nvPicPr>
                      <p:cNvPr id="0" name="Picture 4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0473" y="1433653"/>
                        <a:ext cx="489400" cy="5942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4793906"/>
              </p:ext>
            </p:extLst>
          </p:nvPr>
        </p:nvGraphicFramePr>
        <p:xfrm>
          <a:off x="7867042" y="3762036"/>
          <a:ext cx="587745" cy="414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6" name="Equation" r:id="rId7" imgW="164880" imgH="215640" progId="Equation.3">
                  <p:embed/>
                </p:oleObj>
              </mc:Choice>
              <mc:Fallback>
                <p:oleObj name="Equation" r:id="rId7" imgW="164880" imgH="215640" progId="Equation.3">
                  <p:embed/>
                  <p:pic>
                    <p:nvPicPr>
                      <p:cNvPr id="0" name="Picture 4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7042" y="3762036"/>
                        <a:ext cx="587745" cy="4141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367206"/>
              </p:ext>
            </p:extLst>
          </p:nvPr>
        </p:nvGraphicFramePr>
        <p:xfrm>
          <a:off x="8454787" y="3744231"/>
          <a:ext cx="489565" cy="449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7" name="Equation" r:id="rId9" imgW="177480" imgH="215640" progId="Equation.3">
                  <p:embed/>
                </p:oleObj>
              </mc:Choice>
              <mc:Fallback>
                <p:oleObj name="Equation" r:id="rId9" imgW="177480" imgH="215640" progId="Equation.3">
                  <p:embed/>
                  <p:pic>
                    <p:nvPicPr>
                      <p:cNvPr id="0" name="Picture 4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4787" y="3744231"/>
                        <a:ext cx="489565" cy="4497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" name="Picture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48" y="1037662"/>
            <a:ext cx="3947958" cy="287406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484" y="4299318"/>
            <a:ext cx="4272864" cy="2392804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7574398" y="1888928"/>
            <a:ext cx="719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   f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165999" y="1355659"/>
            <a:ext cx="719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   g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356306" y="655093"/>
            <a:ext cx="1344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 </a:t>
            </a:r>
            <a:r>
              <a:rPr lang="en-US" sz="2800" i="1" dirty="0" smtClean="0"/>
              <a:t>Lt=f(y)</a:t>
            </a:r>
            <a:endParaRPr lang="en-US" sz="3200" i="1" dirty="0"/>
          </a:p>
        </p:txBody>
      </p:sp>
      <p:sp>
        <p:nvSpPr>
          <p:cNvPr id="4" name="Rounded Rectangle 3"/>
          <p:cNvSpPr/>
          <p:nvPr/>
        </p:nvSpPr>
        <p:spPr>
          <a:xfrm>
            <a:off x="2038503" y="0"/>
            <a:ext cx="9367513" cy="52803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মুদ্রার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সতর্কতা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069396" y="3670731"/>
            <a:ext cx="1694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endParaRPr lang="en-US" sz="2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94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56" y="1518859"/>
            <a:ext cx="5445410" cy="3564542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8243248" y="1351128"/>
            <a:ext cx="27295" cy="28523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8297839" y="4121624"/>
            <a:ext cx="3411940" cy="1091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c 6"/>
          <p:cNvSpPr/>
          <p:nvPr/>
        </p:nvSpPr>
        <p:spPr>
          <a:xfrm rot="11555831">
            <a:off x="8884692" y="1637732"/>
            <a:ext cx="1897039" cy="1583140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8857397" y="1756524"/>
            <a:ext cx="50128" cy="87130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689910" y="3193576"/>
            <a:ext cx="1351129" cy="21510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8306732" y="2429301"/>
            <a:ext cx="609686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930227" y="2429302"/>
            <a:ext cx="0" cy="18015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8306732" y="3142241"/>
            <a:ext cx="1310316" cy="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589913" y="3193576"/>
            <a:ext cx="27135" cy="10099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4220278"/>
              </p:ext>
            </p:extLst>
          </p:nvPr>
        </p:nvGraphicFramePr>
        <p:xfrm>
          <a:off x="7874948" y="2797390"/>
          <a:ext cx="313332" cy="532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4" name="Equation" r:id="rId4" imgW="126720" imgH="215640" progId="Equation.3">
                  <p:embed/>
                </p:oleObj>
              </mc:Choice>
              <mc:Fallback>
                <p:oleObj name="Equation" r:id="rId4" imgW="126720" imgH="215640" progId="Equation.3">
                  <p:embed/>
                  <p:pic>
                    <p:nvPicPr>
                      <p:cNvPr id="0" name="Picture 4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948" y="2797390"/>
                        <a:ext cx="313332" cy="5326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8950420"/>
              </p:ext>
            </p:extLst>
          </p:nvPr>
        </p:nvGraphicFramePr>
        <p:xfrm>
          <a:off x="7882603" y="2091810"/>
          <a:ext cx="346836" cy="536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5" name="Equation" r:id="rId6" imgW="139680" imgH="215640" progId="Equation.3">
                  <p:embed/>
                </p:oleObj>
              </mc:Choice>
              <mc:Fallback>
                <p:oleObj name="Equation" r:id="rId6" imgW="139680" imgH="215640" progId="Equation.3">
                  <p:embed/>
                  <p:pic>
                    <p:nvPicPr>
                      <p:cNvPr id="0" name="Picture 4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2603" y="2091810"/>
                        <a:ext cx="346836" cy="5360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7264546"/>
              </p:ext>
            </p:extLst>
          </p:nvPr>
        </p:nvGraphicFramePr>
        <p:xfrm>
          <a:off x="8734887" y="4156054"/>
          <a:ext cx="461965" cy="523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6" name="Equation" r:id="rId8" imgW="190440" imgH="215640" progId="Equation.3">
                  <p:embed/>
                </p:oleObj>
              </mc:Choice>
              <mc:Fallback>
                <p:oleObj name="Equation" r:id="rId8" imgW="190440" imgH="215640" progId="Equation.3">
                  <p:embed/>
                  <p:pic>
                    <p:nvPicPr>
                      <p:cNvPr id="0" name="Picture 4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4887" y="4156054"/>
                        <a:ext cx="461965" cy="5235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2347856"/>
              </p:ext>
            </p:extLst>
          </p:nvPr>
        </p:nvGraphicFramePr>
        <p:xfrm>
          <a:off x="9447284" y="4121624"/>
          <a:ext cx="566060" cy="601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7" name="Equation" r:id="rId10" imgW="203040" imgH="215640" progId="Equation.3">
                  <p:embed/>
                </p:oleObj>
              </mc:Choice>
              <mc:Fallback>
                <p:oleObj name="Equation" r:id="rId10" imgW="203040" imgH="215640" progId="Equation.3">
                  <p:embed/>
                  <p:pic>
                    <p:nvPicPr>
                      <p:cNvPr id="0" name="Picture 4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7284" y="4121624"/>
                        <a:ext cx="566060" cy="6014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8567891" y="4885900"/>
            <a:ext cx="25306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ফটকা</a:t>
            </a:r>
            <a:r>
              <a:rPr lang="en-US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endParaRPr lang="en-US" sz="40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rot="16200000">
            <a:off x="6395142" y="2443447"/>
            <a:ext cx="25306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সুদের</a:t>
            </a:r>
            <a:r>
              <a:rPr lang="en-US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endParaRPr lang="en-US" sz="40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939120" y="2144610"/>
            <a:ext cx="508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9492112" y="2704168"/>
            <a:ext cx="476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</a:t>
            </a:r>
            <a:endParaRPr lang="en-US" sz="2400" dirty="0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0829409"/>
              </p:ext>
            </p:extLst>
          </p:nvPr>
        </p:nvGraphicFramePr>
        <p:xfrm>
          <a:off x="11041039" y="3044290"/>
          <a:ext cx="384615" cy="494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8" name="Equation" r:id="rId12" imgW="177480" imgH="228600" progId="Equation.3">
                  <p:embed/>
                </p:oleObj>
              </mc:Choice>
              <mc:Fallback>
                <p:oleObj name="Equation" r:id="rId12" imgW="177480" imgH="228600" progId="Equation.3">
                  <p:embed/>
                  <p:pic>
                    <p:nvPicPr>
                      <p:cNvPr id="0" name="Picture 4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1039" y="3044290"/>
                        <a:ext cx="384615" cy="4945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220451" y="2734071"/>
            <a:ext cx="97154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</a:t>
            </a:r>
            <a:r>
              <a:rPr lang="en-US" sz="2800" dirty="0" smtClean="0"/>
              <a:t>=f(r)</a:t>
            </a: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592428" y="362609"/>
            <a:ext cx="10138626" cy="61818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মুদ্রার</a:t>
            </a:r>
            <a:r>
              <a:rPr lang="en-US" sz="5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ফটকা</a:t>
            </a:r>
            <a:r>
              <a:rPr lang="en-US" sz="5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endParaRPr lang="en-US" sz="54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28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150813"/>
            <a:ext cx="11127346" cy="10045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atin typeface="SutonnyMJ" pitchFamily="2" charset="0"/>
              </a:rPr>
              <a:t>A_© </a:t>
            </a:r>
            <a:r>
              <a:rPr lang="en-US" sz="5400" b="1" dirty="0" err="1" smtClean="0">
                <a:latin typeface="SutonnyMJ" pitchFamily="2" charset="0"/>
              </a:rPr>
              <a:t>mieiv‡ni</a:t>
            </a:r>
            <a:r>
              <a:rPr lang="en-US" sz="5400" b="1" dirty="0" smtClean="0">
                <a:latin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</a:rPr>
              <a:t>Dcv`vb</a:t>
            </a:r>
            <a:endParaRPr lang="en-US" sz="5400" b="1" dirty="0">
              <a:latin typeface="SutonnyMJ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1457740"/>
            <a:ext cx="11127346" cy="485850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002060"/>
                </a:solidFill>
                <a:latin typeface="SutonnyMJ" pitchFamily="2" charset="0"/>
              </a:rPr>
              <a:t>A_© </a:t>
            </a:r>
            <a:r>
              <a:rPr lang="en-US" sz="5400" b="1" dirty="0" err="1" smtClean="0">
                <a:solidFill>
                  <a:srgbClr val="002060"/>
                </a:solidFill>
                <a:latin typeface="SutonnyMJ" pitchFamily="2" charset="0"/>
              </a:rPr>
              <a:t>mieivn</a:t>
            </a:r>
            <a:r>
              <a:rPr lang="en-US" sz="5400" b="1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SutonnyMJ" pitchFamily="2" charset="0"/>
              </a:rPr>
              <a:t>ej‡Z</a:t>
            </a:r>
            <a:r>
              <a:rPr lang="en-US" sz="5400" b="1" dirty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5400" b="1" dirty="0" smtClean="0">
                <a:solidFill>
                  <a:srgbClr val="002060"/>
                </a:solidFill>
                <a:latin typeface="SutonnyMJ" pitchFamily="2" charset="0"/>
              </a:rPr>
              <a:t>†</a:t>
            </a:r>
            <a:r>
              <a:rPr lang="en-US" sz="5400" b="1" dirty="0" err="1" smtClean="0">
                <a:solidFill>
                  <a:srgbClr val="002060"/>
                </a:solidFill>
                <a:latin typeface="SutonnyMJ" pitchFamily="2" charset="0"/>
              </a:rPr>
              <a:t>evSvq</a:t>
            </a:r>
            <a:r>
              <a:rPr lang="en-US" sz="5400" b="1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SutonnyMJ" pitchFamily="2" charset="0"/>
              </a:rPr>
              <a:t>miKvi</a:t>
            </a:r>
            <a:r>
              <a:rPr lang="en-US" sz="5400" b="1" dirty="0" smtClean="0">
                <a:solidFill>
                  <a:srgbClr val="002060"/>
                </a:solidFill>
                <a:latin typeface="SutonnyMJ" pitchFamily="2" charset="0"/>
              </a:rPr>
              <a:t> KZ©„K </a:t>
            </a:r>
            <a:r>
              <a:rPr lang="en-US" sz="5400" b="1" dirty="0" err="1" smtClean="0">
                <a:solidFill>
                  <a:srgbClr val="002060"/>
                </a:solidFill>
                <a:latin typeface="SutonnyMJ" pitchFamily="2" charset="0"/>
              </a:rPr>
              <a:t>Qvcv‡bv</a:t>
            </a:r>
            <a:r>
              <a:rPr lang="en-US" sz="5400" b="1" dirty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5400" b="1" dirty="0" smtClean="0">
                <a:solidFill>
                  <a:srgbClr val="002060"/>
                </a:solidFill>
                <a:latin typeface="SutonnyMJ" pitchFamily="2" charset="0"/>
              </a:rPr>
              <a:t>†</a:t>
            </a:r>
            <a:r>
              <a:rPr lang="en-US" sz="5400" b="1" dirty="0" err="1" smtClean="0">
                <a:solidFill>
                  <a:srgbClr val="002060"/>
                </a:solidFill>
                <a:latin typeface="SutonnyMJ" pitchFamily="2" charset="0"/>
              </a:rPr>
              <a:t>bvU</a:t>
            </a:r>
            <a:r>
              <a:rPr lang="en-US" sz="5400" b="1" dirty="0" smtClean="0">
                <a:solidFill>
                  <a:srgbClr val="002060"/>
                </a:solidFill>
                <a:latin typeface="SutonnyMJ" pitchFamily="2" charset="0"/>
              </a:rPr>
              <a:t> I </a:t>
            </a:r>
            <a:r>
              <a:rPr lang="en-US" sz="5400" b="1" dirty="0" err="1" smtClean="0">
                <a:solidFill>
                  <a:srgbClr val="002060"/>
                </a:solidFill>
                <a:latin typeface="SutonnyMJ" pitchFamily="2" charset="0"/>
              </a:rPr>
              <a:t>K‡qb</a:t>
            </a:r>
            <a:r>
              <a:rPr lang="en-US" sz="5400" b="1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SutonnyMJ" pitchFamily="2" charset="0"/>
              </a:rPr>
              <a:t>Ges</a:t>
            </a:r>
            <a:r>
              <a:rPr lang="en-US" sz="5400" b="1" dirty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5400" b="1" dirty="0" smtClean="0">
                <a:solidFill>
                  <a:srgbClr val="002060"/>
                </a:solidFill>
                <a:latin typeface="SutonnyMJ" pitchFamily="2" charset="0"/>
              </a:rPr>
              <a:t>†K›`ª</a:t>
            </a:r>
            <a:r>
              <a:rPr lang="en-US" sz="5400" b="1" dirty="0" err="1" smtClean="0">
                <a:solidFill>
                  <a:srgbClr val="002060"/>
                </a:solidFill>
                <a:latin typeface="SutonnyMJ" pitchFamily="2" charset="0"/>
              </a:rPr>
              <a:t>xq</a:t>
            </a:r>
            <a:r>
              <a:rPr lang="en-US" sz="5400" b="1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SutonnyMJ" pitchFamily="2" charset="0"/>
              </a:rPr>
              <a:t>e¨vsK</a:t>
            </a:r>
            <a:r>
              <a:rPr lang="en-US" sz="5400" b="1" dirty="0" smtClean="0">
                <a:solidFill>
                  <a:srgbClr val="002060"/>
                </a:solidFill>
                <a:latin typeface="SutonnyMJ" pitchFamily="2" charset="0"/>
              </a:rPr>
              <a:t> KZ©„K </a:t>
            </a:r>
            <a:r>
              <a:rPr lang="en-US" sz="5400" b="1" dirty="0" err="1" smtClean="0">
                <a:solidFill>
                  <a:srgbClr val="002060"/>
                </a:solidFill>
                <a:latin typeface="SutonnyMJ" pitchFamily="2" charset="0"/>
              </a:rPr>
              <a:t>Qvcv‡bv</a:t>
            </a:r>
            <a:r>
              <a:rPr lang="en-US" sz="5400" b="1" dirty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5400" b="1" dirty="0" smtClean="0">
                <a:solidFill>
                  <a:srgbClr val="002060"/>
                </a:solidFill>
                <a:latin typeface="SutonnyMJ" pitchFamily="2" charset="0"/>
              </a:rPr>
              <a:t>†</a:t>
            </a:r>
            <a:r>
              <a:rPr lang="en-US" sz="5400" b="1" dirty="0" err="1" smtClean="0">
                <a:solidFill>
                  <a:srgbClr val="002060"/>
                </a:solidFill>
                <a:latin typeface="SutonnyMJ" pitchFamily="2" charset="0"/>
              </a:rPr>
              <a:t>bvU</a:t>
            </a:r>
            <a:r>
              <a:rPr lang="en-US" sz="5400" b="1" dirty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SutonnyMJ" pitchFamily="2" charset="0"/>
              </a:rPr>
              <a:t>Gi</a:t>
            </a:r>
            <a:r>
              <a:rPr lang="en-US" sz="5400" b="1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SutonnyMJ" pitchFamily="2" charset="0"/>
              </a:rPr>
              <a:t>mgwó</a:t>
            </a:r>
            <a:r>
              <a:rPr lang="en-US" sz="5400" b="1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SutonnyMJ" pitchFamily="2" charset="0"/>
              </a:rPr>
              <a:t>hv</a:t>
            </a:r>
            <a:r>
              <a:rPr lang="en-US" sz="5400" b="1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SutonnyMJ" pitchFamily="2" charset="0"/>
              </a:rPr>
              <a:t>Aby‡gvw`Z</a:t>
            </a:r>
            <a:r>
              <a:rPr lang="en-US" sz="5400" b="1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SutonnyMJ" pitchFamily="2" charset="0"/>
              </a:rPr>
              <a:t>AvKv‡i</a:t>
            </a:r>
            <a:r>
              <a:rPr lang="en-US" sz="5400" b="1" dirty="0" smtClean="0">
                <a:solidFill>
                  <a:srgbClr val="002060"/>
                </a:solidFill>
                <a:latin typeface="SutonnyMJ" pitchFamily="2" charset="0"/>
              </a:rPr>
              <a:t> A_©</a:t>
            </a:r>
            <a:r>
              <a:rPr lang="en-US" sz="5400" b="1" dirty="0" err="1" smtClean="0">
                <a:solidFill>
                  <a:srgbClr val="002060"/>
                </a:solidFill>
                <a:latin typeface="SutonnyMJ" pitchFamily="2" charset="0"/>
              </a:rPr>
              <a:t>bxwZ‡Z</a:t>
            </a:r>
            <a:r>
              <a:rPr lang="en-US" sz="5400" b="1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SutonnyMJ" pitchFamily="2" charset="0"/>
              </a:rPr>
              <a:t>weivRgvb</a:t>
            </a:r>
            <a:r>
              <a:rPr lang="en-US" sz="5400" b="1" dirty="0" smtClean="0">
                <a:solidFill>
                  <a:srgbClr val="002060"/>
                </a:solidFill>
                <a:latin typeface="SutonnyMJ" pitchFamily="2" charset="0"/>
              </a:rPr>
              <a:t>| A_©¨</a:t>
            </a:r>
            <a:r>
              <a:rPr lang="en-US" sz="5400" b="1" dirty="0" err="1" smtClean="0">
                <a:solidFill>
                  <a:srgbClr val="002060"/>
                </a:solidFill>
                <a:latin typeface="SutonnyMJ" pitchFamily="2" charset="0"/>
              </a:rPr>
              <a:t>vr</a:t>
            </a:r>
            <a:r>
              <a:rPr lang="en-US" sz="5400" b="1" dirty="0" smtClean="0">
                <a:solidFill>
                  <a:srgbClr val="002060"/>
                </a:solidFill>
                <a:latin typeface="SutonnyMJ" pitchFamily="2" charset="0"/>
              </a:rPr>
              <a:t> A_© </a:t>
            </a:r>
            <a:r>
              <a:rPr lang="en-US" sz="5400" b="1" dirty="0" err="1" smtClean="0">
                <a:solidFill>
                  <a:srgbClr val="002060"/>
                </a:solidFill>
                <a:latin typeface="SutonnyMJ" pitchFamily="2" charset="0"/>
              </a:rPr>
              <a:t>mieivn</a:t>
            </a:r>
            <a:r>
              <a:rPr lang="en-US" sz="5400" b="1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SutonnyMJ" pitchFamily="2" charset="0"/>
              </a:rPr>
              <a:t>ej‡Z</a:t>
            </a:r>
            <a:r>
              <a:rPr lang="en-US" sz="5400" b="1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SutonnyMJ" pitchFamily="2" charset="0"/>
              </a:rPr>
              <a:t>RbM‡Yi</a:t>
            </a:r>
            <a:r>
              <a:rPr lang="en-US" sz="5400" b="1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SutonnyMJ" pitchFamily="2" charset="0"/>
              </a:rPr>
              <a:t>nv‡Zi</a:t>
            </a:r>
            <a:r>
              <a:rPr lang="en-US" sz="5400" b="1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SutonnyMJ" pitchFamily="2" charset="0"/>
              </a:rPr>
              <a:t>gy</a:t>
            </a:r>
            <a:r>
              <a:rPr lang="en-US" sz="5400" b="1" dirty="0" smtClean="0">
                <a:solidFill>
                  <a:srgbClr val="002060"/>
                </a:solidFill>
                <a:latin typeface="SutonnyMJ" pitchFamily="2" charset="0"/>
              </a:rPr>
              <a:t>`ªv ,</a:t>
            </a:r>
            <a:r>
              <a:rPr lang="en-US" sz="5400" b="1" dirty="0" err="1" smtClean="0">
                <a:solidFill>
                  <a:srgbClr val="002060"/>
                </a:solidFill>
                <a:latin typeface="SutonnyMJ" pitchFamily="2" charset="0"/>
              </a:rPr>
              <a:t>e¨vs‡K</a:t>
            </a:r>
            <a:r>
              <a:rPr lang="en-US" sz="5400" b="1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SutonnyMJ" pitchFamily="2" charset="0"/>
              </a:rPr>
              <a:t>iwÿZ</a:t>
            </a:r>
            <a:r>
              <a:rPr lang="en-US" sz="5400" b="1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SutonnyMJ" pitchFamily="2" charset="0"/>
              </a:rPr>
              <a:t>Pvwn`v</a:t>
            </a:r>
            <a:r>
              <a:rPr lang="en-US" sz="5400" b="1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SutonnyMJ" pitchFamily="2" charset="0"/>
              </a:rPr>
              <a:t>AvgvbZ</a:t>
            </a:r>
            <a:r>
              <a:rPr lang="en-US" sz="5400" b="1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SutonnyMJ" pitchFamily="2" charset="0"/>
              </a:rPr>
              <a:t>Ges</a:t>
            </a:r>
            <a:r>
              <a:rPr lang="en-US" sz="5400" b="1" dirty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5400" b="1" dirty="0" smtClean="0">
                <a:solidFill>
                  <a:srgbClr val="002060"/>
                </a:solidFill>
                <a:latin typeface="SutonnyMJ" pitchFamily="2" charset="0"/>
              </a:rPr>
              <a:t>†</a:t>
            </a:r>
            <a:r>
              <a:rPr lang="en-US" sz="5400" b="1" dirty="0" err="1" smtClean="0">
                <a:solidFill>
                  <a:srgbClr val="002060"/>
                </a:solidFill>
                <a:latin typeface="SutonnyMJ" pitchFamily="2" charset="0"/>
              </a:rPr>
              <a:t>gqvw</a:t>
            </a:r>
            <a:r>
              <a:rPr lang="en-US" sz="5400" b="1" dirty="0" smtClean="0">
                <a:solidFill>
                  <a:srgbClr val="002060"/>
                </a:solidFill>
                <a:latin typeface="SutonnyMJ" pitchFamily="2" charset="0"/>
              </a:rPr>
              <a:t>` </a:t>
            </a:r>
            <a:r>
              <a:rPr lang="en-US" sz="5400" b="1" dirty="0" err="1" smtClean="0">
                <a:solidFill>
                  <a:srgbClr val="002060"/>
                </a:solidFill>
                <a:latin typeface="SutonnyMJ" pitchFamily="2" charset="0"/>
              </a:rPr>
              <a:t>Avgvb‡Zi</a:t>
            </a:r>
            <a:r>
              <a:rPr lang="en-US" sz="5400" b="1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SutonnyMJ" pitchFamily="2" charset="0"/>
              </a:rPr>
              <a:t>mgwó‡K</a:t>
            </a:r>
            <a:r>
              <a:rPr lang="en-US" sz="5400" b="1" dirty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5400" b="1" dirty="0" smtClean="0">
                <a:solidFill>
                  <a:srgbClr val="002060"/>
                </a:solidFill>
                <a:latin typeface="SutonnyMJ" pitchFamily="2" charset="0"/>
              </a:rPr>
              <a:t>†</a:t>
            </a:r>
            <a:r>
              <a:rPr lang="en-US" sz="5400" b="1" dirty="0" err="1" smtClean="0">
                <a:solidFill>
                  <a:srgbClr val="002060"/>
                </a:solidFill>
                <a:latin typeface="SutonnyMJ" pitchFamily="2" charset="0"/>
              </a:rPr>
              <a:t>evSvq</a:t>
            </a:r>
            <a:r>
              <a:rPr lang="en-US" sz="5400" b="1" dirty="0" smtClean="0">
                <a:solidFill>
                  <a:srgbClr val="002060"/>
                </a:solidFill>
                <a:latin typeface="SutonnyMJ" pitchFamily="2" charset="0"/>
              </a:rPr>
              <a:t>|</a:t>
            </a:r>
            <a:endParaRPr lang="en-US" sz="5400" b="1" dirty="0">
              <a:solidFill>
                <a:srgbClr val="00206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70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2" y="312545"/>
            <a:ext cx="4418947" cy="19483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734" y="244348"/>
            <a:ext cx="4637328" cy="21046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944" y="3550525"/>
            <a:ext cx="4288292" cy="21472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2" y="2406970"/>
            <a:ext cx="4418947" cy="203520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06062" y="5099537"/>
            <a:ext cx="4262907" cy="811369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SutonnyMJ" pitchFamily="2" charset="0"/>
              </a:rPr>
              <a:t>RbM‡bi</a:t>
            </a:r>
            <a:r>
              <a:rPr lang="en-US" sz="4800" b="1" dirty="0" smtClean="0">
                <a:latin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</a:rPr>
              <a:t>nv‡Zi</a:t>
            </a:r>
            <a:r>
              <a:rPr lang="en-US" sz="4800" b="1" dirty="0" smtClean="0">
                <a:latin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</a:rPr>
              <a:t>gy</a:t>
            </a:r>
            <a:r>
              <a:rPr lang="en-US" sz="4800" b="1" dirty="0" smtClean="0">
                <a:latin typeface="SutonnyMJ" pitchFamily="2" charset="0"/>
              </a:rPr>
              <a:t>`ªv</a:t>
            </a:r>
            <a:endParaRPr lang="en-US" sz="4800" b="1" dirty="0">
              <a:latin typeface="SutonnyMJ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064944" y="2545343"/>
            <a:ext cx="4262907" cy="811369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SutonnyMJ" pitchFamily="2" charset="0"/>
              </a:rPr>
              <a:t>Pvwn`v</a:t>
            </a:r>
            <a:r>
              <a:rPr lang="en-US" sz="4800" b="1" dirty="0" smtClean="0">
                <a:latin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</a:rPr>
              <a:t>Avgvb</a:t>
            </a:r>
            <a:r>
              <a:rPr lang="en-US" sz="4800" b="1" dirty="0" err="1">
                <a:latin typeface="SutonnyMJ" pitchFamily="2" charset="0"/>
              </a:rPr>
              <a:t>Z</a:t>
            </a:r>
            <a:endParaRPr lang="en-US" sz="4800" b="1" dirty="0">
              <a:latin typeface="SutonnyMJ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064945" y="5891627"/>
            <a:ext cx="4450118" cy="811369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SutonnyMJ" pitchFamily="2" charset="0"/>
              </a:rPr>
              <a:t>¯’</a:t>
            </a:r>
            <a:r>
              <a:rPr lang="en-US" sz="4800" b="1" dirty="0" err="1" smtClean="0">
                <a:latin typeface="SutonnyMJ" pitchFamily="2" charset="0"/>
              </a:rPr>
              <a:t>vqx</a:t>
            </a:r>
            <a:r>
              <a:rPr lang="en-US" sz="4800" b="1" dirty="0" smtClean="0">
                <a:latin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</a:rPr>
              <a:t>AvgvbZ</a:t>
            </a:r>
            <a:endParaRPr lang="en-US" sz="4800" b="1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21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5896" y="92632"/>
            <a:ext cx="4429789" cy="769441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30000"/>
                  <a:satMod val="250000"/>
                </a:schemeClr>
              </a:gs>
              <a:gs pos="72000">
                <a:schemeClr val="accent3">
                  <a:tint val="75000"/>
                  <a:satMod val="210000"/>
                </a:schemeClr>
              </a:gs>
              <a:gs pos="100000">
                <a:schemeClr val="accent3">
                  <a:tint val="85000"/>
                  <a:satMod val="21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মুদ্রার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যোগান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99" y="1130720"/>
            <a:ext cx="3317299" cy="14466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19" y="3538925"/>
            <a:ext cx="3691254" cy="16272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209" y="973654"/>
            <a:ext cx="4187687" cy="19040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209" y="3589061"/>
            <a:ext cx="4187687" cy="19116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88358" y="2667646"/>
            <a:ext cx="2238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ধাতব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61636" y="5292973"/>
            <a:ext cx="2238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কাগজী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06940" y="2905466"/>
            <a:ext cx="2823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আমানত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7947" y="5537949"/>
            <a:ext cx="3123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মেয়াদী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আমানত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3214724" y="3730812"/>
            <a:ext cx="3893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জনগনের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রক্ষিত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27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9" grpId="0"/>
      <p:bldP spid="10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25998" y="433826"/>
            <a:ext cx="40553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5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মুদ্রার</a:t>
            </a:r>
            <a:r>
              <a:rPr lang="en-US" sz="5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যোগান</a:t>
            </a:r>
            <a:endParaRPr lang="en-US" sz="54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635994"/>
            <a:ext cx="12284929" cy="48320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সংকীর্ণ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অর্থে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মুদ্রার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যোগান</a:t>
            </a:r>
            <a:r>
              <a:rPr lang="en-US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প্রচলিত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কারেন্সী+ব্যাংকে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রক্ষিত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আমানত</a:t>
            </a:r>
            <a:endParaRPr lang="en-US" sz="40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MS             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                    </a:t>
            </a:r>
            <a:r>
              <a:rPr lang="en-US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    )     +        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(DD)</a:t>
            </a:r>
          </a:p>
          <a:p>
            <a:endParaRPr lang="en-US" sz="32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বিস্তৃত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অর্থে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যোগান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প্রচলিত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কারেন্সী+ব্যাংকে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রক্ষিত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আমানত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+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মেয়াদী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আমানত</a:t>
            </a:r>
            <a:endPara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sz="36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MS             =        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     )     +       (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DD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 +                 (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TD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0208536"/>
              </p:ext>
            </p:extLst>
          </p:nvPr>
        </p:nvGraphicFramePr>
        <p:xfrm>
          <a:off x="5352123" y="2990253"/>
          <a:ext cx="573205" cy="677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3" name="Equation" r:id="rId3" imgW="203040" imgH="241200" progId="Equation.3">
                  <p:embed/>
                </p:oleObj>
              </mc:Choice>
              <mc:Fallback>
                <p:oleObj name="Equation" r:id="rId3" imgW="203040" imgH="241200" progId="Equation.3">
                  <p:embed/>
                  <p:pic>
                    <p:nvPicPr>
                      <p:cNvPr id="0" name="Picture 1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2123" y="2990253"/>
                        <a:ext cx="573205" cy="677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467990" y="2465180"/>
            <a:ext cx="2251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5703030"/>
              </p:ext>
            </p:extLst>
          </p:nvPr>
        </p:nvGraphicFramePr>
        <p:xfrm>
          <a:off x="3859926" y="5187004"/>
          <a:ext cx="605600" cy="704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4" name="Equation" r:id="rId5" imgW="203040" imgH="241200" progId="Equation.3">
                  <p:embed/>
                </p:oleObj>
              </mc:Choice>
              <mc:Fallback>
                <p:oleObj name="Equation" r:id="rId5" imgW="203040" imgH="241200" progId="Equation.3">
                  <p:embed/>
                  <p:pic>
                    <p:nvPicPr>
                      <p:cNvPr id="0" name="Picture 1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9926" y="5187004"/>
                        <a:ext cx="605600" cy="7041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409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 bldLvl="5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t="-32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8673" y="1652913"/>
            <a:ext cx="9539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SutonnyMJ" pitchFamily="2" charset="0"/>
              </a:rPr>
              <a:t>1. ‡</a:t>
            </a:r>
            <a:r>
              <a:rPr lang="en-US" sz="7200" dirty="0" err="1" smtClean="0">
                <a:latin typeface="SutonnyMJ" pitchFamily="2" charset="0"/>
              </a:rPr>
              <a:t>KvbwU</a:t>
            </a:r>
            <a:r>
              <a:rPr lang="en-US" sz="7200" dirty="0" smtClean="0">
                <a:latin typeface="SutonnyMJ" pitchFamily="2" charset="0"/>
              </a:rPr>
              <a:t> </a:t>
            </a:r>
            <a:r>
              <a:rPr lang="en-US" sz="7200" dirty="0" err="1" smtClean="0">
                <a:latin typeface="SutonnyMJ" pitchFamily="2" charset="0"/>
              </a:rPr>
              <a:t>mmxg</a:t>
            </a:r>
            <a:r>
              <a:rPr lang="en-US" sz="7200" dirty="0" smtClean="0">
                <a:latin typeface="SutonnyMJ" pitchFamily="2" charset="0"/>
              </a:rPr>
              <a:t> </a:t>
            </a:r>
            <a:r>
              <a:rPr lang="en-US" sz="7200" dirty="0" err="1" smtClean="0">
                <a:latin typeface="SutonnyMJ" pitchFamily="2" charset="0"/>
              </a:rPr>
              <a:t>wewnZ</a:t>
            </a:r>
            <a:r>
              <a:rPr lang="en-US" sz="7200" dirty="0" smtClean="0">
                <a:latin typeface="SutonnyMJ" pitchFamily="2" charset="0"/>
              </a:rPr>
              <a:t> </a:t>
            </a:r>
            <a:r>
              <a:rPr lang="en-US" sz="7200" dirty="0" err="1" smtClean="0">
                <a:latin typeface="SutonnyMJ" pitchFamily="2" charset="0"/>
              </a:rPr>
              <a:t>gy</a:t>
            </a:r>
            <a:r>
              <a:rPr lang="en-US" sz="7200" dirty="0" smtClean="0">
                <a:latin typeface="SutonnyMJ" pitchFamily="2" charset="0"/>
              </a:rPr>
              <a:t>`ªv  ?</a:t>
            </a:r>
            <a:endParaRPr lang="en-US" sz="7200" dirty="0">
              <a:latin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30535" y="2818884"/>
            <a:ext cx="39549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latin typeface="SutonnyMJ" pitchFamily="2" charset="0"/>
              </a:rPr>
              <a:t>K) 5 </a:t>
            </a:r>
            <a:r>
              <a:rPr lang="en-US" sz="5400" dirty="0" err="1" smtClean="0">
                <a:latin typeface="SutonnyMJ" pitchFamily="2" charset="0"/>
              </a:rPr>
              <a:t>UvKvi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smtClean="0">
                <a:latin typeface="SutonnyMJ" pitchFamily="2" charset="0"/>
              </a:rPr>
              <a:t>†</a:t>
            </a:r>
            <a:r>
              <a:rPr lang="en-US" sz="5400" dirty="0" err="1" smtClean="0">
                <a:latin typeface="SutonnyMJ" pitchFamily="2" charset="0"/>
              </a:rPr>
              <a:t>bvU</a:t>
            </a:r>
            <a:endParaRPr lang="en-US" sz="5400" dirty="0">
              <a:latin typeface="Sutonny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74600" y="3902962"/>
            <a:ext cx="36904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SutonnyMJ" pitchFamily="2" charset="0"/>
              </a:rPr>
              <a:t>L</a:t>
            </a:r>
            <a:r>
              <a:rPr lang="en-US" sz="4800" dirty="0" smtClean="0">
                <a:latin typeface="SutonnyMJ" pitchFamily="2" charset="0"/>
              </a:rPr>
              <a:t>) 10 </a:t>
            </a:r>
            <a:r>
              <a:rPr lang="en-US" sz="4800" dirty="0" err="1" smtClean="0">
                <a:latin typeface="SutonnyMJ" pitchFamily="2" charset="0"/>
              </a:rPr>
              <a:t>UvKvi</a:t>
            </a:r>
            <a:r>
              <a:rPr lang="en-US" sz="4800" dirty="0" smtClean="0">
                <a:latin typeface="SutonnyMJ" pitchFamily="2" charset="0"/>
              </a:rPr>
              <a:t> †</a:t>
            </a:r>
            <a:r>
              <a:rPr lang="en-US" sz="4800" dirty="0" err="1" smtClean="0">
                <a:latin typeface="SutonnyMJ" pitchFamily="2" charset="0"/>
              </a:rPr>
              <a:t>bvU</a:t>
            </a:r>
            <a:endParaRPr lang="en-US" sz="4800" dirty="0">
              <a:latin typeface="Sutonny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74600" y="4751213"/>
            <a:ext cx="39324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SutonnyMJ" pitchFamily="2" charset="0"/>
              </a:rPr>
              <a:t>M</a:t>
            </a:r>
            <a:r>
              <a:rPr lang="en-US" sz="4400" dirty="0" smtClean="0">
                <a:latin typeface="SutonnyMJ" pitchFamily="2" charset="0"/>
              </a:rPr>
              <a:t>) 1000 </a:t>
            </a:r>
            <a:r>
              <a:rPr lang="en-US" sz="4400" dirty="0" err="1" smtClean="0">
                <a:latin typeface="SutonnyMJ" pitchFamily="2" charset="0"/>
              </a:rPr>
              <a:t>UvKvi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smtClean="0">
                <a:latin typeface="SutonnyMJ" pitchFamily="2" charset="0"/>
              </a:rPr>
              <a:t>†</a:t>
            </a:r>
            <a:r>
              <a:rPr lang="en-US" sz="4400" dirty="0" err="1" smtClean="0">
                <a:latin typeface="SutonnyMJ" pitchFamily="2" charset="0"/>
              </a:rPr>
              <a:t>bvU</a:t>
            </a:r>
            <a:endParaRPr lang="en-US" sz="4400" dirty="0">
              <a:latin typeface="Sutonny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74600" y="5633371"/>
            <a:ext cx="40735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SutonnyMJ" pitchFamily="2" charset="0"/>
              </a:rPr>
              <a:t>N</a:t>
            </a:r>
            <a:r>
              <a:rPr lang="en-US" sz="4400" dirty="0" smtClean="0">
                <a:latin typeface="SutonnyMJ" pitchFamily="2" charset="0"/>
              </a:rPr>
              <a:t>) 1 </a:t>
            </a:r>
            <a:r>
              <a:rPr lang="en-US" sz="4400" dirty="0" err="1" smtClean="0">
                <a:latin typeface="SutonnyMJ" pitchFamily="2" charset="0"/>
              </a:rPr>
              <a:t>UvKvi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avZe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gy</a:t>
            </a:r>
            <a:r>
              <a:rPr lang="en-US" sz="4400" dirty="0" smtClean="0">
                <a:latin typeface="SutonnyMJ" pitchFamily="2" charset="0"/>
              </a:rPr>
              <a:t>`ªv</a:t>
            </a:r>
            <a:endParaRPr lang="en-US" sz="4400" dirty="0">
              <a:latin typeface="SutonnyMJ" pitchFamily="2" charset="0"/>
            </a:endParaRPr>
          </a:p>
        </p:txBody>
      </p:sp>
      <p:sp>
        <p:nvSpPr>
          <p:cNvPr id="14" name="Half Frame 13"/>
          <p:cNvSpPr/>
          <p:nvPr/>
        </p:nvSpPr>
        <p:spPr>
          <a:xfrm rot="19275796" flipV="1">
            <a:off x="7692388" y="5661761"/>
            <a:ext cx="610948" cy="404352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08513" y="182553"/>
            <a:ext cx="71192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solidFill>
                  <a:srgbClr val="C00000"/>
                </a:solidFill>
                <a:latin typeface="SutonnyMJ" pitchFamily="2" charset="0"/>
              </a:rPr>
              <a:t>cÖ‡kœvËi</a:t>
            </a:r>
            <a:r>
              <a:rPr lang="en-US" sz="8800" b="1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  <a:latin typeface="SutonnyMJ" pitchFamily="2" charset="0"/>
              </a:rPr>
              <a:t>ce</a:t>
            </a:r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©</a:t>
            </a:r>
            <a:endParaRPr lang="en-US" sz="8000" dirty="0">
              <a:solidFill>
                <a:srgbClr val="C0000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97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713" y="3620613"/>
            <a:ext cx="5451792" cy="24033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286" y="879417"/>
            <a:ext cx="5596977" cy="20706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350" y="1018249"/>
            <a:ext cx="3279718" cy="21549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470" y="3292423"/>
            <a:ext cx="4041914" cy="28507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03120" y="208823"/>
            <a:ext cx="80597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7C80"/>
                </a:solidFill>
                <a:latin typeface="SutonnyMJ" pitchFamily="2" charset="0"/>
              </a:rPr>
              <a:t>Qwe</a:t>
            </a:r>
            <a:r>
              <a:rPr lang="en-US" sz="4400" b="1" dirty="0">
                <a:solidFill>
                  <a:srgbClr val="FF7C80"/>
                </a:solidFill>
                <a:latin typeface="SutonnyMJ" pitchFamily="2" charset="0"/>
              </a:rPr>
              <a:t> </a:t>
            </a:r>
            <a:r>
              <a:rPr lang="en-US" sz="4400" b="1" dirty="0" smtClean="0">
                <a:solidFill>
                  <a:srgbClr val="FF7C80"/>
                </a:solidFill>
                <a:latin typeface="SutonnyMJ" pitchFamily="2" charset="0"/>
              </a:rPr>
              <a:t>†`‡L </a:t>
            </a:r>
            <a:r>
              <a:rPr lang="en-US" sz="4400" b="1" dirty="0" err="1" smtClean="0">
                <a:solidFill>
                  <a:srgbClr val="FF7C80"/>
                </a:solidFill>
                <a:latin typeface="SutonnyMJ" pitchFamily="2" charset="0"/>
              </a:rPr>
              <a:t>AvR‡Ki</a:t>
            </a:r>
            <a:r>
              <a:rPr lang="en-US" sz="4400" b="1" dirty="0" smtClean="0">
                <a:solidFill>
                  <a:srgbClr val="FF7C80"/>
                </a:solidFill>
                <a:latin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FF7C80"/>
                </a:solidFill>
                <a:latin typeface="SutonnyMJ" pitchFamily="2" charset="0"/>
              </a:rPr>
              <a:t>cvV</a:t>
            </a:r>
            <a:r>
              <a:rPr lang="en-US" sz="4400" b="1" dirty="0" smtClean="0">
                <a:solidFill>
                  <a:srgbClr val="FF7C80"/>
                </a:solidFill>
                <a:latin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FF7C80"/>
                </a:solidFill>
                <a:latin typeface="SutonnyMJ" pitchFamily="2" charset="0"/>
              </a:rPr>
              <a:t>m¤ú‡K</a:t>
            </a:r>
            <a:r>
              <a:rPr lang="en-US" sz="4400" b="1" dirty="0" smtClean="0">
                <a:solidFill>
                  <a:srgbClr val="FF7C80"/>
                </a:solidFill>
                <a:latin typeface="SutonnyMJ" pitchFamily="2" charset="0"/>
              </a:rPr>
              <a:t>© </a:t>
            </a:r>
            <a:r>
              <a:rPr lang="en-US" sz="4400" b="1" dirty="0" err="1" smtClean="0">
                <a:solidFill>
                  <a:srgbClr val="FF7C80"/>
                </a:solidFill>
                <a:latin typeface="SutonnyMJ" pitchFamily="2" charset="0"/>
              </a:rPr>
              <a:t>aviYv</a:t>
            </a:r>
            <a:r>
              <a:rPr lang="en-US" sz="4400" b="1" dirty="0" smtClean="0">
                <a:solidFill>
                  <a:srgbClr val="FF7C80"/>
                </a:solidFill>
                <a:latin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FF7C80"/>
                </a:solidFill>
                <a:latin typeface="SutonnyMJ" pitchFamily="2" charset="0"/>
              </a:rPr>
              <a:t>wbB</a:t>
            </a:r>
            <a:endParaRPr lang="en-US" sz="4400" b="1" dirty="0">
              <a:solidFill>
                <a:srgbClr val="FF7C8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28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0" y="180305"/>
            <a:ext cx="12192000" cy="606595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7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12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81526" y="1218918"/>
            <a:ext cx="4448565" cy="4097665"/>
            <a:chOff x="2481111" y="1175508"/>
            <a:chExt cx="4862664" cy="366596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251"/>
            <a:stretch/>
          </p:blipFill>
          <p:spPr>
            <a:xfrm>
              <a:off x="2481111" y="1175508"/>
              <a:ext cx="2505226" cy="3665967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767"/>
            <a:stretch/>
          </p:blipFill>
          <p:spPr>
            <a:xfrm>
              <a:off x="4986337" y="1175508"/>
              <a:ext cx="2357438" cy="3633459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293" y="1218918"/>
            <a:ext cx="5924927" cy="421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32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179093" y="990579"/>
            <a:ext cx="39169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470176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7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1924" y="728420"/>
            <a:ext cx="1053884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মুদ্রার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মুদ্রার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বিহিত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আমানতের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মুদ্রার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যোগানের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উপাদানসমূহ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28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9452" y="2160907"/>
            <a:ext cx="93784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SutonnyMJ" pitchFamily="2" charset="0"/>
              </a:rPr>
              <a:t>gy</a:t>
            </a:r>
            <a:r>
              <a:rPr lang="en-US" sz="5400" b="1" dirty="0" smtClean="0">
                <a:latin typeface="SutonnyMJ" pitchFamily="2" charset="0"/>
              </a:rPr>
              <a:t>`ªv </a:t>
            </a:r>
            <a:r>
              <a:rPr lang="en-US" sz="5400" b="1" dirty="0" err="1" smtClean="0">
                <a:latin typeface="SutonnyMJ" pitchFamily="2" charset="0"/>
              </a:rPr>
              <a:t>ev</a:t>
            </a:r>
            <a:r>
              <a:rPr lang="en-US" sz="5400" b="1" dirty="0" smtClean="0">
                <a:latin typeface="SutonnyMJ" pitchFamily="2" charset="0"/>
              </a:rPr>
              <a:t> A_© </a:t>
            </a:r>
            <a:r>
              <a:rPr lang="en-US" sz="5400" b="1" dirty="0" err="1" smtClean="0">
                <a:latin typeface="SutonnyMJ" pitchFamily="2" charset="0"/>
              </a:rPr>
              <a:t>Giæc</a:t>
            </a:r>
            <a:r>
              <a:rPr lang="en-US" sz="5400" b="1" dirty="0" smtClean="0">
                <a:latin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</a:rPr>
              <a:t>GKwU</a:t>
            </a:r>
            <a:r>
              <a:rPr lang="en-US" sz="5400" b="1" dirty="0">
                <a:latin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</a:rPr>
              <a:t>wewbg‡qi</a:t>
            </a:r>
            <a:r>
              <a:rPr lang="en-US" sz="5400" b="1" dirty="0" smtClean="0">
                <a:latin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</a:rPr>
              <a:t>gva¨g</a:t>
            </a:r>
            <a:r>
              <a:rPr lang="en-US" sz="5400" b="1" dirty="0" smtClean="0">
                <a:latin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</a:rPr>
              <a:t>hv</a:t>
            </a:r>
            <a:r>
              <a:rPr lang="en-US" sz="5400" b="1" dirty="0" smtClean="0">
                <a:latin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</a:rPr>
              <a:t>mevi</a:t>
            </a:r>
            <a:r>
              <a:rPr lang="en-US" sz="5400" b="1" dirty="0" smtClean="0">
                <a:latin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</a:rPr>
              <a:t>wbKU</a:t>
            </a:r>
            <a:r>
              <a:rPr lang="en-US" sz="5400" b="1" dirty="0" smtClean="0">
                <a:latin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</a:rPr>
              <a:t>MÖnY‡hvM</a:t>
            </a:r>
            <a:r>
              <a:rPr lang="en-US" sz="5400" b="1" dirty="0" smtClean="0">
                <a:latin typeface="SutonnyMJ" pitchFamily="2" charset="0"/>
              </a:rPr>
              <a:t>¨,</a:t>
            </a:r>
            <a:r>
              <a:rPr lang="en-US" sz="5400" b="1" dirty="0" err="1" smtClean="0">
                <a:latin typeface="SutonnyMJ" pitchFamily="2" charset="0"/>
              </a:rPr>
              <a:t>hvi</a:t>
            </a:r>
            <a:r>
              <a:rPr lang="en-US" sz="5400" b="1" dirty="0" smtClean="0">
                <a:latin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</a:rPr>
              <a:t>Øviv</a:t>
            </a:r>
            <a:r>
              <a:rPr lang="en-US" sz="5400" b="1" dirty="0" smtClean="0">
                <a:latin typeface="SutonnyMJ" pitchFamily="2" charset="0"/>
              </a:rPr>
              <a:t> µ</a:t>
            </a:r>
            <a:r>
              <a:rPr lang="en-US" sz="5400" b="1" dirty="0" err="1" smtClean="0">
                <a:latin typeface="SutonnyMJ" pitchFamily="2" charset="0"/>
              </a:rPr>
              <a:t>q-weµq</a:t>
            </a:r>
            <a:r>
              <a:rPr lang="en-US" sz="5400" b="1" dirty="0" smtClean="0">
                <a:latin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</a:rPr>
              <a:t>Ges</a:t>
            </a:r>
            <a:r>
              <a:rPr lang="en-US" sz="5400" b="1" dirty="0" smtClean="0">
                <a:latin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</a:rPr>
              <a:t>mKj</a:t>
            </a:r>
            <a:r>
              <a:rPr lang="en-US" sz="5400" b="1" dirty="0" smtClean="0">
                <a:latin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</a:rPr>
              <a:t>cÖKvi</a:t>
            </a:r>
            <a:r>
              <a:rPr lang="en-US" sz="5400" b="1" dirty="0">
                <a:latin typeface="SutonnyMJ" pitchFamily="2" charset="0"/>
              </a:rPr>
              <a:t> </a:t>
            </a:r>
            <a:r>
              <a:rPr lang="en-US" sz="5400" b="1" dirty="0" smtClean="0">
                <a:latin typeface="SutonnyMJ" pitchFamily="2" charset="0"/>
              </a:rPr>
              <a:t>†</a:t>
            </a:r>
            <a:r>
              <a:rPr lang="en-US" sz="5400" b="1" dirty="0" err="1" smtClean="0">
                <a:latin typeface="SutonnyMJ" pitchFamily="2" charset="0"/>
              </a:rPr>
              <a:t>jb</a:t>
            </a:r>
            <a:r>
              <a:rPr lang="en-US" sz="5400" b="1" dirty="0" smtClean="0">
                <a:latin typeface="SutonnyMJ" pitchFamily="2" charset="0"/>
              </a:rPr>
              <a:t>‡`b </a:t>
            </a:r>
            <a:r>
              <a:rPr lang="en-US" sz="5400" b="1" dirty="0" err="1" smtClean="0">
                <a:latin typeface="SutonnyMJ" pitchFamily="2" charset="0"/>
              </a:rPr>
              <a:t>Z_v</a:t>
            </a:r>
            <a:r>
              <a:rPr lang="en-US" sz="5400" b="1" dirty="0">
                <a:latin typeface="SutonnyMJ" pitchFamily="2" charset="0"/>
              </a:rPr>
              <a:t> </a:t>
            </a:r>
            <a:r>
              <a:rPr lang="en-US" sz="5400" b="1" dirty="0" smtClean="0">
                <a:latin typeface="SutonnyMJ" pitchFamily="2" charset="0"/>
              </a:rPr>
              <a:t>†`</a:t>
            </a:r>
            <a:r>
              <a:rPr lang="en-US" sz="5400" b="1" dirty="0" err="1" smtClean="0">
                <a:latin typeface="SutonnyMJ" pitchFamily="2" charset="0"/>
              </a:rPr>
              <a:t>bv-cvIbvi</a:t>
            </a:r>
            <a:r>
              <a:rPr lang="en-US" sz="5400" b="1" dirty="0" smtClean="0">
                <a:latin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</a:rPr>
              <a:t>wnmve</a:t>
            </a:r>
            <a:r>
              <a:rPr lang="en-US" sz="5400" b="1" dirty="0" smtClean="0">
                <a:latin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</a:rPr>
              <a:t>m¤úbœ</a:t>
            </a:r>
            <a:r>
              <a:rPr lang="en-US" sz="5400" b="1" dirty="0" smtClean="0">
                <a:latin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</a:rPr>
              <a:t>Kiv</a:t>
            </a:r>
            <a:r>
              <a:rPr lang="en-US" sz="5400" b="1" dirty="0" smtClean="0">
                <a:latin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</a:rPr>
              <a:t>hvq</a:t>
            </a:r>
            <a:endParaRPr lang="en-US" sz="5400" b="1" dirty="0">
              <a:latin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5211" y="640080"/>
            <a:ext cx="83732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0070C0"/>
                </a:solidFill>
                <a:latin typeface="SutonnyMJ" pitchFamily="2" charset="0"/>
              </a:rPr>
              <a:t>gy</a:t>
            </a:r>
            <a:r>
              <a:rPr lang="en-US" sz="7200" b="1" dirty="0">
                <a:solidFill>
                  <a:srgbClr val="0070C0"/>
                </a:solidFill>
                <a:latin typeface="SutonnyMJ" pitchFamily="2" charset="0"/>
              </a:rPr>
              <a:t>`ªv</a:t>
            </a:r>
            <a:endParaRPr lang="en-US" sz="7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4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305" y="-1"/>
            <a:ext cx="1186069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US" sz="60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r>
              <a:rPr lang="en-US" sz="60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60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60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r>
              <a:rPr lang="en-US" sz="4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US" sz="7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বিনিময়ের</a:t>
            </a:r>
            <a:r>
              <a:rPr lang="en-US" sz="7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7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endParaRPr lang="en-US" sz="5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54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7200" b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সঞ্চয়ের</a:t>
            </a:r>
            <a:r>
              <a:rPr lang="en-US" sz="72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বাহন</a:t>
            </a:r>
            <a:endParaRPr lang="en-US" sz="5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7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মূল্যের</a:t>
            </a:r>
            <a:r>
              <a:rPr lang="en-US" sz="7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পরিমাপক</a:t>
            </a:r>
            <a:endParaRPr lang="en-US" sz="5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7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8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স্থানান্তরের</a:t>
            </a:r>
            <a:r>
              <a:rPr lang="en-US" sz="7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বাহন</a:t>
            </a:r>
            <a:endParaRPr lang="en-US" sz="8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70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032" y="162129"/>
            <a:ext cx="3894055" cy="21393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338" y="76767"/>
            <a:ext cx="4404642" cy="2466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16" y="3616218"/>
            <a:ext cx="4126946" cy="1819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446" y="3335329"/>
            <a:ext cx="4007534" cy="19202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08032" y="2543367"/>
            <a:ext cx="4106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বিনিময়ের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54249" y="2393465"/>
            <a:ext cx="33065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সঞ্চয়ের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বাহন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54249" y="5255612"/>
            <a:ext cx="4047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স্থগিত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লেনদেনের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33863" y="5435493"/>
            <a:ext cx="34819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পরিমাপক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37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5861" y="0"/>
            <a:ext cx="7991061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en-US" sz="4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মুদ্রার</a:t>
            </a:r>
            <a:r>
              <a:rPr lang="en-US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কার্যাবলী</a:t>
            </a:r>
            <a:endParaRPr lang="en-US" sz="32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বিনিময়ের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সঞ্চয়ের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বাহন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মূল্যের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পরিমাপক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স্থগিত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লেনদেনের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বাহন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স্থানান্তরের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বাহন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ঋণের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তারল্য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4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মনস্তাত্ত্বিক</a:t>
            </a:r>
            <a:r>
              <a:rPr lang="en-US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98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5125" y="1452282"/>
            <a:ext cx="5455404" cy="11079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4800" b="1" dirty="0" smtClean="0">
                <a:solidFill>
                  <a:schemeClr val="tx1"/>
                </a:solidFill>
                <a:latin typeface="SutonnyMJ" pitchFamily="2" charset="0"/>
              </a:rPr>
              <a:t>    </a:t>
            </a:r>
            <a:r>
              <a:rPr lang="en-US" sz="4800" b="1" dirty="0" err="1" smtClean="0">
                <a:solidFill>
                  <a:schemeClr val="tx1"/>
                </a:solidFill>
                <a:latin typeface="SutonnyMJ" pitchFamily="2" charset="0"/>
              </a:rPr>
              <a:t>বিহিত</a:t>
            </a:r>
            <a:r>
              <a:rPr lang="en-US" sz="48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SutonnyMJ" pitchFamily="2" charset="0"/>
              </a:rPr>
              <a:t>মুদ্রা</a:t>
            </a:r>
            <a:endParaRPr lang="en-US" sz="4800" b="1" dirty="0">
              <a:solidFill>
                <a:schemeClr val="tx1"/>
              </a:solidFill>
              <a:latin typeface="SutonnyMJ" pitchFamily="2" charset="0"/>
            </a:endParaRPr>
          </a:p>
          <a:p>
            <a:endParaRPr lang="en-US" dirty="0"/>
          </a:p>
        </p:txBody>
      </p:sp>
      <p:sp>
        <p:nvSpPr>
          <p:cNvPr id="4" name="Up Arrow 3"/>
          <p:cNvSpPr/>
          <p:nvPr/>
        </p:nvSpPr>
        <p:spPr>
          <a:xfrm rot="12351647">
            <a:off x="4609059" y="2413835"/>
            <a:ext cx="729674" cy="1742558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 rot="19928896">
            <a:off x="6309324" y="2397556"/>
            <a:ext cx="685379" cy="1821945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1144" y="4112708"/>
            <a:ext cx="3872752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অসীম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বিহিত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74871" y="4154954"/>
            <a:ext cx="5326871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সসীম</a:t>
            </a:r>
            <a:r>
              <a:rPr lang="en-US" sz="5400" dirty="0" smtClean="0"/>
              <a:t>   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বিহিত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01144" y="159618"/>
            <a:ext cx="105535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spc="50" dirty="0" err="1" smtClean="0">
                <a:ln w="0"/>
                <a:solidFill>
                  <a:srgbClr val="FF7C8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</a:rPr>
              <a:t>gy</a:t>
            </a:r>
            <a:r>
              <a:rPr lang="en-US" sz="6600" b="1" spc="50" dirty="0" smtClean="0">
                <a:ln w="0"/>
                <a:solidFill>
                  <a:srgbClr val="FF7C8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</a:rPr>
              <a:t>`ªvi  </a:t>
            </a:r>
            <a:r>
              <a:rPr lang="en-US" sz="6600" b="1" spc="50" dirty="0" err="1" smtClean="0">
                <a:ln w="0"/>
                <a:solidFill>
                  <a:srgbClr val="FF7C8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</a:rPr>
              <a:t>cÖKvi‡f</a:t>
            </a:r>
            <a:r>
              <a:rPr lang="en-US" sz="6600" b="1" spc="50" dirty="0" smtClean="0">
                <a:ln w="0"/>
                <a:solidFill>
                  <a:srgbClr val="FF7C8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</a:rPr>
              <a:t>`</a:t>
            </a:r>
            <a:endParaRPr lang="en-US" sz="6600" b="1" spc="50" dirty="0">
              <a:ln w="0"/>
              <a:solidFill>
                <a:srgbClr val="FF7C8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83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1562</TotalTime>
  <Words>449</Words>
  <Application>Microsoft Office PowerPoint</Application>
  <PresentationFormat>Widescreen</PresentationFormat>
  <Paragraphs>104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Franklin Gothic Book</vt:lpstr>
      <vt:lpstr>Franklin Gothic Medium</vt:lpstr>
      <vt:lpstr>NikoshBAN</vt:lpstr>
      <vt:lpstr>SutonnyMJ</vt:lpstr>
      <vt:lpstr>Wingdings</vt:lpstr>
      <vt:lpstr>Wingdings 2</vt:lpstr>
      <vt:lpstr>Trek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206</cp:revision>
  <dcterms:created xsi:type="dcterms:W3CDTF">2016-07-23T05:25:00Z</dcterms:created>
  <dcterms:modified xsi:type="dcterms:W3CDTF">2022-06-22T08:04:52Z</dcterms:modified>
</cp:coreProperties>
</file>