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0" r:id="rId2"/>
    <p:sldId id="258" r:id="rId3"/>
    <p:sldId id="259" r:id="rId4"/>
    <p:sldId id="281" r:id="rId5"/>
    <p:sldId id="282" r:id="rId6"/>
    <p:sldId id="283" r:id="rId7"/>
    <p:sldId id="284" r:id="rId8"/>
    <p:sldId id="285" r:id="rId9"/>
    <p:sldId id="294" r:id="rId10"/>
    <p:sldId id="286" r:id="rId11"/>
    <p:sldId id="287" r:id="rId12"/>
    <p:sldId id="288" r:id="rId13"/>
    <p:sldId id="263" r:id="rId14"/>
    <p:sldId id="264" r:id="rId15"/>
    <p:sldId id="266" r:id="rId16"/>
    <p:sldId id="292" r:id="rId17"/>
    <p:sldId id="291" r:id="rId18"/>
    <p:sldId id="267" r:id="rId19"/>
    <p:sldId id="293" r:id="rId20"/>
    <p:sldId id="268" r:id="rId21"/>
    <p:sldId id="295" r:id="rId22"/>
    <p:sldId id="290" r:id="rId23"/>
    <p:sldId id="270" r:id="rId24"/>
    <p:sldId id="296" r:id="rId25"/>
    <p:sldId id="271" r:id="rId26"/>
    <p:sldId id="297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9008-71A5-46BD-90DF-48FBBF94641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C70C-C274-4706-81C4-FBFD6D79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C70C-C274-4706-81C4-FBFD6D7944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F873-E595-45B5-A393-11EA25303F25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9AA7-D4E6-4DE9-BCEE-D57D5C58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3396"/>
          <a:stretch/>
        </p:blipFill>
        <p:spPr>
          <a:xfrm>
            <a:off x="6158825" y="261725"/>
            <a:ext cx="5378222" cy="6324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816" y="304583"/>
            <a:ext cx="5329237" cy="6524863"/>
          </a:xfrm>
          <a:prstGeom prst="rect">
            <a:avLst/>
          </a:prstGeom>
          <a:noFill/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1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১ম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50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</a:t>
            </a:r>
            <a:endParaRPr lang="en-US" sz="5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5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লকস্টিচ মেশিন</a:t>
            </a:r>
            <a:endParaRPr lang="en-US" sz="5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ক্লাস-১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0800"/>
            <a:ext cx="12192000" cy="553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93784" y="316456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26" y="1472690"/>
            <a:ext cx="11374455" cy="523342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4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সিঙ্গেল </a:t>
            </a:r>
            <a:r>
              <a:rPr lang="en-US" sz="34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4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400" b="1" spc="-1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মেকানিজম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ভিন্ন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বিশেষত্ব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যখন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সর্বনিম্ন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ফিডডগ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তখন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সর্বোচ্চ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পর্যায়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ফিডডগ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এগিয়ে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এতে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দৈর্ঘ্য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পরিমাপে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টপস্টিচ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সিঙ্গেল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চেনার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উপায়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;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স্টান্ডর্ড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হোল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থ্রোট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হোল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ফিডডগের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354" y="1654628"/>
            <a:ext cx="11451772" cy="4847771"/>
            <a:chOff x="362857" y="1814286"/>
            <a:chExt cx="11451772" cy="4847771"/>
          </a:xfrm>
        </p:grpSpPr>
        <p:sp>
          <p:nvSpPr>
            <p:cNvPr id="8" name="Rectangle 7"/>
            <p:cNvSpPr/>
            <p:nvPr/>
          </p:nvSpPr>
          <p:spPr>
            <a:xfrm>
              <a:off x="362857" y="1814286"/>
              <a:ext cx="11451772" cy="48477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81498" y="2502279"/>
              <a:ext cx="10443518" cy="34717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৩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as-IN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ভার্টিক্যাল এজ ট্রিমার সিঙ্গেল নিডেল লকস্টিচ </a:t>
              </a:r>
              <a:r>
                <a:rPr lang="as-IN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as-IN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মেশিনের নিডেলের ডান পাশে কাটিং নাইফ অবস্থান </a:t>
              </a:r>
              <a:r>
                <a:rPr lang="as-IN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করে। </a:t>
              </a:r>
              <a:r>
                <a:rPr lang="as-IN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করার সময় প্রয়োজন অনুযায়ী কাপড় রেখে বাড়তি কাপড় কেটে ফেলে দেয়। পোশাক শিল্প কারখানায় কাফ, কলার ইত্যাদি রানস্টিচ- এর ক্ষেত্রে এ মেশিন ব্যবহার করা </a:t>
              </a:r>
              <a:r>
                <a:rPr lang="as-IN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হয়।</a:t>
              </a:r>
              <a:endPara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793784" y="418054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354" y="1654628"/>
            <a:ext cx="11451772" cy="4847771"/>
            <a:chOff x="362857" y="1814286"/>
            <a:chExt cx="11451772" cy="4847771"/>
          </a:xfrm>
        </p:grpSpPr>
        <p:sp>
          <p:nvSpPr>
            <p:cNvPr id="7" name="Rectangle 6"/>
            <p:cNvSpPr/>
            <p:nvPr/>
          </p:nvSpPr>
          <p:spPr>
            <a:xfrm>
              <a:off x="362857" y="1814286"/>
              <a:ext cx="11451772" cy="48477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1498" y="2502279"/>
              <a:ext cx="10443518" cy="34717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৪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as-IN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ভার্টিক্যাল এজ ট্রিমার সিঙ্গেল নিডেল লকস্টিচ </a:t>
              </a:r>
              <a:r>
                <a:rPr lang="as-IN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as-IN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মোটা কাপড় সেলাই করার জন্য এ মেশিন ব্যবহার করা হয়। এর যন্ত্রাংশ কিছুটা হেভি </a:t>
              </a:r>
              <a:r>
                <a:rPr lang="as-IN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ধরনের। </a:t>
              </a:r>
              <a:r>
                <a:rPr lang="as-IN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ডেনিম কাপড় সেলাই করার জন্য এ মেশিন বেশি </a:t>
              </a:r>
              <a:r>
                <a:rPr lang="as-IN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উপযোগী। </a:t>
              </a:r>
              <a:r>
                <a:rPr lang="as-IN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মেশিনের ফিড মেকানিজম নিডেল ফিড ও ড্রপ ফিড উভয় পদ্ধতির হয়ে </a:t>
              </a:r>
              <a:r>
                <a:rPr lang="as-IN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থাকে।</a:t>
              </a:r>
              <a:endParaRPr lang="as-IN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793784" y="418054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10000" contrast="-18000"/>
          </a:blip>
          <a:srcRect/>
          <a:stretch>
            <a:fillRect/>
          </a:stretch>
        </p:blipFill>
        <p:spPr bwMode="auto">
          <a:xfrm>
            <a:off x="13656334" y="-856953"/>
            <a:ext cx="5181658" cy="5041702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8068" y="1753314"/>
            <a:ext cx="11155863" cy="4862870"/>
            <a:chOff x="504922" y="1753314"/>
            <a:chExt cx="11155863" cy="4862870"/>
          </a:xfrm>
        </p:grpSpPr>
        <p:sp>
          <p:nvSpPr>
            <p:cNvPr id="5" name="TextBox 4"/>
            <p:cNvSpPr txBox="1"/>
            <p:nvPr/>
          </p:nvSpPr>
          <p:spPr>
            <a:xfrm>
              <a:off x="504922" y="1753314"/>
              <a:ext cx="6191308" cy="48628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টেবিল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টপ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এবং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স্ট্যান্ডের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মাঝামাঝি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যে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জিনিসটি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তাকে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টেবিল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টপ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সময়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যার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উপর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দিয়ে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কাপড়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নড়াচড়া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তাকে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টেবিল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টপ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  <a:p>
              <a:pPr algn="just"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টেবিল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স্ট্যান্ড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যে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স্ট্যান্ডের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উপর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টেবিল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সেট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করা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তাকে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স্ট্যান্ড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872" y="1758434"/>
              <a:ext cx="4697913" cy="485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1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143" y="1553029"/>
            <a:ext cx="10914743" cy="51525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2929246" y="750702"/>
            <a:ext cx="4745888" cy="4198693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86256" y="1756228"/>
            <a:ext cx="10019487" cy="4746172"/>
            <a:chOff x="1025884" y="1785257"/>
            <a:chExt cx="10019487" cy="4746172"/>
          </a:xfrm>
        </p:grpSpPr>
        <p:sp>
          <p:nvSpPr>
            <p:cNvPr id="2" name="Rectangle 1"/>
            <p:cNvSpPr/>
            <p:nvPr/>
          </p:nvSpPr>
          <p:spPr>
            <a:xfrm>
              <a:off x="1025884" y="1785257"/>
              <a:ext cx="5302007" cy="4719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640080" rIns="182880" bIns="64008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৩.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থ্রেড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স্ট্যান্ডঃ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endPara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যন্ত্রাংশের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কুন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রাখা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তাকে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থ্রেড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স্ট্যান্ড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পূর্বে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যন্ত্রাশের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কুন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রেখে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লাগাতে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4554" y="1785257"/>
              <a:ext cx="4590817" cy="4746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20800"/>
            <a:ext cx="12192000" cy="553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7544" y="1579738"/>
            <a:ext cx="7010956" cy="501932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অনেকটা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পাতার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কিন্তু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ফাকা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বিভক্ত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নি-লিফটার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হ্যান্ড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লিফটার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চেপে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044" y="1579738"/>
            <a:ext cx="4473727" cy="50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451429"/>
            <a:ext cx="11654972" cy="5050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7393" y="1712351"/>
            <a:ext cx="6752492" cy="452912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ডগ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দেখতে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অনেকটা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খাঁজ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দাঁতের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প্লেটের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চালানোর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এগিয়ে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021" y="1712350"/>
            <a:ext cx="4197979" cy="4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451429"/>
            <a:ext cx="11654972" cy="5050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3336" y="1712351"/>
            <a:ext cx="6634150" cy="452912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এন্ড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ক্লাম্পের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ববিনে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লাগানো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উঠানামা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সম্পন্ন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823" y="1140447"/>
            <a:ext cx="4413464" cy="45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997" y="1712350"/>
            <a:ext cx="4364489" cy="4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451429"/>
            <a:ext cx="11654972" cy="5050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089" y="0"/>
            <a:ext cx="4809898" cy="45785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5336" y="1685581"/>
            <a:ext cx="10701328" cy="4582665"/>
            <a:chOff x="663360" y="1720623"/>
            <a:chExt cx="10701328" cy="4582665"/>
          </a:xfrm>
        </p:grpSpPr>
        <p:sp>
          <p:nvSpPr>
            <p:cNvPr id="6" name="Rectangle 5"/>
            <p:cNvSpPr/>
            <p:nvPr/>
          </p:nvSpPr>
          <p:spPr>
            <a:xfrm>
              <a:off x="663360" y="1720623"/>
              <a:ext cx="5839039" cy="4582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457200" rIns="182880" bIns="45720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৭.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প্রেসার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যন্ত্রটি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বারের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পিছনে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নিচের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মাথায়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প্রেসার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ফুট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লাগানো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প্রেসার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নিয়ন্ত্রণ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361" y="1720623"/>
              <a:ext cx="4605327" cy="4582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451429"/>
            <a:ext cx="11654972" cy="5050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926" y="1712351"/>
            <a:ext cx="7214617" cy="452912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আডজাস্টিং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মাথায়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আ্যাডজাস্টিং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স্ক্রু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নিয়ন্ত্রণের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পুরুত্ব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অনুসারে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প্রদান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বাড়ে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ঘুরালে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211" y="1712351"/>
            <a:ext cx="3876331" cy="4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989162"/>
            <a:ext cx="8686800" cy="4711676"/>
            <a:chOff x="1871663" y="1989162"/>
            <a:chExt cx="8686800" cy="4711676"/>
          </a:xfrm>
        </p:grpSpPr>
        <p:sp>
          <p:nvSpPr>
            <p:cNvPr id="3" name="Rectangle 2"/>
            <p:cNvSpPr/>
            <p:nvPr/>
          </p:nvSpPr>
          <p:spPr>
            <a:xfrm>
              <a:off x="1871663" y="1989162"/>
              <a:ext cx="8686800" cy="471167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07" y="2266255"/>
              <a:ext cx="6157912" cy="4157490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</p:grpSp>
      <p:sp>
        <p:nvSpPr>
          <p:cNvPr id="7" name="Rounded Rectangle 6"/>
          <p:cNvSpPr/>
          <p:nvPr/>
        </p:nvSpPr>
        <p:spPr>
          <a:xfrm>
            <a:off x="4682115" y="308421"/>
            <a:ext cx="2867297" cy="760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127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মেশিন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1451429"/>
            <a:ext cx="11654972" cy="5050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843" y="1870247"/>
            <a:ext cx="10676314" cy="4213333"/>
            <a:chOff x="688374" y="1870247"/>
            <a:chExt cx="10676314" cy="4213333"/>
          </a:xfrm>
        </p:grpSpPr>
        <p:sp>
          <p:nvSpPr>
            <p:cNvPr id="10" name="Rectangle 9"/>
            <p:cNvSpPr/>
            <p:nvPr/>
          </p:nvSpPr>
          <p:spPr>
            <a:xfrm>
              <a:off x="688374" y="1870247"/>
              <a:ext cx="5146369" cy="4213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274320" rIns="182880" bIns="27432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৯.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ব্যালেন্স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হইল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ব্যালেন্স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হুইল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সেলাই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ডান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পাশে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অবস্থিত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হাতের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এটি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ঘুরিয়ে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চালানো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বিধায়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হ্যান্ড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হুইল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5748" y="1870247"/>
              <a:ext cx="5218940" cy="421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9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6987" y="1792514"/>
            <a:ext cx="10674328" cy="4451540"/>
            <a:chOff x="764365" y="1792514"/>
            <a:chExt cx="10674328" cy="4451540"/>
          </a:xfrm>
        </p:grpSpPr>
        <p:sp>
          <p:nvSpPr>
            <p:cNvPr id="4" name="Rectangle 3"/>
            <p:cNvSpPr/>
            <p:nvPr/>
          </p:nvSpPr>
          <p:spPr>
            <a:xfrm>
              <a:off x="764365" y="1792514"/>
              <a:ext cx="5291756" cy="4451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4320" tIns="731520" rIns="274320" bIns="64008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১০.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ববিন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উইন্ডার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ইহা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ব্যালেন্স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হুইল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পাশে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লাগানো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ইহার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দ্রুত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ববিনে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জড়ানো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6971" y="1792514"/>
              <a:ext cx="5191722" cy="4441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7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20800"/>
            <a:ext cx="12192000" cy="553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3784" y="316456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686" y="1467143"/>
            <a:ext cx="6825343" cy="524451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১১.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নি-লিফটার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95000"/>
              </a:lnSpc>
              <a:spcAft>
                <a:spcPts val="1800"/>
              </a:spcAft>
            </a:pP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ফুটকে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উঠানো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নামানো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হাটুর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সাহয্যে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নি-লিফটার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১২.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পিট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</a:p>
          <a:p>
            <a:pPr algn="just">
              <a:lnSpc>
                <a:spcPct val="95000"/>
              </a:lnSpc>
            </a:pP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মটর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ট্রাডেলের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সংযোগ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স্থাপন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রড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5" y="1467142"/>
            <a:ext cx="4466061" cy="52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70" y="1848298"/>
            <a:ext cx="6096000" cy="4266874"/>
          </a:xfrm>
          <a:prstGeom prst="rect">
            <a:avLst/>
          </a:prstGeom>
          <a:solidFill>
            <a:schemeClr val="bg1"/>
          </a:solidFill>
        </p:spPr>
        <p:txBody>
          <a:bodyPr lIns="182880" tIns="640080" rIns="182880" bIns="5486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১৩.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থেড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আ্যাসেমব্লি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যন্ত্রাংশের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টেনশন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আ্যাডজাস্ট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কাজে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সুতার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টান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483" y="1848298"/>
            <a:ext cx="4391688" cy="43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7599" y="1861438"/>
            <a:ext cx="10476801" cy="4303524"/>
            <a:chOff x="902399" y="1861438"/>
            <a:chExt cx="10476801" cy="4303524"/>
          </a:xfrm>
        </p:grpSpPr>
        <p:sp>
          <p:nvSpPr>
            <p:cNvPr id="7" name="Rectangle 6"/>
            <p:cNvSpPr/>
            <p:nvPr/>
          </p:nvSpPr>
          <p:spPr>
            <a:xfrm>
              <a:off x="902399" y="1861438"/>
              <a:ext cx="5948344" cy="42668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640080" rIns="182880" bIns="54864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১৪.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হ্যান্ড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লিফটার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যন্ত্রাংশের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হাতের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নিচে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উঠা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নামা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করানো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হয়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বিধায়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হ্যান্ড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লিফটার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বলা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485" y="1861438"/>
              <a:ext cx="4293715" cy="4303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7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756" y="1856629"/>
            <a:ext cx="6510216" cy="426687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640080" rIns="182880" bIns="5486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১৫.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রেগুলেটর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সেলাই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বিধায়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স্টিচ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রেগুলেটর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এটি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ঘুরিয়ে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সেলাইয়ের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দৈর্ঘ্য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471" y="1856629"/>
            <a:ext cx="4144386" cy="43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3014" y="1814200"/>
            <a:ext cx="10745971" cy="4397999"/>
            <a:chOff x="657609" y="1814200"/>
            <a:chExt cx="10745971" cy="4397999"/>
          </a:xfrm>
        </p:grpSpPr>
        <p:sp>
          <p:nvSpPr>
            <p:cNvPr id="4" name="Rectangle 3"/>
            <p:cNvSpPr/>
            <p:nvPr/>
          </p:nvSpPr>
          <p:spPr>
            <a:xfrm>
              <a:off x="657609" y="1814200"/>
              <a:ext cx="6263472" cy="4397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365760" rIns="182880" bIns="36576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১৬.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রিভার্স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লিভার</a:t>
              </a:r>
              <a:r>
                <a:rPr lang="en-US" sz="36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চলার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চাপ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দিলে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ডগ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কাপড়কে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উল্টা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ঘুরাতে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রিভার্স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লিভার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প্রয়োজনীয়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স্থানে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ব্যাকস্টিচ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দেওয়া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 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5835" y="1814200"/>
              <a:ext cx="4187745" cy="439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2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8707" y="1814200"/>
            <a:ext cx="10840071" cy="4397999"/>
            <a:chOff x="669758" y="1836586"/>
            <a:chExt cx="10840071" cy="4397999"/>
          </a:xfrm>
        </p:grpSpPr>
        <p:sp>
          <p:nvSpPr>
            <p:cNvPr id="6" name="Rectangle 5"/>
            <p:cNvSpPr/>
            <p:nvPr/>
          </p:nvSpPr>
          <p:spPr>
            <a:xfrm>
              <a:off x="669758" y="1836586"/>
              <a:ext cx="6340642" cy="4397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365760" rIns="182880" bIns="36576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১৭.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অয়েল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ফ্লো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উইন্ডো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একটি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তেলের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ট্যা্ংকি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আছে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সব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নির্দিষ্ট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মাপে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ভরে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রাখতে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যদি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নির্দিষ্ট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মাপে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অয়েল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তাহলে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চলার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মধ্যে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মত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তেল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চলে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 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097" y="1836586"/>
              <a:ext cx="4210732" cy="4390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6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1523999"/>
            <a:ext cx="11654972" cy="5210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0633" y="1723526"/>
            <a:ext cx="11030734" cy="4811574"/>
            <a:chOff x="624237" y="1723526"/>
            <a:chExt cx="11030734" cy="4811574"/>
          </a:xfrm>
        </p:grpSpPr>
        <p:sp>
          <p:nvSpPr>
            <p:cNvPr id="6" name="Rectangle 5"/>
            <p:cNvSpPr/>
            <p:nvPr/>
          </p:nvSpPr>
          <p:spPr>
            <a:xfrm>
              <a:off x="624237" y="1723526"/>
              <a:ext cx="6386162" cy="4811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১৮.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টেক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আপ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লিভার</a:t>
              </a:r>
              <a:r>
                <a:rPr lang="en-US" sz="3600" b="1" spc="-100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এটি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একটি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গুরুত্বপূর্ণ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যন্ত্রাংশ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মাথায়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একটি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ছিদ্র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আছে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ভিতর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দিয়ে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লাগানো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এটি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নিচে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উঠানামা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প্রয়োজনীয়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সরবরাহ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ভিতরে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লাগালে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প্রতিটি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স্টিচে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সুতা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কেটে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যাবে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061" y="1723526"/>
              <a:ext cx="4401910" cy="481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9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" y="1524000"/>
            <a:ext cx="11654972" cy="497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049" y="1748637"/>
            <a:ext cx="5701324" cy="452912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১৯.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ট্যাডেল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রেখে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ডান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সম্মুখ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দিলে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চলতে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গোড়ালি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চাপ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বন্ধ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34" y="1748637"/>
            <a:ext cx="4714195" cy="45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36455" y="655306"/>
            <a:ext cx="2111297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6845" y="2061027"/>
            <a:ext cx="11190515" cy="4325258"/>
            <a:chOff x="624113" y="2104571"/>
            <a:chExt cx="11190515" cy="4325258"/>
          </a:xfrm>
        </p:grpSpPr>
        <p:sp>
          <p:nvSpPr>
            <p:cNvPr id="4" name="Rectangle 3"/>
            <p:cNvSpPr/>
            <p:nvPr/>
          </p:nvSpPr>
          <p:spPr>
            <a:xfrm>
              <a:off x="624113" y="2104571"/>
              <a:ext cx="11190515" cy="43252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23255" y="2535957"/>
              <a:ext cx="10392229" cy="34624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তা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প্রয়োজনীয়তা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৩.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প্রকারভেদ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406400" lvl="0" indent="-406400"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৪.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সাধারন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যন্ত্রাংশের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ও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65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1257" y="1524000"/>
            <a:ext cx="11654972" cy="518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357" y="1709013"/>
            <a:ext cx="11085285" cy="4811574"/>
            <a:chOff x="555174" y="1699746"/>
            <a:chExt cx="11085285" cy="4811574"/>
          </a:xfrm>
        </p:grpSpPr>
        <p:sp>
          <p:nvSpPr>
            <p:cNvPr id="6" name="Rectangle 5"/>
            <p:cNvSpPr/>
            <p:nvPr/>
          </p:nvSpPr>
          <p:spPr>
            <a:xfrm>
              <a:off x="555174" y="1699746"/>
              <a:ext cx="6368142" cy="4811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২০.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ভি-বেল্ট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এটি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সংযোগ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স্থাপন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ট্রাডেলে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চাপ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দিলে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ঘুরতে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এ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ভি-বেল্টের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সংযোগ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ঘুরতে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এবং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চলা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শুরু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 </a:t>
              </a:r>
              <a:endParaRPr lang="en-US" sz="3600" b="1" spc="-100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2" y="1699746"/>
              <a:ext cx="4528457" cy="481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3999"/>
            <a:ext cx="12192000" cy="5210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39917" y="360958"/>
            <a:ext cx="77121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4710" y="1636964"/>
            <a:ext cx="11802579" cy="4984698"/>
            <a:chOff x="549078" y="1677095"/>
            <a:chExt cx="11802579" cy="4984698"/>
          </a:xfrm>
        </p:grpSpPr>
        <p:sp>
          <p:nvSpPr>
            <p:cNvPr id="4" name="Rectangle 3"/>
            <p:cNvSpPr/>
            <p:nvPr/>
          </p:nvSpPr>
          <p:spPr>
            <a:xfrm>
              <a:off x="549078" y="1677095"/>
              <a:ext cx="6764216" cy="49846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rIns="182880">
              <a:spAutoFit/>
            </a:bodyPr>
            <a:lstStyle/>
            <a:p>
              <a:pPr algn="just">
                <a:lnSpc>
                  <a:spcPct val="95000"/>
                </a:lnSpc>
                <a:spcAft>
                  <a:spcPts val="800"/>
                </a:spcAft>
              </a:pP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২১.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ক্লাচ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95000"/>
                </a:lnSpc>
                <a:spcAft>
                  <a:spcPts val="800"/>
                </a:spcAft>
              </a:pP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যন্ত্রের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মধ্যে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ইলেকট্রিক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কানেকশন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দেওয়া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সুইচ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ট্র্যাডেলে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চাপ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দেওয়ার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ঘুরতে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ভি-বেল্টের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সংযোগ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থাকায়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মটর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সাথে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পুলি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ঘুরতে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এবং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চলতে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শুরু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 </a:t>
              </a:r>
              <a:endParaRPr lang="en-US" sz="3600" b="1" spc="-100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0343" y="1677095"/>
              <a:ext cx="4891314" cy="4984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2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42" y="1781627"/>
            <a:ext cx="10843012" cy="4691743"/>
            <a:chOff x="913559" y="1752599"/>
            <a:chExt cx="10843012" cy="4691743"/>
          </a:xfrm>
        </p:grpSpPr>
        <p:sp>
          <p:nvSpPr>
            <p:cNvPr id="6" name="Rectangle 5"/>
            <p:cNvSpPr/>
            <p:nvPr/>
          </p:nvSpPr>
          <p:spPr>
            <a:xfrm>
              <a:off x="913559" y="1752599"/>
              <a:ext cx="10843012" cy="469174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572" y="2344143"/>
              <a:ext cx="10008986" cy="35086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 নিডেল লকস্টিচ মেশিন বলতে কী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বোঝায়?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 নিডেল লকস্টিচ মেশিনের প্রয়োজনীয়তা কী?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566738" indent="-566738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 নিডেল লকস্টিচ মেশিন কত  প্রকার ও কী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কী? 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508000" indent="-508000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 নিডেল লকস্টিচ মেশিনের সাধারন যন্ত্রাংশের নাম ও কাজ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গুলো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কী কী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109519" y="501285"/>
            <a:ext cx="193585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78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7380" y="2260247"/>
            <a:ext cx="10568698" cy="3487410"/>
            <a:chOff x="1918485" y="2100591"/>
            <a:chExt cx="10568698" cy="3487410"/>
          </a:xfrm>
        </p:grpSpPr>
        <p:sp>
          <p:nvSpPr>
            <p:cNvPr id="5" name="Rectangle 4"/>
            <p:cNvSpPr/>
            <p:nvPr/>
          </p:nvSpPr>
          <p:spPr>
            <a:xfrm>
              <a:off x="1918485" y="2100591"/>
              <a:ext cx="10568698" cy="34874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5887" y="2874800"/>
              <a:ext cx="8493894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5760" tIns="182880" rIns="365760" bIns="91440">
              <a:spAutoFit/>
            </a:bodyPr>
            <a:lstStyle/>
            <a:p>
              <a:pPr marL="465138" indent="-465138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সিঙ্গেল নিডেল লকস্টিচ মেশিনের চিত্র অংকন করে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বিভিন্ন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যন্ত্রাংশগুলো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চিহ্নিত কর ও প্রত্যেকটি যন্ত্রাংশের কাজ লিখ ।</a:t>
              </a:r>
              <a:endParaRPr lang="as-IN" sz="36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891803" y="522745"/>
            <a:ext cx="2379852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93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56338"/>
            <a:ext cx="1219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23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8688" y="1524000"/>
            <a:ext cx="11800114" cy="5181599"/>
            <a:chOff x="290286" y="1538514"/>
            <a:chExt cx="11800114" cy="5181599"/>
          </a:xfrm>
        </p:grpSpPr>
        <p:sp>
          <p:nvSpPr>
            <p:cNvPr id="7" name="Rectangle 6"/>
            <p:cNvSpPr/>
            <p:nvPr/>
          </p:nvSpPr>
          <p:spPr>
            <a:xfrm>
              <a:off x="290286" y="1538514"/>
              <a:ext cx="11800114" cy="51815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0854" y="1858221"/>
              <a:ext cx="11190235" cy="4534255"/>
              <a:chOff x="595368" y="2075934"/>
              <a:chExt cx="11190235" cy="453425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95368" y="2075934"/>
                <a:ext cx="6081205" cy="4534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82880" tIns="182880" rIns="18288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ববিন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,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বৰিন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কেস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,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নিডেল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এবং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সেটেল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এর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সমন্বয়ে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যে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মেশিনে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সেলাই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করা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হয়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তাকে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লকস্টিচ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মেশিন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বলে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। </a:t>
                </a:r>
                <a:endPara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যে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লকস্টিচ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মেশিনে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একটি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মাত্র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নিডেল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ব্যবহার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করা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হয়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তাহাকে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সিঙ্গেল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নিডেল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লকস্টিচ</a:t>
                </a:r>
                <a:r>
                  <a:rPr lang="en-US" sz="3600" b="1" spc="-100" dirty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মেশিন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বলে</a:t>
                </a:r>
                <a:r>
                  <a:rPr lang="en-US" sz="3600" b="1" spc="-100" dirty="0" smtClean="0">
                    <a:latin typeface="Kalpurush" panose="02000600000000000000" pitchFamily="2" charset="0"/>
                    <a:ea typeface="Calibri" panose="020F0502020204030204" pitchFamily="34" charset="0"/>
                    <a:cs typeface="Kalpurush" panose="02000600000000000000" pitchFamily="2" charset="0"/>
                  </a:rPr>
                  <a:t>।</a:t>
                </a:r>
                <a:endParaRPr lang="en-US" sz="3600" b="1" spc="-100" dirty="0">
                  <a:effectLst/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340" y="2075934"/>
                <a:ext cx="4897263" cy="4534255"/>
              </a:xfrm>
              <a:prstGeom prst="rect">
                <a:avLst/>
              </a:prstGeom>
            </p:spPr>
          </p:pic>
        </p:grpSp>
      </p:grpSp>
      <p:sp>
        <p:nvSpPr>
          <p:cNvPr id="5" name="Rounded Rectangle 4"/>
          <p:cNvSpPr/>
          <p:nvPr/>
        </p:nvSpPr>
        <p:spPr>
          <a:xfrm>
            <a:off x="3178630" y="379537"/>
            <a:ext cx="580571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মেশিন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5431" y="1422400"/>
            <a:ext cx="11292114" cy="5196114"/>
            <a:chOff x="638629" y="1553029"/>
            <a:chExt cx="11292114" cy="5196114"/>
          </a:xfrm>
        </p:grpSpPr>
        <p:sp>
          <p:nvSpPr>
            <p:cNvPr id="2" name="Rectangle 1"/>
            <p:cNvSpPr/>
            <p:nvPr/>
          </p:nvSpPr>
          <p:spPr>
            <a:xfrm>
              <a:off x="638629" y="1553029"/>
              <a:ext cx="11292114" cy="519611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9257" y="1755718"/>
              <a:ext cx="10670858" cy="4790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>
              <a:spAutoFit/>
            </a:bodyPr>
            <a:lstStyle/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শিল্প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কারখানায়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প্রচুর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পরিমাণে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পোশাক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উৎপাদন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জন্য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সিঙ্গেল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ব্যবহার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থাকে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অনেক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ক্ষেত্রে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আবার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প্লেইন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গতি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৫০০০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থেকে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৫৫০০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এস.পি.এম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সাধারণ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সেলাই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চেয়ে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গতি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অনেক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বেশি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marL="571500" indent="-571500" algn="just">
                <a:lnSpc>
                  <a:spcPct val="107000"/>
                </a:lnSpc>
                <a:spcAft>
                  <a:spcPts val="8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সাধারণত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ইন্ডাস্ট্রিতে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ব্যবহার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একে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ইন্ডাস্ট্রিয়ালয়াল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সুইং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বলে</a:t>
              </a:r>
              <a:r>
                <a:rPr lang="en-US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178630" y="379537"/>
            <a:ext cx="580571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মেশিন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925" y="1683657"/>
            <a:ext cx="11814629" cy="4528457"/>
            <a:chOff x="261257" y="1872343"/>
            <a:chExt cx="11814629" cy="4528457"/>
          </a:xfrm>
        </p:grpSpPr>
        <p:sp>
          <p:nvSpPr>
            <p:cNvPr id="2" name="Rectangle 1"/>
            <p:cNvSpPr/>
            <p:nvPr/>
          </p:nvSpPr>
          <p:spPr>
            <a:xfrm>
              <a:off x="261257" y="1872343"/>
              <a:ext cx="11814629" cy="452845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276" y="2285262"/>
              <a:ext cx="11156589" cy="37026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marL="465138" indent="-465138"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১. 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চালানো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অনেক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সহজ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বিধায়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জনপ্রিয়তা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প্রয়োজনীয়তা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অনেক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বেশি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অল্প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সময়ে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অধিক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উৎপাদনের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জন্য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৩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দ্রুত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কাজ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জন্য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৪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পোশাকের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গুণগত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উন্নত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জন্য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এ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প্রয়োজন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779270" y="389026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79270" y="389026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206" y="1785258"/>
            <a:ext cx="11082067" cy="4339772"/>
            <a:chOff x="261257" y="1872344"/>
            <a:chExt cx="11082067" cy="4339772"/>
          </a:xfrm>
        </p:grpSpPr>
        <p:sp>
          <p:nvSpPr>
            <p:cNvPr id="8" name="Rectangle 7"/>
            <p:cNvSpPr/>
            <p:nvPr/>
          </p:nvSpPr>
          <p:spPr>
            <a:xfrm>
              <a:off x="261257" y="1872344"/>
              <a:ext cx="11082067" cy="4339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537" y="2487317"/>
              <a:ext cx="10349506" cy="3109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marL="465138" indent="-465138"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৫. </a:t>
              </a:r>
              <a:r>
                <a:rPr lang="as-IN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স্বল্পশ্রমে </a:t>
              </a:r>
              <a:r>
                <a:rPr lang="as-IN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অধিক উৎপাদনের জন্য এ মেশিনের প্রয়োজন </a:t>
              </a:r>
              <a:r>
                <a:rPr lang="as-IN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marL="465138" indent="-465138"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৬. </a:t>
              </a:r>
              <a:r>
                <a:rPr lang="as-IN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শ্রমিক খরচ-হ্রাস করার জন্য এ মেশিনের প্রয়োজন </a:t>
              </a:r>
              <a:r>
                <a:rPr lang="as-IN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৭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as-IN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সেলাইয়ের ক্রটি কমানোর জন্য এ মেশিনের প্রয়োজন </a:t>
              </a:r>
              <a:r>
                <a:rPr lang="as-IN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হয়।</a:t>
              </a:r>
              <a:endParaRPr lang="en-US" sz="36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200"/>
                </a:spcAft>
              </a:pP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৮</a:t>
              </a: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as-IN" sz="3600" b="1" spc="-100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উৎপাদন খরচ কমানোর জন্য এ মেশিনের প্রয়োজন হয়</a:t>
              </a:r>
              <a:r>
                <a:rPr lang="en-US" sz="3600" b="1" spc="-100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6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476552"/>
            <a:ext cx="121920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8483" y="9994906"/>
            <a:ext cx="9395768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স্ট্যান্ডার্ড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ফিড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ভার্টিক্যাল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এজ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হেভি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ডিউটি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নিডেল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লকস্টিচ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9270" y="389026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54810"/>
            <a:ext cx="12191999" cy="45031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7904" y="2556978"/>
            <a:ext cx="11400806" cy="4028415"/>
            <a:chOff x="572072" y="2832744"/>
            <a:chExt cx="11400806" cy="4028415"/>
          </a:xfrm>
        </p:grpSpPr>
        <p:sp>
          <p:nvSpPr>
            <p:cNvPr id="10" name="Rectangle 9"/>
            <p:cNvSpPr/>
            <p:nvPr/>
          </p:nvSpPr>
          <p:spPr>
            <a:xfrm>
              <a:off x="3385447" y="2844675"/>
              <a:ext cx="2656496" cy="4016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95508" y="2925030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072" y="2832744"/>
              <a:ext cx="2607237" cy="4016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স্ট্যান্ডার্ড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70856" y="2918328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4124" y="2844675"/>
              <a:ext cx="2820908" cy="4016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ভার্টিক্যাল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এজ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ট্রিমার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154184" y="2925030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4249" y="2844675"/>
              <a:ext cx="2698629" cy="40164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হেভি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ডিউটি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endPara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40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40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184310" y="2925030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9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354" y="1654628"/>
            <a:ext cx="11451772" cy="4847771"/>
            <a:chOff x="362857" y="1814286"/>
            <a:chExt cx="11451772" cy="4847771"/>
          </a:xfrm>
        </p:grpSpPr>
        <p:sp>
          <p:nvSpPr>
            <p:cNvPr id="2" name="Rectangle 1"/>
            <p:cNvSpPr/>
            <p:nvPr/>
          </p:nvSpPr>
          <p:spPr>
            <a:xfrm>
              <a:off x="362857" y="1814286"/>
              <a:ext cx="11451772" cy="48477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6481" y="2205884"/>
              <a:ext cx="10443518" cy="4064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স্ট্যান্ডার্ড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সিঙ্গেল </a:t>
              </a:r>
              <a:r>
                <a:rPr lang="en-US" sz="36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  <a:p>
              <a:pPr algn="just">
                <a:lnSpc>
                  <a:spcPct val="107000"/>
                </a:lnSpc>
                <a:spcAft>
                  <a:spcPts val="1800"/>
                </a:spcAft>
              </a:pP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স্ট্যান্ডার্ড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সিঙ্গেল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দ্বারা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সাধারণ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লকস্টিচ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হয়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মেকানিজম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ড্রপ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পদ্ধতি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যখন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সর্বোচ্চ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উঠে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তখন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ফিডডগ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সর্বোচ্চ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উপরে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উঠে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সেলাই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কাপড়কে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সামনে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এগিয়ে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নেয়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 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এ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সাহায্যে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মাঝারি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পাতলা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কাপড়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সেলাই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করা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যায়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93784" y="418054"/>
            <a:ext cx="857794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সিঙ্গেল নিডেল লকস্টিচ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1441</Words>
  <Application>Microsoft Office PowerPoint</Application>
  <PresentationFormat>Widescreen</PresentationFormat>
  <Paragraphs>135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Marjan</cp:lastModifiedBy>
  <cp:revision>130</cp:revision>
  <dcterms:created xsi:type="dcterms:W3CDTF">2020-04-24T03:22:39Z</dcterms:created>
  <dcterms:modified xsi:type="dcterms:W3CDTF">2021-04-08T16:41:12Z</dcterms:modified>
</cp:coreProperties>
</file>