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302" r:id="rId3"/>
    <p:sldId id="293" r:id="rId4"/>
    <p:sldId id="261" r:id="rId5"/>
    <p:sldId id="315" r:id="rId6"/>
    <p:sldId id="266" r:id="rId7"/>
    <p:sldId id="263" r:id="rId8"/>
    <p:sldId id="317" r:id="rId9"/>
    <p:sldId id="318" r:id="rId10"/>
    <p:sldId id="304" r:id="rId11"/>
    <p:sldId id="271" r:id="rId12"/>
    <p:sldId id="319" r:id="rId13"/>
    <p:sldId id="276" r:id="rId14"/>
    <p:sldId id="274" r:id="rId15"/>
    <p:sldId id="267" r:id="rId16"/>
    <p:sldId id="268" r:id="rId17"/>
    <p:sldId id="277" r:id="rId18"/>
    <p:sldId id="278" r:id="rId19"/>
    <p:sldId id="279" r:id="rId20"/>
    <p:sldId id="301" r:id="rId21"/>
    <p:sldId id="312" r:id="rId22"/>
    <p:sldId id="280" r:id="rId23"/>
    <p:sldId id="259" r:id="rId24"/>
    <p:sldId id="284" r:id="rId25"/>
    <p:sldId id="296" r:id="rId26"/>
    <p:sldId id="285" r:id="rId27"/>
    <p:sldId id="308" r:id="rId28"/>
    <p:sldId id="307" r:id="rId29"/>
    <p:sldId id="321" r:id="rId30"/>
    <p:sldId id="288" r:id="rId31"/>
    <p:sldId id="286" r:id="rId32"/>
    <p:sldId id="289" r:id="rId33"/>
    <p:sldId id="323" r:id="rId34"/>
    <p:sldId id="310" r:id="rId35"/>
    <p:sldId id="291" r:id="rId36"/>
    <p:sldId id="299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9FDA-D959-425D-8308-25CCD6AF5B98}" type="datetimeFigureOut">
              <a:rPr lang="en-US" smtClean="0"/>
              <a:pPr/>
              <a:t>25-Jul-20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86C5-A686-4E3C-A2B8-9903B0A18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65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86C5-A686-4E3C-A2B8-9903B0A182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5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28600"/>
            <a:ext cx="7096196" cy="186204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362200"/>
            <a:ext cx="7096196" cy="4419600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16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4572000" cy="632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D:\AMAR ALL PICTURE\AMAR All PICTURE\Man Other\Madaripur-pic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3886200"/>
            <a:ext cx="38862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5" descr="D:\AMAR ALL PICTURE\AMAR All PICTURE\Man Other\'p;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1" y="228600"/>
            <a:ext cx="403860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799"/>
            <a:ext cx="4191000" cy="47244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61194"/>
            <a:ext cx="4419600" cy="46348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187404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4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আত্মমানবতার সেবা </a:t>
            </a:r>
          </a:p>
          <a:p>
            <a:endParaRPr lang="en-US" b="1" dirty="0">
              <a:solidFill>
                <a:srgbClr val="33CC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486400"/>
            <a:ext cx="28956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মনুষ্যত্ব</a:t>
            </a:r>
            <a:endParaRPr lang="en-US" sz="66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4800" b="1" dirty="0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মানবতা</a:t>
            </a:r>
            <a:r>
              <a:rPr lang="en-US" sz="4800" b="1" dirty="0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33CC3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b="1" dirty="0" smtClean="0">
              <a:solidFill>
                <a:srgbClr val="33CC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33CC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371600"/>
            <a:ext cx="4572000" cy="3962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2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04800"/>
            <a:ext cx="8382000" cy="224669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819400"/>
            <a:ext cx="8077200" cy="3276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ও মনুষ্যত্ব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হোসেন চৌধুরী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53145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 শব্দের অর্থ লিখতে পারবে।</a:t>
            </a:r>
            <a:endParaRPr lang="en-US" sz="40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জীবসত্তা ও মানবসত্তা সম্পর্কে ব্যাখ্যা করতে পারবে।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‘শিক্ষা ও মনুষ্যত্ব’ প্রবন্ধের মুলবক্তব্য বিশ্লেষণ </a:t>
            </a:r>
          </a:p>
          <a:p>
            <a:pPr algn="just"/>
            <a:r>
              <a:rPr lang="bn-BD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করতে পারবে।</a:t>
            </a:r>
            <a:endParaRPr lang="bn-BD" sz="1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76200"/>
            <a:ext cx="3505200" cy="1066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76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" y="602673"/>
            <a:ext cx="3581400" cy="4197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441371" y="554182"/>
            <a:ext cx="4572000" cy="5791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endParaRPr lang="bn-BD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১৯৫৬ সালের </a:t>
            </a: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সেপ্টেম্বর চট্টগ্রামে মৃত্যুবরণ করেন।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3662" y="588818"/>
            <a:ext cx="4572000" cy="5791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BD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প্রবন্ধগ্রন্থঃ সংস্কৃতি কথা, অনুবাদগ্রন্থঃ ‘সভ্যতা’ ও ‘সুখ’।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609600"/>
            <a:ext cx="4572000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  <a:endParaRPr lang="bn-BD" sz="10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কর্মজীবনে তিনি বাংলা ভাষা ও সাহিত্যের অধ্যাপক ছিলেন। একজন সংস্কৃতিবান ও মার্জিত রুচিসম্পন্ন ব্যক্তি হিসেবে তিনি খ্যাত। ঢাকা থেকে প্রকাশিত ‘শিখা’ পত্রিকার সঙ্গে তিনি যুক্ত ছিলেন।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609600"/>
            <a:ext cx="4572000" cy="5791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শিক্ষাজীবনঃ</a:t>
            </a:r>
            <a:endParaRPr lang="bn-BD" sz="1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মোতাহের হোসেন চৌধুরী ১৯৪৩ সালে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বিশ্ববিদ্যালয় থেকে বাংলায় এম.এ পাস করেন।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609600"/>
            <a:ext cx="4572000" cy="579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ও পরিচয়ঃ</a:t>
            </a:r>
            <a:endParaRPr lang="bn-BD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১৯০৩ সালে কুমিল্লা জেলায় জন্মগ্রহণ করেন। তার পৈত্রিক নিবাস নোয়াখালি জেলার কাঞ্চনপুর গ্রামে।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032" y="4914900"/>
            <a:ext cx="3657600" cy="14097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হোসেন চৌধুরী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3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460" y="-12913"/>
            <a:ext cx="9019540" cy="6791134"/>
            <a:chOff x="124460" y="-12913"/>
            <a:chExt cx="9019540" cy="6791134"/>
          </a:xfrm>
        </p:grpSpPr>
        <p:grpSp>
          <p:nvGrpSpPr>
            <p:cNvPr id="11" name="Group 10"/>
            <p:cNvGrpSpPr/>
            <p:nvPr/>
          </p:nvGrpSpPr>
          <p:grpSpPr>
            <a:xfrm>
              <a:off x="124460" y="-12913"/>
              <a:ext cx="8770158" cy="6791134"/>
              <a:chOff x="0" y="3951"/>
              <a:chExt cx="10738969" cy="679113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04800" y="1828800"/>
                <a:ext cx="8839200" cy="4966285"/>
                <a:chOff x="609600" y="762000"/>
                <a:chExt cx="4824412" cy="463480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762000"/>
                  <a:ext cx="4824412" cy="4634806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2668" y="1986676"/>
                  <a:ext cx="1295400" cy="149339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870" r="9783"/>
              <a:stretch/>
            </p:blipFill>
            <p:spPr>
              <a:xfrm>
                <a:off x="0" y="23001"/>
                <a:ext cx="3393233" cy="180579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97" r="3855" b="9469"/>
              <a:stretch/>
            </p:blipFill>
            <p:spPr>
              <a:xfrm>
                <a:off x="8151845" y="3951"/>
                <a:ext cx="2587124" cy="1805799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2300" y="3048000"/>
              <a:ext cx="21717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19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667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87604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নিগড়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76498" y="1448462"/>
            <a:ext cx="4112344" cy="1980538"/>
            <a:chOff x="2122247" y="1254516"/>
            <a:chExt cx="4278553" cy="1980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22247" y="1254516"/>
              <a:ext cx="2183053" cy="19805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05300" y="1254516"/>
              <a:ext cx="2095500" cy="19805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641392" y="1490008"/>
            <a:ext cx="2141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শিকল বা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80" y="4693503"/>
            <a:ext cx="1643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তিমির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499" y="4094202"/>
            <a:ext cx="4112343" cy="230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34465" y="4693503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7923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ক্ষুৎপিপাসা</a:t>
            </a:r>
            <a:endParaRPr lang="en-US" sz="16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4601" y="228600"/>
            <a:ext cx="4343196" cy="2895600"/>
            <a:chOff x="2514601" y="599777"/>
            <a:chExt cx="4476749" cy="2219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4601" y="599777"/>
              <a:ext cx="2285999" cy="22196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604241"/>
              <a:ext cx="2190750" cy="22151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7155872" y="832425"/>
            <a:ext cx="1747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ক্ষুধা ও </a:t>
            </a:r>
          </a:p>
          <a:p>
            <a:pPr algn="ctr"/>
            <a:r>
              <a:rPr lang="bn-BD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12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961" y="4652665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ফতুর</a:t>
            </a:r>
            <a:endParaRPr lang="en-US" sz="14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599" y="3810000"/>
            <a:ext cx="4343197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10400" y="4267200"/>
            <a:ext cx="1920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নিঃস্ব  বা </a:t>
            </a:r>
          </a:p>
          <a:p>
            <a:pPr algn="ctr"/>
            <a:r>
              <a:rPr lang="bn-BD" sz="3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সর্বস্বান্ত</a:t>
            </a:r>
            <a:endParaRPr lang="en-US" sz="11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6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3171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লেফাফাদুরস্তি</a:t>
            </a:r>
            <a:endParaRPr lang="en-US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0275" y="111342"/>
            <a:ext cx="29482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বাইরের দিক </a:t>
            </a:r>
          </a:p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ত্রুটিহীনতা</a:t>
            </a:r>
          </a:p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কিন্তু ভিতরে </a:t>
            </a:r>
          </a:p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482" y="472807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পিঞ্জ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বদ্ধ</a:t>
            </a:r>
            <a:endParaRPr lang="en-U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1" y="3505200"/>
            <a:ext cx="311467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77000" y="4757818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খাঁচায় বন্দি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9400" y="76200"/>
            <a:ext cx="3114675" cy="3020926"/>
            <a:chOff x="2767963" y="102768"/>
            <a:chExt cx="3242312" cy="30209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7963" y="102768"/>
              <a:ext cx="3242312" cy="15320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7963" y="1600200"/>
              <a:ext cx="3242311" cy="15234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6072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952500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95250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81" y="-196783"/>
            <a:ext cx="95250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28600"/>
            <a:ext cx="952500" cy="1238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752600"/>
            <a:ext cx="4038600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মুহাম্মদ জাহাঙ্গীর আলম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রাজাখালী ফৈজুন্নেছা উচ্চ 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পেকুয়া,কক্সবাজার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৮১৯৩৬৮৩১৪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0386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05200"/>
            <a:ext cx="1905000" cy="1981200"/>
          </a:xfrm>
          <a:prstGeom prst="rect">
            <a:avLst/>
          </a:prstGeom>
        </p:spPr>
      </p:pic>
      <p:pic>
        <p:nvPicPr>
          <p:cNvPr id="12" name="Picture 11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90600"/>
            <a:ext cx="27432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419600"/>
            <a:ext cx="6400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Email:mdzalampek1968@gmail.com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192102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1414" y="2057400"/>
            <a:ext cx="3427686" cy="381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ঠাকুরের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মতে-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সুস্থ দেহে সুন্দর মন তৈরি করার নাম শিক্ষা।”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621" y="0"/>
            <a:ext cx="7961585" cy="1219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কী 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152400" y="249874"/>
            <a:chExt cx="8839200" cy="6303326"/>
          </a:xfrm>
        </p:grpSpPr>
        <p:grpSp>
          <p:nvGrpSpPr>
            <p:cNvPr id="13" name="Group 12"/>
            <p:cNvGrpSpPr/>
            <p:nvPr/>
          </p:nvGrpSpPr>
          <p:grpSpPr>
            <a:xfrm>
              <a:off x="152400" y="249874"/>
              <a:ext cx="8839200" cy="6303326"/>
              <a:chOff x="152400" y="249874"/>
              <a:chExt cx="8839200" cy="630332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52400" y="249874"/>
                <a:ext cx="8839200" cy="6303326"/>
                <a:chOff x="152400" y="-34662"/>
                <a:chExt cx="8839200" cy="6740262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52400" y="-34662"/>
                  <a:ext cx="609600" cy="6204765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8458200" y="-34662"/>
                  <a:ext cx="533400" cy="6204767"/>
                </a:xfrm>
                <a:prstGeom prst="round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2400" y="6170105"/>
                  <a:ext cx="8839200" cy="535495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62000" y="1392381"/>
                <a:ext cx="457200" cy="466003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8001000" y="1392381"/>
                <a:ext cx="457200" cy="466003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19200" y="1392381"/>
                <a:ext cx="6781800" cy="15831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219200" y="5867400"/>
              <a:ext cx="6781800" cy="1850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182" y="1676400"/>
            <a:ext cx="296227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50"/>
          <a:stretch/>
        </p:blipFill>
        <p:spPr>
          <a:xfrm>
            <a:off x="1312181" y="1676400"/>
            <a:ext cx="296227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D:\AMAR ALL PICTURE\AMAR All PICTURE\Man\1399522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"/>
            <a:ext cx="2209800" cy="1649413"/>
          </a:xfrm>
          <a:prstGeom prst="rect">
            <a:avLst/>
          </a:prstGeom>
          <a:noFill/>
        </p:spPr>
      </p:pic>
      <p:sp>
        <p:nvSpPr>
          <p:cNvPr id="18" name="Sun 17"/>
          <p:cNvSpPr/>
          <p:nvPr/>
        </p:nvSpPr>
        <p:spPr>
          <a:xfrm>
            <a:off x="1066800" y="76200"/>
            <a:ext cx="914400" cy="914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19200"/>
            <a:ext cx="69342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050" y="1219200"/>
            <a:ext cx="173355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124200" y="228600"/>
            <a:ext cx="28956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6934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নিগড়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28871"/>
            <a:ext cx="69342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6781800" cy="12618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প্রবন্ধটি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D:\AMAR ALL PICTURE\AMAR All PICTURE\Man\1399522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86200"/>
            <a:ext cx="1981200" cy="12192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0" r="9783"/>
          <a:stretch/>
        </p:blipFill>
        <p:spPr>
          <a:xfrm>
            <a:off x="7134860" y="5105400"/>
            <a:ext cx="2009140" cy="1517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2590800"/>
            <a:ext cx="1828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AMAR ALL PICTURE\AMAR All PICTURE\Man\image_681_975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76200"/>
            <a:ext cx="1752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2602" r="9487" b="6222"/>
          <a:stretch/>
        </p:blipFill>
        <p:spPr>
          <a:xfrm>
            <a:off x="76200" y="762000"/>
            <a:ext cx="2130711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9" t="2627" r="5386" b="5955"/>
          <a:stretch/>
        </p:blipFill>
        <p:spPr>
          <a:xfrm>
            <a:off x="2362200" y="316524"/>
            <a:ext cx="4305300" cy="571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Arrow 5"/>
          <p:cNvSpPr/>
          <p:nvPr/>
        </p:nvSpPr>
        <p:spPr>
          <a:xfrm>
            <a:off x="6172200" y="1752600"/>
            <a:ext cx="990600" cy="334087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2" b="6666"/>
          <a:stretch/>
        </p:blipFill>
        <p:spPr>
          <a:xfrm>
            <a:off x="6705600" y="2162887"/>
            <a:ext cx="1573362" cy="2866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2800" y="1524000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মানবসত্ত্বা</a:t>
            </a:r>
            <a:endParaRPr lang="en-US" sz="1100" b="1" dirty="0">
              <a:ln>
                <a:solidFill>
                  <a:srgbClr val="00B05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5257800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জীবসত্তা</a:t>
            </a:r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172200" y="5076113"/>
            <a:ext cx="1317924" cy="334087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895600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1400" b="1" dirty="0">
              <a:ln w="28575">
                <a:solidFill>
                  <a:srgbClr val="C0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04800"/>
            <a:ext cx="283443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দোতলা ঘর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5400000">
            <a:off x="8062556" y="1814157"/>
            <a:ext cx="1828800" cy="334087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86960" y="381000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C000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মনুষ্যত্ব</a:t>
            </a:r>
            <a:endParaRPr lang="en-US" sz="1200" b="1" dirty="0">
              <a:ln>
                <a:solidFill>
                  <a:srgbClr val="C00000"/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5486400"/>
            <a:ext cx="3733800" cy="1295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প্রাতিষ্ঠানিক বা প্রয়োজনীয়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2950" y="5486400"/>
            <a:ext cx="4438652" cy="1295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অপ্রাতিষ্ঠানিক বা অপ্রয়োজনীয় শিক্ষা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76200"/>
            <a:ext cx="7086600" cy="91440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দিক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295400"/>
            <a:ext cx="3733800" cy="4114800"/>
            <a:chOff x="152400" y="1143000"/>
            <a:chExt cx="3733800" cy="4038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2971800"/>
              <a:ext cx="37338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1143000"/>
              <a:ext cx="3733800" cy="1752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4572000" y="1295400"/>
            <a:ext cx="4419602" cy="4114800"/>
            <a:chOff x="4572000" y="1143000"/>
            <a:chExt cx="4419602" cy="4038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0" y="2971800"/>
              <a:ext cx="2276929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116" t="1923" r="6668" b="8333"/>
            <a:stretch/>
          </p:blipFill>
          <p:spPr>
            <a:xfrm>
              <a:off x="4572000" y="1143000"/>
              <a:ext cx="2276929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25128" y="1143000"/>
              <a:ext cx="2066474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535"/>
            <a:stretch/>
          </p:blipFill>
          <p:spPr>
            <a:xfrm>
              <a:off x="6934200" y="2971800"/>
              <a:ext cx="2057402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10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82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অর্থচিন্তার নিগড়ে সকলে বন্দি।’’</a:t>
            </a:r>
            <a:endParaRPr lang="en-US" sz="20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447800"/>
            <a:ext cx="2743200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447800"/>
            <a:ext cx="2667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947" y="1447800"/>
            <a:ext cx="2531453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33055" y="5181600"/>
            <a:ext cx="763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‘‘অন্নবস্ত্রের প্রাচুর্যের চেয়েও মুক্তি বড়, </a:t>
            </a:r>
          </a:p>
          <a:p>
            <a:r>
              <a:rPr lang="bn-BD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বোধটি মানুষের মনুষ্যত্বের পরিচয়।’’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 জীবনে মুক্তির জন্য লেখক দু’টি উপায়ের </a:t>
            </a:r>
          </a:p>
          <a:p>
            <a:pPr algn="ctr"/>
            <a:r>
              <a:rPr lang="bn-BD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 বলেছেন-</a:t>
            </a:r>
            <a:endParaRPr lang="en-US" sz="1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2634" y="1524001"/>
            <a:ext cx="3868366" cy="3886200"/>
            <a:chOff x="231922" y="1069812"/>
            <a:chExt cx="4456194" cy="4725017"/>
          </a:xfrm>
        </p:grpSpPr>
        <p:grpSp>
          <p:nvGrpSpPr>
            <p:cNvPr id="9" name="Group 8"/>
            <p:cNvGrpSpPr/>
            <p:nvPr/>
          </p:nvGrpSpPr>
          <p:grpSpPr>
            <a:xfrm rot="16200000">
              <a:off x="97513" y="1204226"/>
              <a:ext cx="4725015" cy="4456191"/>
              <a:chOff x="1672772" y="1135438"/>
              <a:chExt cx="4725015" cy="44561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2772" y="1135438"/>
                <a:ext cx="2220686" cy="21520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3363686"/>
                <a:ext cx="2435387" cy="22279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1" t="9549" r="4394" b="5621"/>
            <a:stretch/>
          </p:blipFill>
          <p:spPr>
            <a:xfrm>
              <a:off x="231922" y="1069812"/>
              <a:ext cx="2152051" cy="24353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379"/>
            <a:stretch/>
          </p:blipFill>
          <p:spPr>
            <a:xfrm>
              <a:off x="2467429" y="3574143"/>
              <a:ext cx="2220687" cy="2220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4827966" y="1524000"/>
            <a:ext cx="4011234" cy="3886202"/>
            <a:chOff x="4876799" y="1040167"/>
            <a:chExt cx="3935494" cy="47250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605"/>
            <a:stretch/>
          </p:blipFill>
          <p:spPr>
            <a:xfrm>
              <a:off x="6881893" y="1040167"/>
              <a:ext cx="1930400" cy="23888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r="19044"/>
            <a:stretch/>
          </p:blipFill>
          <p:spPr>
            <a:xfrm>
              <a:off x="6881893" y="3544499"/>
              <a:ext cx="1930400" cy="2220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10" t="6149" r="4200" b="6116"/>
            <a:stretch/>
          </p:blipFill>
          <p:spPr>
            <a:xfrm>
              <a:off x="4876800" y="1040168"/>
              <a:ext cx="1930400" cy="23888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6799" y="3544499"/>
              <a:ext cx="1919493" cy="22206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304800" y="5638800"/>
            <a:ext cx="38683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১.অন্নবস্ত্রের চাহিদা </a:t>
            </a:r>
          </a:p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 মুক্তি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638800"/>
            <a:ext cx="401123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শিক্ষাদীক্ষার মাধ্যমে </a:t>
            </a:r>
          </a:p>
          <a:p>
            <a:pPr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মনুষ্যত্ব অর্জন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6"/>
          <a:stretch/>
        </p:blipFill>
        <p:spPr>
          <a:xfrm>
            <a:off x="304800" y="381000"/>
            <a:ext cx="81534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00200" y="533400"/>
            <a:ext cx="5486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চিন্তার স্বাধীনতা</a:t>
            </a:r>
            <a:endParaRPr lang="en-US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1000"/>
            <a:ext cx="7477502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00400" y="609600"/>
            <a:ext cx="4419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বুদ্ধির স্বাধীনতা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276761"/>
            <a:ext cx="78486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আত্মপ্রকাশের </a:t>
            </a:r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524000"/>
            <a:ext cx="8305800" cy="4800600"/>
            <a:chOff x="6400800" y="1981200"/>
            <a:chExt cx="2514600" cy="3429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0800" y="2133600"/>
              <a:ext cx="2514600" cy="3276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8349277" y="1981200"/>
              <a:ext cx="65446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bn-BD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828800"/>
            <a:ext cx="205216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চার্লস ব্যাবেজ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7924"/>
            <a:ext cx="8229600" cy="304698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MAR ALL PICTURE\AMAR All PICTURE\Man Other\rt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59080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76200"/>
            <a:ext cx="3048000" cy="1323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438400" cy="113877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828800"/>
          </a:xfr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733800" cy="4495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Rectangle 6"/>
          <p:cNvSpPr/>
          <p:nvPr/>
        </p:nvSpPr>
        <p:spPr>
          <a:xfrm>
            <a:off x="990600" y="2362200"/>
            <a:ext cx="3733800" cy="434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সময়ঃ৪৫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তারিখঃ৬/৯/১৬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467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6" r="11811" b="4201"/>
          <a:stretch/>
        </p:blipFill>
        <p:spPr>
          <a:xfrm>
            <a:off x="3260259" y="1468582"/>
            <a:ext cx="2667000" cy="367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84" t="15771" r="34851" b="12425"/>
          <a:stretch/>
        </p:blipFill>
        <p:spPr>
          <a:xfrm>
            <a:off x="244765" y="1433945"/>
            <a:ext cx="2667000" cy="367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‘লোভে পাপ, পাপে মৃত্যু’ কথাটি বুলিমাত্র, সত্য।</a:t>
            </a:r>
            <a:endParaRPr lang="en-US" sz="1400" b="1" dirty="0" smtClean="0">
              <a:ln w="1905"/>
              <a:blipFill>
                <a:blip r:embed="rId4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673" y="52590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জাগ্রত </a:t>
            </a:r>
          </a:p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মনুষ্যত্ববোধ</a:t>
            </a:r>
            <a:endParaRPr lang="en-US" sz="105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4600" y="1433945"/>
            <a:ext cx="2590800" cy="3671455"/>
            <a:chOff x="6324600" y="1433945"/>
            <a:chExt cx="2590800" cy="36714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38" t="26116" r="46213" b="29919"/>
            <a:stretch/>
          </p:blipFill>
          <p:spPr>
            <a:xfrm>
              <a:off x="6324600" y="1433945"/>
              <a:ext cx="2590800" cy="36714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324600" y="4343400"/>
              <a:ext cx="25908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C00000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মূল্যবোধ</a:t>
              </a:r>
              <a:endParaRPr lang="en-US" sz="1050" b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62400" y="5334000"/>
            <a:ext cx="13211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410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সুশৃংখল </a:t>
            </a:r>
          </a:p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সমাজব্যবস্থা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212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981200"/>
            <a:ext cx="28194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81200"/>
            <a:ext cx="281939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8087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 আসল কাজ জ্ঞান পরিবেশন নয়, মূল্যবোধ সৃষ্টি; </a:t>
            </a:r>
          </a:p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জ্ঞান পরিবেশন মূল্যবোধ সৃষ্টির উপায়মাত্র।</a:t>
            </a:r>
            <a:endParaRPr lang="en-US" sz="1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1981200"/>
            <a:ext cx="2743200" cy="4038600"/>
            <a:chOff x="3200400" y="1981200"/>
            <a:chExt cx="2743200" cy="4038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0400" y="1981200"/>
              <a:ext cx="27432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777" r="4040" b="6861"/>
            <a:stretch/>
          </p:blipFill>
          <p:spPr>
            <a:xfrm>
              <a:off x="3200400" y="3991194"/>
              <a:ext cx="2743200" cy="20286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4419600" y="1753857"/>
            <a:ext cx="140554" cy="2284743"/>
            <a:chOff x="4673562" y="1725380"/>
            <a:chExt cx="140554" cy="2284743"/>
          </a:xfrm>
        </p:grpSpPr>
        <p:sp>
          <p:nvSpPr>
            <p:cNvPr id="12" name="Rectangle 11"/>
            <p:cNvSpPr/>
            <p:nvPr/>
          </p:nvSpPr>
          <p:spPr>
            <a:xfrm rot="2856106">
              <a:off x="3598328" y="2800614"/>
              <a:ext cx="2265814" cy="11534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8038995">
              <a:off x="3645363" y="2841371"/>
              <a:ext cx="2231933" cy="1055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43361" y="3887457"/>
            <a:ext cx="140554" cy="2284743"/>
            <a:chOff x="4673562" y="1725380"/>
            <a:chExt cx="140554" cy="2284743"/>
          </a:xfrm>
        </p:grpSpPr>
        <p:sp>
          <p:nvSpPr>
            <p:cNvPr id="16" name="Rectangle 15"/>
            <p:cNvSpPr/>
            <p:nvPr/>
          </p:nvSpPr>
          <p:spPr>
            <a:xfrm rot="2856106">
              <a:off x="3598328" y="2800614"/>
              <a:ext cx="2265814" cy="11534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8038995">
              <a:off x="3645363" y="2841371"/>
              <a:ext cx="2231933" cy="1055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28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622" y="2597527"/>
            <a:ext cx="8068978" cy="36625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 আসল কাজ জ্ঞান পরিবেশন নয়, মূল্যবোধ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’’- উক্তিটি </a:t>
            </a: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‘শিক্ষা ও মনুষ্যত্ব’ প্রবন্ধের আলোকে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57200"/>
            <a:ext cx="2590800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MAR ALL PICTURE\AMAR All PICTURE\Man Other\y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4267200" cy="234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25908"/>
            <a:ext cx="9144000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‘শিক্ষা ও মনুষ্যত্ব’ প্রবন্ধ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শীর্ষক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জীবসত্তা,অপরটি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মানবসত্তা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মনুষ্যত্ব।জীবসত্তার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অন্নবস্ত্রের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ঘটানো।শিক্ষার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অন্নবস্ত্রের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যায়।শিক্ষার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নয়-জ্ঞান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উপায়মাত্র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34650"/>
            <a:ext cx="2590800" cy="144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বক্তব্য</a:t>
            </a:r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9" t="2627" r="5386" b="5955"/>
          <a:stretch/>
        </p:blipFill>
        <p:spPr>
          <a:xfrm>
            <a:off x="5867400" y="176300"/>
            <a:ext cx="2667000" cy="18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11111\Downloads\image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"/>
            <a:ext cx="2362200" cy="2026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1295400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মনুষ্যত্ব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90601"/>
            <a:ext cx="8763000" cy="553997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/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মোতাহের হোসেন চৌধুরী কত সালে জন্মগ্রহণ করেন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sz="2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জীবনকে কীসের সাথে তুলনা করা যেতে পারে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জীবসত্তার ঘর থেকে মানবসত্তার ঘরে উঠবার মই কী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sz="2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 শ্রেষ্ঠ দিক কোনটি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sz="2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অন্নবস্ত্রের প্রাচুর্যের চেয়েও কী বড়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87630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5424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মোতাহের হোসেন চৌধুরী কোন শ্রেণির লেখক?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ক. আধ্যাত্মিক   খ. প্রকৃতিবাদী   গ. মননশীল   ঘ. বাস্তববাদী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‘নিগড়’- শব্দের অর্থ কী?</a:t>
            </a:r>
          </a:p>
          <a:p>
            <a:r>
              <a:rPr lang="bn-BD" sz="2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ক. শিকল   খ. নিয়তি   গ.সুখ    ঘ. নিকুঞ্জ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‘মাথায় অর্থের চিন্তা থাকলে জীবনে আনন্দ উপভোগ করা যায় না।’-বাক্যটিতে উল্লিখিত ‘মাথায় অর্থের চিন্তা’ কথাটির সাথে মিল পাওয়া যায় ‘শিক্ষা ও মনুষ্যত্ব’ প্রবন্ধের কোন কথাটির?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ক. লোভের সাথে               খ. দুঃখের সাথে    </a:t>
            </a:r>
          </a:p>
          <a:p>
            <a:r>
              <a:rPr lang="bn-BD" sz="2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7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পায়ের কাঁটার সাথে        ঘ. মূল্যবোধের সাথে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‘লোভে পাপ, পাপে মৃত্যু’ কথাটি বুলিমাত্র, সত্য।’’- এ কথাটি মানুষ</a:t>
            </a:r>
          </a:p>
          <a:p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 উপলব্ধি করতে পারে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ক. সমাজ থেকে            </a:t>
            </a:r>
            <a:r>
              <a:rPr lang="bn-BD" sz="1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খ. শিক্ষা-দীক্ষার মাধ্যমে</a:t>
            </a:r>
          </a:p>
          <a:p>
            <a:r>
              <a:rPr lang="bn-BD" sz="2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গ. নিজের জীবন থেকে     ঘ. সত্য উপলব্ধির মাধ্যমে </a:t>
            </a:r>
          </a:p>
        </p:txBody>
      </p:sp>
      <p:sp>
        <p:nvSpPr>
          <p:cNvPr id="3" name="Oval 2"/>
          <p:cNvSpPr/>
          <p:nvPr/>
        </p:nvSpPr>
        <p:spPr>
          <a:xfrm>
            <a:off x="762000" y="1828800"/>
            <a:ext cx="387927" cy="4065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4724400"/>
            <a:ext cx="387927" cy="4065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1066800"/>
            <a:ext cx="387927" cy="4065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3276600"/>
            <a:ext cx="387927" cy="4065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304800" y="0"/>
            <a:ext cx="8839200" cy="1981200"/>
          </a:xfrm>
          <a:prstGeom prst="upArrow">
            <a:avLst>
              <a:gd name="adj1" fmla="val 50000"/>
              <a:gd name="adj2" fmla="val 10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1"/>
            <a:ext cx="8915400" cy="434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n-BD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মনুষ্যত্ববোধ গঠনে একজন শিক্ষার্থীর কি কি পদক্ষেপ নেয়া উচিৎ বলে তুমি মনে কর।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57399"/>
            <a:ext cx="8839200" cy="1524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" y="2203938"/>
            <a:ext cx="8915400" cy="4501662"/>
            <a:chOff x="609600" y="2203938"/>
            <a:chExt cx="7924800" cy="4501662"/>
          </a:xfrm>
          <a:blipFill>
            <a:blip r:embed="rId4"/>
            <a:tile tx="0" ty="0" sx="100000" sy="100000" flip="none" algn="tl"/>
          </a:blipFill>
        </p:grpSpPr>
        <p:sp>
          <p:nvSpPr>
            <p:cNvPr id="8" name="Rectangle 7"/>
            <p:cNvSpPr/>
            <p:nvPr/>
          </p:nvSpPr>
          <p:spPr>
            <a:xfrm>
              <a:off x="609600" y="2203938"/>
              <a:ext cx="152400" cy="45016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6553201"/>
              <a:ext cx="7772400" cy="1523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0" y="2209800"/>
              <a:ext cx="152400" cy="441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80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29000"/>
            <a:ext cx="28194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809999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191491" cy="1181860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20510779">
            <a:off x="3293488" y="3120789"/>
            <a:ext cx="3657600" cy="103507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নির্দিষ্ট স্থানে ময়লা ফেলুন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228600" y="-152400"/>
            <a:ext cx="8686800" cy="48768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0" y="4724400"/>
            <a:ext cx="9144000" cy="1905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 রাখঃ- সততার সাথে পরিশ্রম কর,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 বড় হবে।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42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09600" y="457200"/>
            <a:ext cx="7467600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7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57200"/>
            <a:ext cx="7467600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11111\Downloads\s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429000" cy="4495800"/>
          </a:xfrm>
          <a:prstGeom prst="rect">
            <a:avLst/>
          </a:prstGeom>
          <a:noFill/>
        </p:spPr>
      </p:pic>
      <p:pic>
        <p:nvPicPr>
          <p:cNvPr id="1027" name="Picture 3" descr="C:\Users\11111\Downloads\8ee0b0095ed84bf0632ff9e4eaa6b201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4600757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7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" t="3589" r="2573" b="4067"/>
          <a:stretch/>
        </p:blipFill>
        <p:spPr>
          <a:xfrm>
            <a:off x="304800" y="3657600"/>
            <a:ext cx="4038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28600"/>
            <a:ext cx="4038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4038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800600" y="3657600"/>
            <a:ext cx="4038601" cy="2895600"/>
            <a:chOff x="4800600" y="3657600"/>
            <a:chExt cx="4038601" cy="2895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9900" y="5070764"/>
              <a:ext cx="2019300" cy="14824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5105400"/>
              <a:ext cx="1981200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3657600"/>
              <a:ext cx="1981200" cy="14131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0683" y="3657600"/>
              <a:ext cx="1998518" cy="14131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722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267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8600"/>
            <a:ext cx="4267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5334000"/>
            <a:ext cx="85344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5344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11111\Downloads\imag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886200" cy="3962400"/>
          </a:xfrm>
          <a:prstGeom prst="rect">
            <a:avLst/>
          </a:prstGeom>
          <a:noFill/>
        </p:spPr>
      </p:pic>
      <p:pic>
        <p:nvPicPr>
          <p:cNvPr id="2050" name="Picture 2" descr="D:\AMAR ALL PICTURE\AMAR All PICTURE\Man Other\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306887" cy="411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0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5344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দেখবো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11111\Downloads\nobojat0kblog_1189346400_1-picture_35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0"/>
            <a:ext cx="48006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099" name="Picture 3" descr="C:\Users\11111\Downloads\150907035553_bangla_flood_gaibandha_640x360_focusbangl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00200"/>
            <a:ext cx="35814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0" name="Picture 4" descr="C:\Users\11111\Downloads\201408231025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191001"/>
            <a:ext cx="4800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1" name="Picture 5" descr="C:\Users\11111\Downloads\climate-change_825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038600"/>
            <a:ext cx="358140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60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2472</TotalTime>
  <Words>739</Words>
  <Application>Microsoft Office PowerPoint</Application>
  <PresentationFormat>On-screen Show (4:3)</PresentationFormat>
  <Paragraphs>166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dubai-laptop</cp:lastModifiedBy>
  <cp:revision>412</cp:revision>
  <dcterms:created xsi:type="dcterms:W3CDTF">2006-08-16T00:00:00Z</dcterms:created>
  <dcterms:modified xsi:type="dcterms:W3CDTF">2020-07-25T14:22:20Z</dcterms:modified>
</cp:coreProperties>
</file>