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58" r:id="rId5"/>
    <p:sldId id="259" r:id="rId6"/>
    <p:sldId id="265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3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6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8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7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1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0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2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5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9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792F-A3EE-4FF3-8139-B183178E040F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2F58-2B2F-4D30-9A1A-BF8864D4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2222"/>
            <a:ext cx="9144000" cy="92568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শুভেচ্ছা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3378"/>
            <a:ext cx="12192000" cy="551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001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                    </a:t>
            </a:r>
            <a:r>
              <a:rPr lang="en-US" sz="5400" dirty="0" err="1" smtClean="0">
                <a:solidFill>
                  <a:srgbClr val="FF0000"/>
                </a:solidFill>
              </a:rPr>
              <a:t>পরিবারের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3568"/>
            <a:ext cx="10515600" cy="43513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err="1" smtClean="0"/>
              <a:t>উত্তরাধিকার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নির্ধারন</a:t>
            </a:r>
            <a:r>
              <a:rPr lang="en-US" sz="4400" dirty="0" smtClean="0"/>
              <a:t> </a:t>
            </a:r>
          </a:p>
          <a:p>
            <a:r>
              <a:rPr lang="en-US" sz="4400" dirty="0" err="1" smtClean="0"/>
              <a:t>সামাজিক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নিয়ন্ত্রন</a:t>
            </a:r>
            <a:r>
              <a:rPr lang="en-US" sz="4400" dirty="0" smtClean="0"/>
              <a:t> </a:t>
            </a:r>
          </a:p>
          <a:p>
            <a:r>
              <a:rPr lang="en-US" sz="4400" dirty="0" err="1" smtClean="0"/>
              <a:t>সার্বজনীনতা</a:t>
            </a:r>
            <a:endParaRPr lang="en-US" sz="4400" dirty="0" smtClean="0"/>
          </a:p>
          <a:p>
            <a:r>
              <a:rPr lang="en-US" sz="4400" dirty="0" err="1" smtClean="0"/>
              <a:t>সামাজিক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মর্যাদা</a:t>
            </a:r>
            <a:r>
              <a:rPr lang="en-US" sz="4400" dirty="0" smtClean="0"/>
              <a:t> </a:t>
            </a:r>
          </a:p>
          <a:p>
            <a:r>
              <a:rPr lang="en-US" sz="4400" dirty="0" err="1" smtClean="0"/>
              <a:t>সীমিত</a:t>
            </a:r>
            <a:r>
              <a:rPr lang="en-US" sz="4400" dirty="0" smtClean="0"/>
              <a:t> </a:t>
            </a:r>
            <a:r>
              <a:rPr lang="en-US" sz="4400" dirty="0" err="1" smtClean="0"/>
              <a:t>আকার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6799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                      </a:t>
            </a:r>
            <a:r>
              <a:rPr lang="en-US" sz="5400" dirty="0" err="1" smtClean="0">
                <a:solidFill>
                  <a:srgbClr val="00B050"/>
                </a:solidFill>
              </a:rPr>
              <a:t>পরিবারের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গুরত্ব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B0F0"/>
                </a:solidFill>
              </a:rPr>
              <a:t>পরিবারের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অন্যতম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সামাজিক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গুরত্ব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হচ্ছে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জৈবিক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কাজ</a:t>
            </a:r>
            <a:r>
              <a:rPr lang="en-US" sz="4400" dirty="0">
                <a:solidFill>
                  <a:srgbClr val="00B0F0"/>
                </a:solidFill>
              </a:rPr>
              <a:t>,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মানব</a:t>
            </a:r>
            <a:r>
              <a:rPr lang="en-US" sz="4400" dirty="0" smtClean="0">
                <a:solidFill>
                  <a:srgbClr val="00B0F0"/>
                </a:solidFill>
              </a:rPr>
              <a:t>  </a:t>
            </a:r>
            <a:r>
              <a:rPr lang="en-US" sz="4400" dirty="0" err="1" smtClean="0">
                <a:solidFill>
                  <a:srgbClr val="00B0F0"/>
                </a:solidFill>
              </a:rPr>
              <a:t>সন্তান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প্রজননের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স্বীকৃত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প্রতিষ্টান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পরিবার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4400" dirty="0" err="1" smtClean="0">
                <a:solidFill>
                  <a:srgbClr val="00B0F0"/>
                </a:solidFill>
              </a:rPr>
              <a:t>শিশু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প্রতিপালন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করার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দায়-দায়িত্ব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পরিবারকেই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গ্রহন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করতে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হয়</a:t>
            </a:r>
            <a:r>
              <a:rPr lang="en-US" sz="4400" dirty="0" smtClean="0">
                <a:solidFill>
                  <a:srgbClr val="00B0F0"/>
                </a:solidFill>
              </a:rPr>
              <a:t>। 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00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9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                      </a:t>
            </a:r>
            <a:r>
              <a:rPr lang="en-US" sz="4800" dirty="0" err="1" smtClean="0">
                <a:solidFill>
                  <a:srgbClr val="FF0000"/>
                </a:solidFill>
              </a:rPr>
              <a:t>পরিবারের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কার্যাবলী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280"/>
            <a:ext cx="11353800" cy="576072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7030A0"/>
                </a:solidFill>
              </a:rPr>
              <a:t>সমাজের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একটি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অন্যতম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প্রাচীন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সংগঠন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হল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পরিবার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পরিবার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নানা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প্রকার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কর্যাবলী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সম্পাদন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করে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থাকে</a:t>
            </a:r>
            <a:r>
              <a:rPr lang="en-US" sz="3600" dirty="0" smtClean="0">
                <a:solidFill>
                  <a:srgbClr val="7030A0"/>
                </a:solidFill>
              </a:rPr>
              <a:t> । </a:t>
            </a:r>
            <a:r>
              <a:rPr lang="en-US" sz="3600" dirty="0" err="1" smtClean="0">
                <a:solidFill>
                  <a:srgbClr val="7030A0"/>
                </a:solidFill>
              </a:rPr>
              <a:t>নিচে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কয়েকটি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কর্যাবলী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উল্লেখ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করা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হলোঃ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১ </a:t>
            </a:r>
            <a:r>
              <a:rPr lang="en-US" sz="3600" dirty="0" err="1" smtClean="0">
                <a:solidFill>
                  <a:srgbClr val="7030A0"/>
                </a:solidFill>
              </a:rPr>
              <a:t>অর্থনৈতিক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কার্যাবলী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২ </a:t>
            </a:r>
            <a:r>
              <a:rPr lang="en-US" sz="3600" dirty="0" err="1" smtClean="0">
                <a:solidFill>
                  <a:srgbClr val="7030A0"/>
                </a:solidFill>
              </a:rPr>
              <a:t>শিক্ষামূলক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কার্যাবলী</a:t>
            </a:r>
            <a:r>
              <a:rPr lang="en-US" sz="3600" dirty="0" smtClean="0">
                <a:solidFill>
                  <a:srgbClr val="7030A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৩ </a:t>
            </a:r>
            <a:r>
              <a:rPr lang="en-US" sz="3600" dirty="0" err="1" smtClean="0">
                <a:solidFill>
                  <a:srgbClr val="7030A0"/>
                </a:solidFill>
              </a:rPr>
              <a:t>ধর্মীয়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কার্যাবলী</a:t>
            </a:r>
            <a:r>
              <a:rPr lang="en-US" sz="3600" dirty="0" smtClean="0">
                <a:solidFill>
                  <a:srgbClr val="7030A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৪ </a:t>
            </a:r>
            <a:r>
              <a:rPr lang="en-US" sz="3600" dirty="0" err="1" smtClean="0">
                <a:solidFill>
                  <a:srgbClr val="7030A0"/>
                </a:solidFill>
              </a:rPr>
              <a:t>সামাজিকীকরণ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৫ </a:t>
            </a:r>
            <a:r>
              <a:rPr lang="en-US" sz="3600" dirty="0" err="1" smtClean="0">
                <a:solidFill>
                  <a:srgbClr val="7030A0"/>
                </a:solidFill>
              </a:rPr>
              <a:t>রাজনৈতিকার্যাবলী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endParaRPr lang="en-US" sz="3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৬. </a:t>
            </a:r>
            <a:r>
              <a:rPr lang="en-US" sz="3600" dirty="0" err="1" smtClean="0">
                <a:solidFill>
                  <a:srgbClr val="7030A0"/>
                </a:solidFill>
              </a:rPr>
              <a:t>নৈতিক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শিক্ষা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                            </a:t>
            </a:r>
            <a:r>
              <a:rPr lang="en-US" sz="4800" dirty="0" err="1" smtClean="0">
                <a:solidFill>
                  <a:srgbClr val="C00000"/>
                </a:solidFill>
              </a:rPr>
              <a:t>একক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কাজ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algn="ctr"/>
            <a:r>
              <a:rPr lang="en-US" sz="3600" dirty="0" err="1" smtClean="0"/>
              <a:t>পরিবারের</a:t>
            </a:r>
            <a:r>
              <a:rPr lang="en-US" sz="3600" dirty="0" smtClean="0"/>
              <a:t> ৫টি </a:t>
            </a:r>
            <a:r>
              <a:rPr lang="en-US" sz="3600" dirty="0" err="1" smtClean="0"/>
              <a:t>কাজ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নিজ</a:t>
            </a:r>
            <a:r>
              <a:rPr lang="en-US" sz="3600" dirty="0" smtClean="0"/>
              <a:t> </a:t>
            </a:r>
            <a:r>
              <a:rPr lang="en-US" sz="3600" dirty="0" err="1" smtClean="0"/>
              <a:t>খাতায়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1047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</a:rPr>
              <a:t>দলীয়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কাজ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0781"/>
            <a:ext cx="10515600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১ (ক  </a:t>
            </a:r>
            <a:r>
              <a:rPr lang="en-US" sz="4000" dirty="0" err="1" smtClean="0">
                <a:solidFill>
                  <a:srgbClr val="7030A0"/>
                </a:solidFill>
              </a:rPr>
              <a:t>গ্রুপ</a:t>
            </a:r>
            <a:r>
              <a:rPr lang="en-US" sz="4000" dirty="0" smtClean="0">
                <a:solidFill>
                  <a:srgbClr val="7030A0"/>
                </a:solidFill>
              </a:rPr>
              <a:t>)</a:t>
            </a:r>
            <a:r>
              <a:rPr lang="en-US" sz="4000" dirty="0" err="1" smtClean="0">
                <a:solidFill>
                  <a:srgbClr val="7030A0"/>
                </a:solidFill>
              </a:rPr>
              <a:t>পরিবার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কি</a:t>
            </a:r>
            <a:endParaRPr lang="en-US" sz="4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২  (খ  </a:t>
            </a:r>
            <a:r>
              <a:rPr lang="en-US" sz="4000" dirty="0" err="1" smtClean="0">
                <a:solidFill>
                  <a:srgbClr val="7030A0"/>
                </a:solidFill>
              </a:rPr>
              <a:t>গ্রুপ</a:t>
            </a:r>
            <a:r>
              <a:rPr lang="en-US" sz="4000" dirty="0" smtClean="0">
                <a:solidFill>
                  <a:srgbClr val="7030A0"/>
                </a:solidFill>
              </a:rPr>
              <a:t>) </a:t>
            </a:r>
            <a:r>
              <a:rPr lang="en-US" sz="4000" dirty="0" err="1" smtClean="0">
                <a:solidFill>
                  <a:srgbClr val="7030A0"/>
                </a:solidFill>
              </a:rPr>
              <a:t>পরিবারের</a:t>
            </a:r>
            <a:r>
              <a:rPr lang="en-US" sz="4000" dirty="0" smtClean="0">
                <a:solidFill>
                  <a:srgbClr val="7030A0"/>
                </a:solidFill>
              </a:rPr>
              <a:t> ৩টি </a:t>
            </a:r>
            <a:r>
              <a:rPr lang="en-US" sz="4000" dirty="0" err="1" smtClean="0">
                <a:solidFill>
                  <a:srgbClr val="7030A0"/>
                </a:solidFill>
              </a:rPr>
              <a:t>বৈশিষ্ট্য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লিখ</a:t>
            </a:r>
            <a:endParaRPr lang="en-US" sz="4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600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                         </a:t>
            </a:r>
            <a:r>
              <a:rPr lang="en-US" sz="4800" dirty="0" err="1" smtClean="0">
                <a:solidFill>
                  <a:srgbClr val="0070C0"/>
                </a:solidFill>
              </a:rPr>
              <a:t>বাড়ীর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কাজ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পরিবারের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প্রযোনীয়তার</a:t>
            </a:r>
            <a:r>
              <a:rPr lang="en-US" sz="3600" dirty="0" smtClean="0">
                <a:solidFill>
                  <a:srgbClr val="FF0000"/>
                </a:solidFill>
              </a:rPr>
              <a:t> ৫টি </a:t>
            </a:r>
            <a:r>
              <a:rPr lang="en-US" sz="3600" dirty="0" err="1" smtClean="0">
                <a:solidFill>
                  <a:srgbClr val="FF0000"/>
                </a:solidFill>
              </a:rPr>
              <a:t>কারন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লিখ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14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উদ্দীপকটি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পড়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en-US" dirty="0" err="1" smtClean="0">
                <a:solidFill>
                  <a:srgbClr val="FF0000"/>
                </a:solidFill>
              </a:rPr>
              <a:t>প্রশ্নের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উত্তর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দাও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2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00B0F0"/>
                </a:solidFill>
              </a:rPr>
              <a:t>আনিকার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পরিবারে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দাদা-দাদী,চাচা-চাচী,ভাই-বোন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একত্রে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বসবাস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করে</a:t>
            </a:r>
            <a:r>
              <a:rPr lang="en-US" sz="3200" dirty="0" smtClean="0">
                <a:solidFill>
                  <a:srgbClr val="00B0F0"/>
                </a:solidFill>
              </a:rPr>
              <a:t>। </a:t>
            </a:r>
            <a:r>
              <a:rPr lang="en-US" sz="3200" dirty="0" err="1" smtClean="0">
                <a:solidFill>
                  <a:srgbClr val="00B0F0"/>
                </a:solidFill>
              </a:rPr>
              <a:t>একদিন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বিকেলে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অনিকার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বাবা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পরিবারের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সকল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শিশু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কিশোরদের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ডেকে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বললেন</a:t>
            </a:r>
            <a:r>
              <a:rPr lang="en-US" sz="3200" dirty="0" smtClean="0">
                <a:solidFill>
                  <a:srgbClr val="00B0F0"/>
                </a:solidFill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</a:rPr>
              <a:t>তোমরা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ছোটদের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স্নেহ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করবে</a:t>
            </a:r>
            <a:r>
              <a:rPr lang="en-US" sz="3200" dirty="0" smtClean="0">
                <a:solidFill>
                  <a:srgbClr val="00B0F0"/>
                </a:solidFill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</a:rPr>
              <a:t>বড়দের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প্রতি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অনুগত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থাকবে,একে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অন্যকে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সহযোগিতা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করবে</a:t>
            </a:r>
            <a:r>
              <a:rPr lang="en-US" sz="3200" dirty="0" smtClean="0">
                <a:solidFill>
                  <a:srgbClr val="00B0F0"/>
                </a:solidFill>
              </a:rPr>
              <a:t> ।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ক) </a:t>
            </a:r>
            <a:r>
              <a:rPr lang="en-US" sz="3200" dirty="0" err="1" smtClean="0">
                <a:solidFill>
                  <a:srgbClr val="00B0F0"/>
                </a:solidFill>
              </a:rPr>
              <a:t>শহর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সমাজে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কোন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ধরনের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পরিবার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বেশি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খ) </a:t>
            </a:r>
            <a:r>
              <a:rPr lang="en-US" sz="3200" dirty="0" err="1" smtClean="0">
                <a:solidFill>
                  <a:srgbClr val="00B0F0"/>
                </a:solidFill>
              </a:rPr>
              <a:t>বিবাহ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গ)</a:t>
            </a:r>
            <a:r>
              <a:rPr lang="en-US" sz="3200" dirty="0" err="1" smtClean="0">
                <a:solidFill>
                  <a:srgbClr val="00B0F0"/>
                </a:solidFill>
              </a:rPr>
              <a:t>উদ্দীপকের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আলোকে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সামাজিকীকরন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বর্ননা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ঘ) </a:t>
            </a:r>
            <a:r>
              <a:rPr lang="en-US" sz="3200" dirty="0" err="1" smtClean="0">
                <a:solidFill>
                  <a:srgbClr val="00B0F0"/>
                </a:solidFill>
              </a:rPr>
              <a:t>উদ্দীপকের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আলোকে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যৌথ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পরিবারের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প্রযোনীয়তা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ব্যাখ্যা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কর</a:t>
            </a:r>
            <a:r>
              <a:rPr lang="en-US" sz="3200" dirty="0" smtClean="0">
                <a:solidFill>
                  <a:srgbClr val="00B0F0"/>
                </a:solidFill>
              </a:rPr>
              <a:t>।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775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                 </a:t>
            </a:r>
            <a:r>
              <a:rPr lang="en-US" sz="4800" dirty="0" err="1" smtClean="0">
                <a:solidFill>
                  <a:srgbClr val="FF0000"/>
                </a:solidFill>
              </a:rPr>
              <a:t>আগামী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দিনের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পাঠ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ঘোষনা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92D050"/>
                </a:solidFill>
              </a:rPr>
              <a:t>                         </a:t>
            </a:r>
          </a:p>
          <a:p>
            <a:pPr marL="0" indent="0">
              <a:buNone/>
            </a:pPr>
            <a:endParaRPr lang="en-US" sz="48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n-US" sz="4800" dirty="0" err="1" smtClean="0">
                <a:solidFill>
                  <a:srgbClr val="92D050"/>
                </a:solidFill>
              </a:rPr>
              <a:t>পরিবারের</a:t>
            </a:r>
            <a:r>
              <a:rPr lang="en-US" sz="4800" dirty="0" smtClean="0">
                <a:solidFill>
                  <a:srgbClr val="92D050"/>
                </a:solidFill>
              </a:rPr>
              <a:t> </a:t>
            </a:r>
            <a:r>
              <a:rPr lang="en-US" sz="4800" dirty="0" err="1" smtClean="0">
                <a:solidFill>
                  <a:srgbClr val="92D050"/>
                </a:solidFill>
              </a:rPr>
              <a:t>ধরন</a:t>
            </a:r>
            <a:endParaRPr lang="en-US" sz="4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54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                                </a:t>
            </a:r>
            <a:r>
              <a:rPr lang="en-US" sz="4800" dirty="0" err="1" smtClean="0">
                <a:solidFill>
                  <a:srgbClr val="00B0F0"/>
                </a:solidFill>
              </a:rPr>
              <a:t>বুক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রেফারেন্স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889" y="1814336"/>
            <a:ext cx="10515600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 ১.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সেলিনা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আহমেদ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ও খ ম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রেজাউল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করিম,সমাজবিজ্ঞান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প্রথম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পএ</a:t>
            </a: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 ২.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মুহাম্মদ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আব্দুল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মালেক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সরকার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,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সমাজবিজ্ঞান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প্রথম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পএ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60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1" y="353836"/>
            <a:ext cx="1051560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            </a:t>
            </a:r>
            <a:r>
              <a:rPr lang="en-US" sz="3600" dirty="0" err="1" smtClean="0"/>
              <a:t>তোমাদের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সুন্দর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সহযোগিতার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ধন্যবাদ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17" y="1825625"/>
            <a:ext cx="8804366" cy="4862558"/>
          </a:xfrm>
        </p:spPr>
      </p:pic>
    </p:spTree>
    <p:extLst>
      <p:ext uri="{BB962C8B-B14F-4D97-AF65-F5344CB8AC3E}">
        <p14:creationId xmlns:p14="http://schemas.microsoft.com/office/powerpoint/2010/main" val="253254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524000" y="1981200"/>
            <a:ext cx="9144000" cy="4724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2003425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sz="4800" b="1" dirty="0" err="1"/>
              <a:t>সমাজবিজ্ঞান</a:t>
            </a:r>
            <a:r>
              <a:rPr lang="en-US" sz="4800" b="1" dirty="0"/>
              <a:t> </a:t>
            </a:r>
            <a:r>
              <a:rPr lang="en-US" sz="4800" b="1" dirty="0" err="1"/>
              <a:t>বিভাগ</a:t>
            </a:r>
            <a:r>
              <a:rPr lang="en-US" sz="4800" b="1" dirty="0"/>
              <a:t> </a:t>
            </a:r>
            <a:br>
              <a:rPr lang="en-US" sz="4800" b="1" dirty="0"/>
            </a:br>
            <a:r>
              <a:rPr lang="en-US" sz="4800" b="1" dirty="0" err="1" smtClean="0"/>
              <a:t>সরকারি</a:t>
            </a:r>
            <a:r>
              <a:rPr lang="en-US" sz="4800" b="1" smtClean="0"/>
              <a:t> ফুলতলা</a:t>
            </a:r>
            <a:r>
              <a:rPr lang="en-US" sz="4800" b="1" dirty="0" smtClean="0"/>
              <a:t> </a:t>
            </a:r>
            <a:r>
              <a:rPr lang="en-US" sz="4800" b="1" dirty="0" err="1"/>
              <a:t>মহিলা</a:t>
            </a:r>
            <a:r>
              <a:rPr lang="en-US" sz="4800" b="1" dirty="0"/>
              <a:t> </a:t>
            </a:r>
            <a:r>
              <a:rPr lang="en-US" sz="4800" b="1" dirty="0" err="1"/>
              <a:t>কলেজ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2895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56165">
            <a:off x="3959650" y="3124200"/>
            <a:ext cx="5486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/>
              <a:t>স্বাগতম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20837569"/>
      </p:ext>
    </p:extLst>
  </p:cSld>
  <p:clrMapOvr>
    <a:masterClrMapping/>
  </p:clrMapOvr>
  <p:transition spd="med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2161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382" y="762000"/>
            <a:ext cx="7370618" cy="6096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4400" b="1" smtClean="0"/>
          </a:p>
          <a:p>
            <a:r>
              <a:rPr lang="en-US" sz="4400" b="1" smtClean="0"/>
              <a:t>গাজী</a:t>
            </a:r>
            <a:r>
              <a:rPr lang="en-US" sz="4400" b="1" dirty="0" smtClean="0"/>
              <a:t> </a:t>
            </a:r>
            <a:r>
              <a:rPr lang="en-US" sz="4400" b="1" dirty="0" err="1"/>
              <a:t>মো</a:t>
            </a:r>
            <a:r>
              <a:rPr lang="en-US" sz="4400" b="1" dirty="0"/>
              <a:t>: </a:t>
            </a:r>
            <a:r>
              <a:rPr lang="en-US" sz="4400" b="1" dirty="0" err="1"/>
              <a:t>এনামুল</a:t>
            </a:r>
            <a:r>
              <a:rPr lang="en-US" sz="4400" b="1" dirty="0"/>
              <a:t> </a:t>
            </a:r>
            <a:r>
              <a:rPr lang="en-US" sz="4400" b="1" dirty="0" err="1"/>
              <a:t>হক</a:t>
            </a:r>
            <a:endParaRPr lang="en-US" sz="4400" b="1" dirty="0"/>
          </a:p>
          <a:p>
            <a:r>
              <a:rPr lang="en-US" sz="4400" b="1" dirty="0" err="1"/>
              <a:t>ডাক</a:t>
            </a:r>
            <a:r>
              <a:rPr lang="en-US" sz="4400" b="1" dirty="0"/>
              <a:t> </a:t>
            </a:r>
            <a:r>
              <a:rPr lang="en-US" sz="4400" b="1" dirty="0" err="1"/>
              <a:t>নাম</a:t>
            </a:r>
            <a:r>
              <a:rPr lang="en-US" sz="4400" b="1" dirty="0"/>
              <a:t> : </a:t>
            </a:r>
            <a:r>
              <a:rPr lang="en-US" sz="4400" b="1" dirty="0" err="1"/>
              <a:t>ফারুক</a:t>
            </a:r>
            <a:endParaRPr lang="en-US" sz="4400" b="1" dirty="0"/>
          </a:p>
          <a:p>
            <a:r>
              <a:rPr lang="en-US" sz="4400" b="1" dirty="0" err="1"/>
              <a:t>প্রভাষক</a:t>
            </a:r>
            <a:r>
              <a:rPr lang="en-US" sz="4400" b="1" dirty="0"/>
              <a:t> </a:t>
            </a:r>
          </a:p>
          <a:p>
            <a:r>
              <a:rPr lang="en-US" sz="4400" b="1" dirty="0" err="1"/>
              <a:t>সমাজবিজ্ঞান</a:t>
            </a:r>
            <a:r>
              <a:rPr lang="en-US" sz="4400" b="1" dirty="0"/>
              <a:t> </a:t>
            </a:r>
            <a:r>
              <a:rPr lang="en-US" sz="4400" b="1" dirty="0" err="1"/>
              <a:t>বিভাগ</a:t>
            </a:r>
            <a:endParaRPr lang="en-US" sz="4400" b="1" dirty="0"/>
          </a:p>
          <a:p>
            <a:r>
              <a:rPr lang="en-US" sz="4000" b="1" dirty="0" err="1"/>
              <a:t>সরকারি</a:t>
            </a:r>
            <a:r>
              <a:rPr lang="en-US" sz="4000" b="1" dirty="0"/>
              <a:t> </a:t>
            </a:r>
            <a:r>
              <a:rPr lang="en-US" sz="4000" b="1" dirty="0" err="1"/>
              <a:t>ফুলতলা</a:t>
            </a:r>
            <a:r>
              <a:rPr lang="en-US" sz="4000" b="1" dirty="0"/>
              <a:t> </a:t>
            </a:r>
            <a:r>
              <a:rPr lang="en-US" sz="4000" b="1" dirty="0" err="1"/>
              <a:t>মহিলা</a:t>
            </a:r>
            <a:r>
              <a:rPr lang="en-US" sz="4000" b="1" dirty="0"/>
              <a:t> </a:t>
            </a:r>
            <a:r>
              <a:rPr lang="en-US" sz="4000" b="1" dirty="0" err="1"/>
              <a:t>কলেজ</a:t>
            </a:r>
            <a:r>
              <a:rPr lang="en-US" sz="4000" b="1" dirty="0"/>
              <a:t> </a:t>
            </a:r>
            <a:endParaRPr lang="en-US" sz="4000" b="1" dirty="0" smtClean="0"/>
          </a:p>
          <a:p>
            <a:r>
              <a:rPr lang="en-US" sz="3200" b="1" dirty="0" err="1" smtClean="0"/>
              <a:t>ফুলতলা</a:t>
            </a:r>
            <a:r>
              <a:rPr lang="en-US" sz="3200" b="1" dirty="0"/>
              <a:t>, </a:t>
            </a:r>
            <a:r>
              <a:rPr lang="en-US" sz="3200" b="1" dirty="0" err="1"/>
              <a:t>খুলনা</a:t>
            </a:r>
            <a:endParaRPr lang="en-US" sz="3200" b="1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162"/>
            <a:ext cx="4648200" cy="606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15684"/>
      </p:ext>
    </p:extLst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                                 </a:t>
            </a:r>
            <a:r>
              <a:rPr lang="en-US" sz="4800" dirty="0" err="1" smtClean="0"/>
              <a:t>বিষয়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পরিচিতি</a:t>
            </a:r>
            <a:endParaRPr lang="en-US" sz="4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" y="1514190"/>
            <a:ext cx="5531555" cy="497420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সমাজবিজ্ঞান</a:t>
            </a:r>
            <a:endParaRPr lang="en-US" dirty="0" smtClean="0"/>
          </a:p>
          <a:p>
            <a:r>
              <a:rPr lang="en-US" dirty="0" err="1" smtClean="0"/>
              <a:t>একাদশ</a:t>
            </a:r>
            <a:r>
              <a:rPr lang="en-US" dirty="0" smtClean="0"/>
              <a:t> </a:t>
            </a:r>
            <a:r>
              <a:rPr lang="en-US" dirty="0" err="1" smtClean="0"/>
              <a:t>শ্রেনী</a:t>
            </a:r>
            <a:endParaRPr lang="en-US" dirty="0" smtClean="0"/>
          </a:p>
          <a:p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পত্র</a:t>
            </a:r>
            <a:endParaRPr lang="en-US" dirty="0" smtClean="0"/>
          </a:p>
          <a:p>
            <a:r>
              <a:rPr lang="en-US" dirty="0" err="1" smtClean="0"/>
              <a:t>পঞ্চম</a:t>
            </a:r>
            <a:r>
              <a:rPr lang="en-US" dirty="0" smtClean="0"/>
              <a:t> </a:t>
            </a:r>
            <a:r>
              <a:rPr lang="en-US" dirty="0" err="1" smtClean="0"/>
              <a:t>অধ্যায়</a:t>
            </a:r>
            <a:endParaRPr lang="en-US" dirty="0" smtClean="0"/>
          </a:p>
          <a:p>
            <a:r>
              <a:rPr lang="en-US" dirty="0" err="1" smtClean="0"/>
              <a:t>শিক্ষাথীর</a:t>
            </a:r>
            <a:r>
              <a:rPr lang="en-US" dirty="0" smtClean="0"/>
              <a:t> </a:t>
            </a:r>
            <a:r>
              <a:rPr lang="en-US" dirty="0" err="1" smtClean="0"/>
              <a:t>সংখ্যাঃ</a:t>
            </a:r>
            <a:r>
              <a:rPr lang="en-US" dirty="0" smtClean="0"/>
              <a:t> ৩৫</a:t>
            </a:r>
          </a:p>
          <a:p>
            <a:r>
              <a:rPr lang="en-US" dirty="0" err="1" smtClean="0"/>
              <a:t>সময়ঃ</a:t>
            </a:r>
            <a:r>
              <a:rPr lang="en-US" dirty="0" smtClean="0"/>
              <a:t> ৪৫ </a:t>
            </a:r>
            <a:r>
              <a:rPr lang="en-US" dirty="0" err="1" smtClean="0"/>
              <a:t>মিঃ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450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ছবিগুলো</a:t>
            </a:r>
            <a:r>
              <a:rPr lang="en-US" dirty="0" smtClean="0"/>
              <a:t> </a:t>
            </a:r>
            <a:r>
              <a:rPr lang="en-US" dirty="0" err="1" smtClean="0"/>
              <a:t>দেখে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32000"/>
            <a:ext cx="4580467" cy="445911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909" y="2032000"/>
            <a:ext cx="6306337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0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89" y="500062"/>
            <a:ext cx="1051560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        </a:t>
            </a:r>
            <a:r>
              <a:rPr lang="en-US" sz="8800" dirty="0" err="1" smtClean="0">
                <a:solidFill>
                  <a:srgbClr val="FF0000"/>
                </a:solidFill>
              </a:rPr>
              <a:t>পূর্ব</a:t>
            </a:r>
            <a:r>
              <a:rPr lang="en-US" sz="8800" dirty="0" smtClean="0">
                <a:solidFill>
                  <a:srgbClr val="FF0000"/>
                </a:solidFill>
              </a:rPr>
              <a:t>- </a:t>
            </a:r>
            <a:r>
              <a:rPr lang="en-US" sz="8800" dirty="0" err="1" smtClean="0">
                <a:solidFill>
                  <a:srgbClr val="FF0000"/>
                </a:solidFill>
              </a:rPr>
              <a:t>পাঠ</a:t>
            </a:r>
            <a:r>
              <a:rPr lang="en-US" sz="8800" dirty="0">
                <a:solidFill>
                  <a:srgbClr val="FF0000"/>
                </a:solidFill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</a:rPr>
              <a:t>যাচাই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>
                <a:solidFill>
                  <a:srgbClr val="00B050"/>
                </a:solidFill>
              </a:rPr>
              <a:t>               </a:t>
            </a:r>
          </a:p>
          <a:p>
            <a:pPr marL="0" indent="0" algn="ctr">
              <a:buNone/>
            </a:pPr>
            <a:r>
              <a:rPr lang="en-US" sz="8000" dirty="0" err="1" smtClean="0">
                <a:solidFill>
                  <a:srgbClr val="00B050"/>
                </a:solidFill>
              </a:rPr>
              <a:t>বিবাহ</a:t>
            </a:r>
            <a:endParaRPr lang="en-US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                          </a:t>
            </a:r>
            <a:r>
              <a:rPr lang="en-US" sz="6000" dirty="0" err="1" smtClean="0"/>
              <a:t>আজকের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পাঠ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286000" lvl="5" indent="0">
              <a:buNone/>
            </a:pPr>
            <a:r>
              <a:rPr lang="en-US" sz="4800" dirty="0" smtClean="0"/>
              <a:t>     </a:t>
            </a:r>
          </a:p>
          <a:p>
            <a:pPr marL="2286000" lvl="5" indent="0">
              <a:buNone/>
            </a:pPr>
            <a:endParaRPr lang="en-US" sz="6600" dirty="0"/>
          </a:p>
          <a:p>
            <a:pPr marL="2286000" lvl="5" indent="0">
              <a:buNone/>
            </a:pP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</a:rPr>
              <a:t>পরিবারের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</a:rPr>
              <a:t>কার্যাবলি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9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                               </a:t>
            </a:r>
            <a:r>
              <a:rPr lang="en-US" dirty="0" err="1" smtClean="0">
                <a:solidFill>
                  <a:srgbClr val="C00000"/>
                </a:solidFill>
              </a:rPr>
              <a:t>আমরা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যা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শিখব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             </a:t>
            </a: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  ১  </a:t>
            </a:r>
            <a:r>
              <a:rPr lang="en-US" sz="4800" dirty="0" err="1" smtClean="0"/>
              <a:t>পরিবার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কী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              ২  </a:t>
            </a:r>
            <a:r>
              <a:rPr lang="en-US" sz="4800" dirty="0" err="1" smtClean="0"/>
              <a:t>পরিবারের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বৈশিষ্ট্য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              ৩  </a:t>
            </a:r>
            <a:r>
              <a:rPr lang="en-US" sz="4800" dirty="0" err="1" smtClean="0"/>
              <a:t>পরিবারের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গুরুত্ব</a:t>
            </a: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              ৪  </a:t>
            </a:r>
            <a:r>
              <a:rPr lang="en-US" sz="4800" dirty="0" err="1" smtClean="0"/>
              <a:t>পরিবারের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কার্যাবলী</a:t>
            </a:r>
            <a:endParaRPr lang="en-US" sz="4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173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                                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err="1" smtClean="0">
                <a:solidFill>
                  <a:srgbClr val="FF0000"/>
                </a:solidFill>
              </a:rPr>
              <a:t>পরিবার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কী</a:t>
            </a: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00B050"/>
                </a:solidFill>
              </a:rPr>
              <a:t>পরিবার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হল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বিবাহ</a:t>
            </a:r>
            <a:r>
              <a:rPr lang="en-US" sz="4000" dirty="0" smtClean="0">
                <a:solidFill>
                  <a:srgbClr val="00B050"/>
                </a:solidFill>
              </a:rPr>
              <a:t> ও </a:t>
            </a:r>
            <a:r>
              <a:rPr lang="en-US" sz="4000" dirty="0" err="1" smtClean="0">
                <a:solidFill>
                  <a:srgbClr val="00B050"/>
                </a:solidFill>
              </a:rPr>
              <a:t>রক্ত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সম্পর্ক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দ্বারা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যুক্ত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মানুষের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একটি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ক্ষুদ্র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দল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যারা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স্বামী-স্ত্রী,সন্তান,ভাই-বোন,মা-বাবা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সামাজিক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সম্পর্কে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পরিচিত</a:t>
            </a:r>
            <a:r>
              <a:rPr lang="en-US" sz="4000" dirty="0" smtClean="0">
                <a:solidFill>
                  <a:srgbClr val="00B050"/>
                </a:solidFill>
              </a:rPr>
              <a:t>। 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4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332</Words>
  <Application>Microsoft Office PowerPoint</Application>
  <PresentationFormat>Widescreen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সবাইকে শুভেচ্ছা</vt:lpstr>
      <vt:lpstr>সমাজবিজ্ঞান বিভাগ  সরকারি ফুলতলা মহিলা কলেজ</vt:lpstr>
      <vt:lpstr>শিক্ষক পরিচিতি</vt:lpstr>
      <vt:lpstr>                                 বিষয় পরিচিতি</vt:lpstr>
      <vt:lpstr>ছবিগুলো দেখে পাঠ সম্পর্কে ধারণা কর</vt:lpstr>
      <vt:lpstr>        পূর্ব- পাঠ যাচাই </vt:lpstr>
      <vt:lpstr>                          আজকের পাঠ </vt:lpstr>
      <vt:lpstr>                               আমরা যা শিখব</vt:lpstr>
      <vt:lpstr>                                 পরিবার কী </vt:lpstr>
      <vt:lpstr>                    পরিবারের বৈশিষ্ট্য </vt:lpstr>
      <vt:lpstr>                      পরিবারের গুরত্ব </vt:lpstr>
      <vt:lpstr>                      পরিবারের কার্যাবলী</vt:lpstr>
      <vt:lpstr>                            একক কাজ </vt:lpstr>
      <vt:lpstr>দলীয় কাজ </vt:lpstr>
      <vt:lpstr>                         বাড়ীর কাজ </vt:lpstr>
      <vt:lpstr>           উদ্দীপকটি পড় ও প্রশ্নের উত্তর দাও </vt:lpstr>
      <vt:lpstr>                 আগামী দিনের পাঠ ঘোষনা </vt:lpstr>
      <vt:lpstr>                                বুক রেফারেন্স </vt:lpstr>
      <vt:lpstr>            তোমাদের সুন্দর সহযোগিতার জন্য 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সাবাইকে শুভেচ্ছা</dc:title>
  <dc:creator>OS</dc:creator>
  <cp:lastModifiedBy>Dr. G.M.A Aziz</cp:lastModifiedBy>
  <cp:revision>56</cp:revision>
  <dcterms:created xsi:type="dcterms:W3CDTF">2015-12-06T05:42:10Z</dcterms:created>
  <dcterms:modified xsi:type="dcterms:W3CDTF">2022-06-26T05:12:14Z</dcterms:modified>
</cp:coreProperties>
</file>