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93" r:id="rId13"/>
    <p:sldId id="269" r:id="rId14"/>
    <p:sldId id="270" r:id="rId15"/>
    <p:sldId id="271" r:id="rId16"/>
    <p:sldId id="299" r:id="rId17"/>
    <p:sldId id="300" r:id="rId18"/>
    <p:sldId id="273" r:id="rId19"/>
    <p:sldId id="275" r:id="rId20"/>
    <p:sldId id="276" r:id="rId21"/>
    <p:sldId id="277" r:id="rId22"/>
    <p:sldId id="278" r:id="rId23"/>
    <p:sldId id="294" r:id="rId24"/>
    <p:sldId id="279" r:id="rId25"/>
    <p:sldId id="280" r:id="rId26"/>
    <p:sldId id="295" r:id="rId27"/>
    <p:sldId id="281" r:id="rId28"/>
    <p:sldId id="282" r:id="rId29"/>
    <p:sldId id="283" r:id="rId30"/>
    <p:sldId id="284" r:id="rId31"/>
    <p:sldId id="285" r:id="rId32"/>
    <p:sldId id="287" r:id="rId33"/>
    <p:sldId id="288" r:id="rId34"/>
    <p:sldId id="289" r:id="rId35"/>
    <p:sldId id="290" r:id="rId36"/>
    <p:sldId id="291" r:id="rId37"/>
    <p:sldId id="29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43" autoAdjust="0"/>
    <p:restoredTop sz="94660"/>
  </p:normalViewPr>
  <p:slideViewPr>
    <p:cSldViewPr snapToGrid="0">
      <p:cViewPr varScale="1">
        <p:scale>
          <a:sx n="81" d="100"/>
          <a:sy n="81" d="100"/>
        </p:scale>
        <p:origin x="8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6AA2-A084-4B1F-B58A-83D00DE7928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8F2F-B09C-486B-80BC-354CE890D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2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6AA2-A084-4B1F-B58A-83D00DE7928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8F2F-B09C-486B-80BC-354CE890D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0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6AA2-A084-4B1F-B58A-83D00DE7928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8F2F-B09C-486B-80BC-354CE890D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7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6AA2-A084-4B1F-B58A-83D00DE7928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8F2F-B09C-486B-80BC-354CE890D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9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6AA2-A084-4B1F-B58A-83D00DE7928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8F2F-B09C-486B-80BC-354CE890D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7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6AA2-A084-4B1F-B58A-83D00DE7928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8F2F-B09C-486B-80BC-354CE890D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3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6AA2-A084-4B1F-B58A-83D00DE7928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8F2F-B09C-486B-80BC-354CE890D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0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6AA2-A084-4B1F-B58A-83D00DE7928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8F2F-B09C-486B-80BC-354CE890D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0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6AA2-A084-4B1F-B58A-83D00DE7928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8F2F-B09C-486B-80BC-354CE890D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5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6AA2-A084-4B1F-B58A-83D00DE7928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8F2F-B09C-486B-80BC-354CE890D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70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6AA2-A084-4B1F-B58A-83D00DE7928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8F2F-B09C-486B-80BC-354CE890D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2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06AA2-A084-4B1F-B58A-83D00DE7928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D8F2F-B09C-486B-80BC-354CE890D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f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f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6.jf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32438" y="1486120"/>
            <a:ext cx="478759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দশম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শ্রেণী</a:t>
            </a:r>
            <a:endParaRPr lang="en-US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বিষয়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-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ড্রেসমেকিং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,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ট্রেড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-০২</a:t>
            </a:r>
          </a:p>
          <a:p>
            <a:pPr algn="ctr"/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৯ম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endParaRPr lang="en-US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শিরোনাম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:</a:t>
            </a:r>
          </a:p>
          <a:p>
            <a:pPr algn="ctr"/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পোশাক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ফিনিশিং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-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190" y="282802"/>
            <a:ext cx="5073065" cy="643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17" y="785970"/>
            <a:ext cx="7673418" cy="5831645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প্রথমে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উৎপাদিত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পোশাকের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স্তুপের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বাম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পাশে</a:t>
            </a:r>
            <a:endParaRPr lang="en-US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বসতে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এবং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ডান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হাতে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থ্রেড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ট্রিমিং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সিজার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/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কাটার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ধরতে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। </a:t>
            </a:r>
          </a:p>
          <a:p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পোশাকের থ্রেড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ট্রিমিং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সেটি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ডান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হাত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ধরে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বাম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হাতে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বাম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হাত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বাড়তি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সূতা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টাইট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ধরতে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ডান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হাতে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ধরা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কাটারের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সাহায্যে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সুতা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কেটে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ফেলতে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সুতা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কাটার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বাম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হাতের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সাহায্যে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বাম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পাশে</a:t>
            </a:r>
            <a:endParaRPr lang="en-US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রাখতে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00" y="1101780"/>
            <a:ext cx="3830067" cy="24401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37838" y="54529"/>
            <a:ext cx="7191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১। </a:t>
            </a:r>
            <a:r>
              <a:rPr lang="en-US" sz="36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ম্যানুয়াল</a:t>
            </a:r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</a:t>
            </a:r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(Manual System)</a:t>
            </a:r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ঃ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" r="47946"/>
          <a:stretch/>
        </p:blipFill>
        <p:spPr>
          <a:xfrm>
            <a:off x="7962399" y="3701792"/>
            <a:ext cx="3653867" cy="28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4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79993" y="217939"/>
            <a:ext cx="92320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কম্পিউটারাইজড</a:t>
            </a:r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</a:t>
            </a:r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(Computerized System)</a:t>
            </a:r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ঃ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3208" y="1181797"/>
            <a:ext cx="6096000" cy="47510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পদ্ধতিতে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সুইং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সাথে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এ্যাটাচমেন্ট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সেট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সেলাই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শেষে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বাড়তি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কেটে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দেয়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endParaRPr lang="en-US" sz="3200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পদ্ধতিতে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যদি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থ্রেড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ট্রিমিং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মেকানিজমের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এ্যাডজাষ্ট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সঠিক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তাহলে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অনেক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বাড়তি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থেকে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পুনরায়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ম্যানুয়াল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পদ্ধতিতে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কেটে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ফেলতে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2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5" t="2103"/>
          <a:stretch/>
        </p:blipFill>
        <p:spPr>
          <a:xfrm>
            <a:off x="7262910" y="1744134"/>
            <a:ext cx="4625404" cy="399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01792" y="363151"/>
            <a:ext cx="3796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 থ্রেড </a:t>
            </a:r>
            <a:r>
              <a:rPr lang="en-US" sz="36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ফ্যানিং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3070" y="1235726"/>
            <a:ext cx="545976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কোন পোশাক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পোশাকের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সেলাই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বাড়তি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সুতা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কাটার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লুজ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সুতা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ঝেড়ে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ফেলাকে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থ্রেড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ফ্যানিং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just"/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থ্রেড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ফ্যানিং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পোশাক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প্রস্তুত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প্রক্রিয়ার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একটি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এবং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সুইং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সেকশনের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সর্বশেষ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কাজ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থ্রেড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ফ্যানিং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পরেই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সমস্ত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পোশাককে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ফিনিশিং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সেকশনে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ফিনিশিং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উদ্দেশ্য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পাঠিয়ে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দেয়া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500" y="1980793"/>
            <a:ext cx="5326810" cy="375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0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91462" y="131728"/>
            <a:ext cx="6934912" cy="708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 </a:t>
            </a:r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থ্রেড </a:t>
            </a:r>
            <a:r>
              <a:rPr lang="en-US" sz="36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ফ্যানিং</a:t>
            </a:r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প্রয়োজনীয়তাঃ</a:t>
            </a:r>
            <a:endParaRPr lang="en-US" sz="36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40384"/>
            <a:ext cx="12066308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থ্রেড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ফ্যানিং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করলে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উৎপাদিত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পোশাকের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নিম্নলিখিত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সমস্যাগুলি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দেখা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দিতে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পারে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যথাঃ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-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	</a:t>
            </a:r>
            <a:endParaRPr lang="en-US" sz="32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2170" y="2065335"/>
            <a:ext cx="10953946" cy="4131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১। 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বাড়তি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লুজ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জড়িয়ে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থাকলে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সৌন্দর্য্য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নষ্ট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প্রেসিং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করতে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সমস্যার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সৃষ্টি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৩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গুনগত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মানের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৪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বাহিরের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দিক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হতে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লুজ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দেখা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যেতে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পারে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৫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বিক্রয়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মূল্য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হ্রাস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পেতে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পারে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৬।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ক্রেতা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অসন্তোষ্ট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হতে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পারে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 </a:t>
            </a:r>
          </a:p>
        </p:txBody>
      </p:sp>
    </p:spTree>
    <p:extLst>
      <p:ext uri="{BB962C8B-B14F-4D97-AF65-F5344CB8AC3E}">
        <p14:creationId xmlns:p14="http://schemas.microsoft.com/office/powerpoint/2010/main" val="163195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57684" y="1168516"/>
            <a:ext cx="5110694" cy="708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 থ্রেড </a:t>
            </a:r>
            <a:r>
              <a:rPr lang="en-US" sz="36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ফ্যানিং</a:t>
            </a:r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পদ্ধতিঃ</a:t>
            </a:r>
            <a:endParaRPr lang="en-US" sz="36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1984" y="2688612"/>
            <a:ext cx="8657472" cy="204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থ্রেড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ফ্যানিং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সাধারণতঃ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দুই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ভাবে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যথাঃ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-</a:t>
            </a:r>
            <a:endParaRPr lang="en-US" sz="3200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	১। 	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ম্যানুয়াল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(Manual System) ।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	২। 	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(Machine System)।</a:t>
            </a:r>
            <a:endParaRPr lang="en-US" sz="32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0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50" y="4459572"/>
            <a:ext cx="1641872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266" y="2536676"/>
            <a:ext cx="2427041" cy="18517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949" y="736463"/>
            <a:ext cx="1137861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১।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ম্যানুয়াল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(Manual System) ঃ এ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পদ্ধতিতে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পোশাকের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কাটার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দুই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হাত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দিয়ে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পোশাকের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উপরিভাগে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ধরে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এমন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ভাবে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ঝাড়া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দিতে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যাতে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পোশাকের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সাথে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জড়িয়ে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থাকা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সমস্ত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পড়ে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যায়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2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949" y="2536677"/>
            <a:ext cx="8718344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২।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(</a:t>
            </a:r>
            <a:r>
              <a:rPr lang="en-US" sz="3200" b="1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Machine System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)ঃ এ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পদ্ধতিতে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পোশাকের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সাথে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জড়িয়ে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লুজ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ইলেকট্রিক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পাখার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মত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যন্ত্রের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ঝেরে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ফেলা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এ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পদ্ধতিতে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পোশাকের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উপরিভাগের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অংশকে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মেশিনের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সাহায্যে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আটকিয়ে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ইলেকট্রিক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সুইচ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অন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দিলে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প্রচুর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বাতাস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উৎপন্ন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এবং পোশাকের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লুজ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সুতা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ঝরে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পড়ে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কিছুটা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ব্যয়বহুল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হলেও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ম্যানুয়াল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হতে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উত্তম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2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35135" y="0"/>
            <a:ext cx="5110694" cy="708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 থ্রেড </a:t>
            </a:r>
            <a:r>
              <a:rPr lang="en-US" sz="36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ফ্যানিং</a:t>
            </a:r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পদ্ধতিঃ</a:t>
            </a:r>
            <a:endParaRPr lang="en-US" sz="36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93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6385" y="243292"/>
            <a:ext cx="1329210" cy="708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প্রেসিং</a:t>
            </a:r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endParaRPr lang="en-US" sz="36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3640" y="1607472"/>
            <a:ext cx="6096000" cy="34717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শিল্প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কারখানায়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তৈরি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পোশাককে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বাজারজাতকরণের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উদ্দেশ্যে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প্রক্রিয়ার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মাধ্যমে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মধ্যে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অনাকাংখিত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ঁ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ও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কুঁচকানো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অবস্থাকে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দুর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মসৃনতা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এনে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দেয়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এবং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পোশাকের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সৌন্দর্য্য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বৃদ্ধি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তাকে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প্রেসিং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।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76" y="1607472"/>
            <a:ext cx="4185850" cy="356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95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2442" y="784113"/>
            <a:ext cx="4293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প্রেসিং</a:t>
            </a:r>
            <a:r>
              <a:rPr lang="en-US" sz="36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প্রয়োজনীয়তা</a:t>
            </a:r>
            <a:r>
              <a:rPr lang="en-US" sz="36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0008" y="1886142"/>
            <a:ext cx="87952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১। পোশাকের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অনাকাংখিত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ভাঁজ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দুর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জন্য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।</a:t>
            </a:r>
          </a:p>
          <a:p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২। 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কাংখিত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আকৃতি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ভাঁজ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দেওয়ার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জন্য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।</a:t>
            </a:r>
          </a:p>
          <a:p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৩। 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মসৃণতা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আনয়নের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জন্য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৪। 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সৌন্দর্য্য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বৃদ্ধির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জন্য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।</a:t>
            </a:r>
          </a:p>
          <a:p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৫।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অধিক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মুল্যে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বিক্রয়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জন্য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।</a:t>
            </a:r>
          </a:p>
          <a:p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৬।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সর্বোপরি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ক্রেতার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পোশাকের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প্রতি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দৃষ্টি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আকর্ষণের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জন্য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প্রেসিং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প্রয়োজনীয়তা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অপরিসীম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।</a:t>
            </a:r>
            <a:endParaRPr lang="en-US" sz="3200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666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93" y="1715678"/>
            <a:ext cx="5311864" cy="36858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9809" y="484910"/>
            <a:ext cx="2871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 ফোল্ডিং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5035" y="1878475"/>
            <a:ext cx="57740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শিল্প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কারখানায়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প্রস্তুতকৃত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পোশাককে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ট্রিমিং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ফ্যানিং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ইন্সপেকশন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ও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প্রেসিং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নির্দিষ্ট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আয়তনে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ভাঁজের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মাধ্যমে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বাজারজাত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উপযোগী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তাকে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ফোল্ডিং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92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48385" y="330228"/>
            <a:ext cx="4844596" cy="708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 ফোল্ডিং </a:t>
            </a:r>
            <a:r>
              <a:rPr lang="en-US" sz="36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উদ্দেশ্যঃ</a:t>
            </a:r>
            <a:endParaRPr lang="en-US" sz="36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2168" y="1340542"/>
            <a:ext cx="11331019" cy="4825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১। পোশাকের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সৌন্দর্য্য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বৃদ্ধির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উদ্দেশ্যে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 ফোল্ডিং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২।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ক্রেতার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দৃষ্টি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আর্কষণের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উদ্দেশ্যে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 ফোল্ডিং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৩।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পোশাককে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সুন্দর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ভাবে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সাজিয়ে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রাখার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উদ্দেশ্যে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 ফোল্ডিং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৪।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রপ্তানীমুখী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পোশাক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শিল্পে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বায়ারের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নির্দেশ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মোতাবেক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ফোল্ডিং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৫। পোশাক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বহন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সুবিধার্থে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পোশাক ফোল্ডিং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৬। পোশাক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বাজারজাত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রপ্তানীযোগ্য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উদ্দেশ্যে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ফোল্ডিং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৭। পোশাক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প্যাকিং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কার্টুন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উদ্দেশ্যে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 ফোল্ডিং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 </a:t>
            </a:r>
          </a:p>
        </p:txBody>
      </p:sp>
    </p:spTree>
    <p:extLst>
      <p:ext uri="{BB962C8B-B14F-4D97-AF65-F5344CB8AC3E}">
        <p14:creationId xmlns:p14="http://schemas.microsoft.com/office/powerpoint/2010/main" val="18374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1816" r="52229" b="-2"/>
          <a:stretch/>
        </p:blipFill>
        <p:spPr>
          <a:xfrm>
            <a:off x="9296401" y="2589987"/>
            <a:ext cx="2777066" cy="301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7" y="2589988"/>
            <a:ext cx="2607888" cy="28969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50443" y="216933"/>
            <a:ext cx="3072757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পাঠ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শিরোনাম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4727430" y="1348272"/>
            <a:ext cx="284084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পোশাক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ফিনিশিং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242" y="2589988"/>
            <a:ext cx="2929609" cy="29108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680" y="2625951"/>
            <a:ext cx="3006892" cy="282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4679" y="314868"/>
            <a:ext cx="40126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ফোল্ডিং </a:t>
            </a:r>
            <a:r>
              <a:rPr lang="en-US" sz="36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প্রকারভেদ</a:t>
            </a:r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5625" y="1367143"/>
            <a:ext cx="10590491" cy="64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১।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শার্টের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ফোল্ডিংঃ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-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শার্টের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ফোল্ডিং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সাধারণতঃ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যেমনঃ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-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	</a:t>
            </a:r>
            <a:endParaRPr lang="en-US" sz="32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1984" y="2413262"/>
            <a:ext cx="9596486" cy="274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          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(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ক)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ষ্ট্যান্ড-আপ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ফোল্ডিং (Stand up folding)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     (খ)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সেমি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ষ্ট্যান্ড-আপ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ফোল্ডিং (Semi Stand up folding)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     (গ)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ফ্লাট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ফোল্ডিং (Flat folding)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     (ঘ)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হ্যাঙ্গাঁর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ফোল্ডিং (Hanger folding)  </a:t>
            </a:r>
          </a:p>
        </p:txBody>
      </p:sp>
    </p:spTree>
    <p:extLst>
      <p:ext uri="{BB962C8B-B14F-4D97-AF65-F5344CB8AC3E}">
        <p14:creationId xmlns:p14="http://schemas.microsoft.com/office/powerpoint/2010/main" val="425331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06" y="3960973"/>
            <a:ext cx="3618422" cy="23781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034" y="859550"/>
            <a:ext cx="4119565" cy="24754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6568" y="1397942"/>
            <a:ext cx="7752038" cy="274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(ক)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ষ্ট্যান্ড-আপ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ফোল্ডিং ঃ-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এ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প্রকারের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ফোল্ডিং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ক্ষেত্রে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কলার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সাধারণতঃ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ভূমি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হতে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৯০ডিগ্রি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কোনে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খাড়া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অবস্থায়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অবস্থান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endParaRPr lang="en-US" sz="32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301" y="4039140"/>
            <a:ext cx="7433733" cy="1901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(খ)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সেমি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ষ্ট্যান্ড-আপ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ফোল্ডিং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ঃ- </a:t>
            </a:r>
            <a:endParaRPr lang="en-US" sz="3200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ফোল্ডিং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ক্ষেত্রে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কলার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সাধারণতঃ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৪৫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ডিগ্রি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কোনে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খাড়া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অবস্থায়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অবস্থান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2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63532" y="334611"/>
            <a:ext cx="2653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শার্টের</a:t>
            </a:r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ফোল্ডিং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11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1.bp.blogspot.com/-dzh9SmeTxEQ/Uysiq3xEe3I/AAAAAAAANuw/DlH4X3Wy8Ag/s1600/Hanger+pack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" r="52554"/>
          <a:stretch/>
        </p:blipFill>
        <p:spPr bwMode="auto">
          <a:xfrm>
            <a:off x="7396905" y="3848040"/>
            <a:ext cx="1829695" cy="2389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101" y="624678"/>
            <a:ext cx="3667279" cy="24367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135" y="3772625"/>
            <a:ext cx="2556977" cy="23463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4592" y="1141888"/>
            <a:ext cx="6819873" cy="191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(গ)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ফ্লাট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ফোল্ডিং 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ঃ-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ফোল্ডিং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ক্ষেত্রে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কলার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সাধারণতঃ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সম্পূর্নভাবে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ভুমির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সাথে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অবস্থান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2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592" y="3772625"/>
            <a:ext cx="6773779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(ঘ)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হ্যাঙ্গাঁর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ফোল্ডিং 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ঃ- এ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ফোল্ডিং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ক্ষেত্রে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কলার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ভাবেই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থাকুক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কেন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মোট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কথা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ফোল্ডিং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পোশাকটি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যেন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হ্যাঙ্গাঁরের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মধ্যে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ঝুলিয়ে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রাখা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2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1874" y="314868"/>
            <a:ext cx="2653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শার্টের</a:t>
            </a:r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ফোল্ডিং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627834" y="587089"/>
            <a:ext cx="3869267" cy="718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প্যান্টের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ফোল্ডিং </a:t>
            </a:r>
            <a:r>
              <a:rPr lang="en-US" dirty="0"/>
              <a:t>ঃ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2959" y="1386695"/>
            <a:ext cx="7419019" cy="640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প্যান্টের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ফোল্ডিং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সাধারণতঃ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যেমন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ঃ-</a:t>
            </a:r>
            <a:endParaRPr lang="en-US" sz="32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26367" y="2379757"/>
            <a:ext cx="26035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(ক)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ফ্লাটফোল্ডিং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626367" y="3045837"/>
            <a:ext cx="2547492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(খ)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হাফ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ফোল্ডিং</a:t>
            </a:r>
            <a:endParaRPr lang="en-US" sz="3200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26367" y="3770078"/>
            <a:ext cx="3272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(গ)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কোয়ার্টার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ফোল্ডিং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626367" y="4517463"/>
            <a:ext cx="3026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(ঘ)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হ্যাঙ্গাঁর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ফোল্ডিং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3553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5667" y="407654"/>
            <a:ext cx="3869267" cy="7183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প্যান্টের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ফোল্ডিং </a:t>
            </a:r>
            <a:r>
              <a:rPr lang="en-US" dirty="0"/>
              <a:t>ঃ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710" y="3649576"/>
            <a:ext cx="4130163" cy="24457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710" y="766805"/>
            <a:ext cx="3746090" cy="27353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8282" y="1467932"/>
            <a:ext cx="6863733" cy="181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(ক)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ফ্লাটফোল্ডিং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ঃ- এ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ফোল্ডিং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ক্ষেত্রে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শুধুমাত্র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লম্বালাম্বি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একটি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ভাঁজ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2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3931" y="3879276"/>
            <a:ext cx="670594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(খ)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হাফ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ফোল্ডিংঃ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- 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ফোল্ডিং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ক্ষেত্রে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লম্বালম্বি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একটি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ভাঁজ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মাঝামাঝি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আরও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একটি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ভাঁজ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দিয়ে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বটমের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এবং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কোমরের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স্থানে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রাখা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2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71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918" y="3853468"/>
            <a:ext cx="3308092" cy="2430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234" y="896720"/>
            <a:ext cx="3759369" cy="25066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2859" y="896720"/>
            <a:ext cx="658497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(গ)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কোয়ার্টার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ফোল্ডিং ঃ- এ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ফোল্ডিং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ক্ষেত্রে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বটমের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এবং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কোমরের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দুইদিক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হতে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ভাঁজ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এনে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প্যান্টের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মাঝামাঝি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বটম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এবং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কোমর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স্থাপন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আরও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একটি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ভাঁজ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রাখা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2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2859" y="3926438"/>
            <a:ext cx="6428732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(ঘ)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হ্যাঙ্গাঁর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ফোল্ডিং 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ঃ- 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ফোল্ডিং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ক্ষেত্রে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প্যান্টটি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ভাবেই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রাখা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হউক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কেন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প্যান্টটি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যেন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হ্যাঙ্গাঁরের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ঝুলিয়ে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রাখা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  <a:endParaRPr lang="en-US" sz="32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488564" y="178419"/>
            <a:ext cx="3869267" cy="7183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প্যান্টের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ফোল্ডিং </a:t>
            </a:r>
            <a:r>
              <a:rPr lang="en-US" dirty="0"/>
              <a:t>ঃ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73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4540" y="1529751"/>
            <a:ext cx="763833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জ্যাকেটের 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ফোল্ডিং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সাধারণতঃ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তিন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যথা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ঃ</a:t>
            </a:r>
            <a:r>
              <a:rPr lang="en-US" sz="3200" dirty="0" smtClean="0"/>
              <a:t> </a:t>
            </a:r>
            <a:endParaRPr lang="en-US" sz="32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0183" y="609789"/>
            <a:ext cx="3421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জ্যাকেটের ফোল্ডিং </a:t>
            </a:r>
            <a:r>
              <a:rPr lang="en-US" sz="36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3088201" y="2424202"/>
            <a:ext cx="2473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ক)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ফ্লাটফোল্ডিং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061897" y="3171667"/>
            <a:ext cx="2696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(খ)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হাফ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ফোল্ডিং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3033170" y="4092747"/>
            <a:ext cx="2890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(গ)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হ্যাঙ্গারফোল্ডিং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5661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392" y="3727869"/>
            <a:ext cx="2226396" cy="2568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820" y="3572424"/>
            <a:ext cx="2467089" cy="2591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295" y="943045"/>
            <a:ext cx="3491228" cy="24270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5600" y="943045"/>
            <a:ext cx="714586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ক)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ফ্লাটফোল্ডিং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ঃ- এ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প্রকারের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ফোল্ডিং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ক্ষেত্রে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গেলে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কোন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ভাঁজই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শুধুমাত্র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স্লিভ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(Sleeve)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দুটিকে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পিছনের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দিকে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ভাঁজ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রাখা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5600" y="3727869"/>
            <a:ext cx="665522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(খ)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হাফ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ফোল্ডিং 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ঃ- 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ফোল্ডিং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ক্ষেত্রে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শার্টের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মত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দুই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দিকের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অংশকে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সমান্তরাল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লম্বালম্বি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ভাবে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ভাঁজ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মাঝখানে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আড়াআড়ি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ভাবে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একটি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ভাঁজ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রাখা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endParaRPr lang="en-US" sz="32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80338" y="181854"/>
            <a:ext cx="3421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জ্যাকেটের ফোল্ডিং </a:t>
            </a:r>
            <a:r>
              <a:rPr lang="en-US" sz="36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4837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13" y="3881044"/>
            <a:ext cx="2363395" cy="1923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13" y="1371331"/>
            <a:ext cx="2363395" cy="22356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59467" y="1809182"/>
            <a:ext cx="6316133" cy="3033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(গ)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হ্যাঙ্গার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ফোল্ডিং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 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ঃ- 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প্রকারের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ফোল্ডিং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ক্ষেত্রে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শুধুমাত্র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স্লিভ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(Sleeve)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দুটিকে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পিছনের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দিকে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ভাঁজ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পিন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দিয়ে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আটকিয়া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হ্যাঙ্গারে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ঝুলিয়ে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রাখা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 </a:t>
            </a:r>
            <a:endParaRPr lang="en-US" sz="32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38843" y="421253"/>
            <a:ext cx="3421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জ্যাকেটের ফোল্ডিং </a:t>
            </a:r>
            <a:r>
              <a:rPr lang="en-US" sz="36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541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68641" y="343147"/>
            <a:ext cx="5453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ফোল্ডিং </a:t>
            </a:r>
            <a:r>
              <a:rPr lang="en-US" sz="36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</a:t>
            </a:r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ফিনিশিং</a:t>
            </a:r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এ্যক্সেসরীজ</a:t>
            </a:r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533" y="1103203"/>
            <a:ext cx="116840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ধারাবাহিকভাবে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ফোল্ডিং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সময়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ফোল্ডিং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সাথে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সাথে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ধাপে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ধাপে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কিছু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আনুষাঙ্গীক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মালামালের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প্রয়োজন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যাকে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ফোল্ডিং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ফিনিশিং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এ্যক্সেসরীজ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অথবা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ট্রিমিংস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endParaRPr lang="en-US" sz="32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597689"/>
              </p:ext>
            </p:extLst>
          </p:nvPr>
        </p:nvGraphicFramePr>
        <p:xfrm>
          <a:off x="1507066" y="3318669"/>
          <a:ext cx="812800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১।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ব্যাক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 বোর্ড</a:t>
                      </a:r>
                    </a:p>
                    <a:p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২।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টিসু</a:t>
                      </a:r>
                      <a:endParaRPr lang="en-US" sz="3200" b="0" kern="1200" dirty="0" smtClean="0">
                        <a:solidFill>
                          <a:schemeClr val="tx1"/>
                        </a:solidFill>
                        <a:effectLst/>
                        <a:latin typeface="Kalpurush" panose="02000600000000000000" pitchFamily="2" charset="0"/>
                        <a:ea typeface="+mn-ea"/>
                        <a:cs typeface="Kalpurush" panose="02000600000000000000" pitchFamily="2" charset="0"/>
                      </a:endParaRPr>
                    </a:p>
                    <a:p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৩।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নেক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 বোর্ড</a:t>
                      </a:r>
                    </a:p>
                    <a:p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৪।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আলপিন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৫।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প্লাস্টিক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ক্লিপ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 </a:t>
                      </a:r>
                    </a:p>
                    <a:p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৬।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কলার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ষ্ট্যান্ড</a:t>
                      </a:r>
                      <a:endParaRPr lang="en-US" sz="3200" b="0" kern="1200" dirty="0" smtClean="0">
                        <a:solidFill>
                          <a:schemeClr val="tx1"/>
                        </a:solidFill>
                        <a:effectLst/>
                        <a:latin typeface="Kalpurush" panose="02000600000000000000" pitchFamily="2" charset="0"/>
                        <a:ea typeface="+mn-ea"/>
                        <a:cs typeface="Kalpurush" panose="02000600000000000000" pitchFamily="2" charset="0"/>
                      </a:endParaRPr>
                    </a:p>
                    <a:p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৭।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বাটার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ফ্লাই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 </a:t>
                      </a:r>
                    </a:p>
                    <a:p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৮। </a:t>
                      </a:r>
                      <a:r>
                        <a:rPr lang="en-US" sz="3200" b="0" kern="1200" dirty="0" err="1" smtClean="0">
                          <a:solidFill>
                            <a:schemeClr val="tx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হ্যাঙ্গার</a:t>
                      </a:r>
                      <a:endParaRPr lang="en-US" sz="3200" b="0" kern="1200" dirty="0" smtClean="0">
                        <a:solidFill>
                          <a:schemeClr val="tx1"/>
                        </a:solidFill>
                        <a:effectLst/>
                        <a:latin typeface="Kalpurush" panose="02000600000000000000" pitchFamily="2" charset="0"/>
                        <a:ea typeface="+mn-ea"/>
                        <a:cs typeface="Kalpurush" panose="02000600000000000000" pitchFamily="2" charset="0"/>
                      </a:endParaRPr>
                    </a:p>
                    <a:p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Kalpurush" panose="02000600000000000000" pitchFamily="2" charset="0"/>
                          <a:ea typeface="+mn-ea"/>
                          <a:cs typeface="Kalpurush" panose="02000600000000000000" pitchFamily="2" charset="0"/>
                        </a:rPr>
                        <a:t> </a:t>
                      </a:r>
                      <a:endParaRPr lang="en-US" sz="3200" b="0" kern="1200" dirty="0">
                        <a:solidFill>
                          <a:schemeClr val="tx1"/>
                        </a:solidFill>
                        <a:effectLst/>
                        <a:latin typeface="Kalpurush" panose="02000600000000000000" pitchFamily="2" charset="0"/>
                        <a:ea typeface="+mn-ea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42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701" y="1936868"/>
            <a:ext cx="8173650" cy="348354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পোশাক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ফিনিশিং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বোঝায়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  <a:p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পোশাক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ফিনিশিং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প্রয়োজনীয়তা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রকম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পোশাক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ফিনিশিং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প্রক্রিয়া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5266887" y="774512"/>
            <a:ext cx="1805302" cy="646331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ফল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254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8646" y="281000"/>
            <a:ext cx="2045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পলি</a:t>
            </a:r>
            <a:r>
              <a:rPr lang="en-US" sz="36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প্যাকিং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067" y="927331"/>
            <a:ext cx="1153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 ফোল্ডিং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পোশাককে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ধুলাবালি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হতে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রক্ষা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জন্য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এবং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বাজারজাতের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উপযোগী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জন্য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পলি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ব্যাগে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প্যাকিং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তাকে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পোশাকের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প্যাকিং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পলি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প্যাকিং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0533" y="2617495"/>
            <a:ext cx="11582400" cy="204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পলিপ্যাকিং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সাধারণতঃ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দুই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পদ্ধতিতে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যেমন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-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১।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সিঙ্গেল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পলিপ্যাকিং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(Single poly packing)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২।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বিলিষ্টার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পলিপ্যাকিং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(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Bilistar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poly packing)</a:t>
            </a:r>
            <a:endParaRPr lang="en-US" sz="32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5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653" y="1039566"/>
            <a:ext cx="3543552" cy="2334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653" y="3818816"/>
            <a:ext cx="3573973" cy="24405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8412" y="886806"/>
            <a:ext cx="7178128" cy="2338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১।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সিঙ্গেল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পলি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প্যাকিংঃ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</a:p>
          <a:p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পদ্ধতিতে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পোশাক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প্রেসিং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ফোল্ডিং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একটি পোশাক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একটি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পলিতে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ভিন্ন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ভিন্ন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ভাবে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প্যাকিং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।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8412" y="3224928"/>
            <a:ext cx="6995842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২।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বিলিষ্টার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পলি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প্যাকিংঃ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এ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পদ্ধতিতে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পোশাক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প্রেসিং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ও ফোল্ডিং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এক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একটি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বিলিষ্টার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পলিব্যাগের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তিনটি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চারটি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ছয়টি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অথবা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বারটি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পোশাক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প্যাকিং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।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সাধারণতঃ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ছয়টির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বিলিষ্টার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পলি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প্যাকিং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বেশি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55269" y="166565"/>
            <a:ext cx="2045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পলি</a:t>
            </a:r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প্যাকিং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2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649" y="2015422"/>
            <a:ext cx="4365795" cy="34709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43689" y="642610"/>
            <a:ext cx="2832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 </a:t>
            </a:r>
            <a:r>
              <a:rPr lang="en-US" sz="36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কার্টুন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1930" y="2100263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রপ্তানিমূখী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শিল্প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কারখানায়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উৎপাদিত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পোশাককে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প্যাকেটের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মধ্যে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প্যাকিং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করে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রপ্তানী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তাকে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কার্টুন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বলে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পোশাক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প্রেসিং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ফোল্ডিং ও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পলি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প্যাকিং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শিপমেন্টের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উদ্দেশ্যে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কার্টুন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11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80701" y="408961"/>
            <a:ext cx="6051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 </a:t>
            </a:r>
            <a:r>
              <a:rPr lang="en-US" sz="36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কার্টুনের</a:t>
            </a:r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প্রয়োজনীয়তা</a:t>
            </a:r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ঃ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5507" y="1404083"/>
            <a:ext cx="11328400" cy="4825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             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কার্টুন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প্রয়োজনীয়তা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হল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- </a:t>
            </a:r>
            <a:endParaRPr lang="en-US" sz="3200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১। পোশাকের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সৌর্ন্দয্য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রক্ষা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জন্য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কার্টুন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প্রয়োজন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২।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কার্টুন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পোশাকের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গায়ে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ময়লা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বা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কোনরূপ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দাগ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লাগার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থাকেনা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৩।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কার্টুন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পোশাকের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মসৃণতা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নষ্ট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৪।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কার্টুন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পোশাক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সহজে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হস্তান্তর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যায়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৫।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কার্টুনের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গায়ে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সকল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তথ্যাবলি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লিপিবদ্ধ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থাকায়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পোশাকের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সংখ্যা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সাইজ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, ও </a:t>
            </a:r>
            <a:endParaRPr lang="en-US" sz="3200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 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রং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সনাক্ত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সহজ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endParaRPr lang="en-US" sz="32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46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507" y="801404"/>
            <a:ext cx="11849493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প্যাকিং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কার্টুনের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গায়ে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সকল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তথ্যাবলি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লিপিবদ্ধ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সেগুলো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নিচে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দেয়া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হল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- </a:t>
            </a:r>
            <a:endParaRPr lang="en-US" sz="32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7471" y="2488269"/>
            <a:ext cx="3009246" cy="274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১।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অর্ডার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নম্বর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endParaRPr lang="en-US" sz="3200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২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ষ্টাইল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নম্বর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৩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আইটেমের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নাম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endParaRPr lang="en-US" sz="3200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৪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সংখ্যা</a:t>
            </a:r>
            <a:endParaRPr lang="en-US" sz="32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1635" y="2488268"/>
            <a:ext cx="2380780" cy="27422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৫।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সাইজ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endParaRPr lang="en-US" sz="3200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৬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রং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endParaRPr lang="en-US" sz="3200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৭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নেট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ওয়েট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endParaRPr lang="en-US" sz="3200" dirty="0" smtClean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৮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গ্রস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ওয়েট</a:t>
            </a:r>
            <a:endParaRPr lang="en-US" sz="3200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2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83873" y="395169"/>
            <a:ext cx="1377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5329" y="1371438"/>
            <a:ext cx="99906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১। পোশাকের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ফিনিশিং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বোঝায়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২। পোশাকের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ফিনিশিং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পদ্ধতি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ধারাবাহিক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ভাবে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শার্টের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ফোল্ডিং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প্রকার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কীকী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সিঙ্গেল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পলি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প্যাকিং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কাকে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৫।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কার্টুনের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গায়ে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তথ্যাবলী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লিপিবদ্ধ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7565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05561" y="725107"/>
            <a:ext cx="2023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বাড়ীর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458" y="2026763"/>
            <a:ext cx="93845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১। পোশাক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ফিনিশিং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বোঝায়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? পোশাক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ফিনিশিং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প্রয়োজনীয়তা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পোশাক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ফোল্ডিং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প্রকারভেদ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0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2433" y="3073138"/>
            <a:ext cx="7447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62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5949"/>
          </a:xfrm>
        </p:spPr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পোশাক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ফিনিশিং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06" y="1306429"/>
            <a:ext cx="2379132" cy="25426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600" y="1240531"/>
            <a:ext cx="2857500" cy="25426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54" y="1349542"/>
            <a:ext cx="2584784" cy="2468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1343526"/>
            <a:ext cx="3006892" cy="246847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1873" y="4132635"/>
            <a:ext cx="109445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পোশাক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তৈরির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পর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মার্কেট এ প্রেরণের মধ্যবর্তী যে যে পদ্ধতির মধ্য দিয়ে পোশা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কে কে যেতে হয় তাদের পোশা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 ফিনিশিং বলে।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অর্থাৎ যে সব বিশেষ পদ্ধতির সাহায্যে পোশা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কে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ক্রেতার নিকট উপস্থাপনযোগ্য করা হয় এবং প্রয়োজন মত গুণাবলী দান করা হয় তাকেই পোশা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 ফিনিশিং বলে।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17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025" y="176588"/>
            <a:ext cx="6740951" cy="766091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পোশাক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ফিনিশিং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প্রয়োজনীয়তা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63538" y="1168281"/>
            <a:ext cx="753830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পোশাকের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অনাকাংক্ষিত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ভাঁজ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দূর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কাংক্ষিত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ভাঁজ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দেওয়া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endParaRPr lang="en-US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পোশাকের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সৌন্দর্য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বৃদ্ধি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endParaRPr lang="en-US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ক্রেতার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দৃষ্টি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আকর্ষন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পোশাক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সুন্দর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ভাবে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সাজিয়ে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রাখা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পোশাক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পরিবহন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সুবিধা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পোশাকে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ধূলিবালি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ময়লা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রক্ষা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পোশাকের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কোয়ালিটি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বৃদ্ধি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পোশাক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বাজারজাত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রপ্তানি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অধিক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মূল্যে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পোশাক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বিক্রয়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2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045" y="290292"/>
            <a:ext cx="6448720" cy="951984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পোশাক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ফিনিশিং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পদ্ধতি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7185"/>
            <a:ext cx="10445685" cy="490934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থ্রেড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ট্রিমিং</a:t>
            </a:r>
            <a:endParaRPr lang="en-US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</a:pP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থ্রেড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ফ্যানিং</a:t>
            </a:r>
            <a:endParaRPr lang="en-US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</a:pPr>
            <a:endParaRPr lang="en-US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</a:pP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প্রেসিং</a:t>
            </a:r>
            <a:endParaRPr lang="en-US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</a:pPr>
            <a:endParaRPr lang="en-US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ফোল্ডিং</a:t>
            </a:r>
          </a:p>
          <a:p>
            <a:pPr marL="0" indent="0" algn="ctr">
              <a:buNone/>
            </a:pPr>
            <a:endParaRPr lang="en-US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</a:pP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পলি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প্যাকিং</a:t>
            </a:r>
            <a:endParaRPr lang="en-US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</a:pPr>
            <a:endParaRPr lang="en-US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</a:pP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কার্টুন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957957" y="1646352"/>
            <a:ext cx="154085" cy="5253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5946768" y="2494616"/>
            <a:ext cx="165274" cy="5253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984446" y="3298544"/>
            <a:ext cx="138784" cy="5253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5965979" y="4143343"/>
            <a:ext cx="146063" cy="5253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6029405" y="4930823"/>
            <a:ext cx="103532" cy="5253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4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797" y="2628980"/>
            <a:ext cx="5755478" cy="1683926"/>
          </a:xfrm>
        </p:spPr>
        <p:txBody>
          <a:bodyPr/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কোন পোশাক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পোশাকের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সেলাই </a:t>
            </a: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পর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বাড়তি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সুতা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কেটে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ফেলাকে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থ্রেড</a:t>
            </a: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ট্রিমিং</a:t>
            </a:r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021" y="2200062"/>
            <a:ext cx="3188321" cy="30508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75923" y="533748"/>
            <a:ext cx="1877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থ্রেড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ট্রিমিং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077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559" y="254524"/>
            <a:ext cx="10378911" cy="8484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/>
            </a:r>
            <a:b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পোশাকের 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থ্রেড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ট্রিমিং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প্রয়োজনীয়তাঃ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/>
            </a:r>
            <a:b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6151" y="1265452"/>
            <a:ext cx="1037969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একটি পোশাক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শিল্প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কারখানায়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প্রস্তুতকৃত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পোশাকের থ্রেড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ট্রিমিং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করলে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সমস্যার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সম্মুখীন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সেগুলো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নিম্নরূপঃ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  <a:p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১। থ্রেড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ট্রিমিং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ছাড়া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পোশাক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প্রস্তুতের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অসমাপ্ত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থ্রেড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ট্রিমিং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ছাড়া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পোশাকের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ফিনিশিং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সম্পন্ন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সম্ভব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থ্রেড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ট্রিমিং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ছাড়া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পোশাকের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ফাইনাল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ইন্সপেকশন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থ্রেড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ট্রিমিং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ছাড়া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পোশাক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বিক্রয়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যোগ্য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৫।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থ্রেড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ট্রিমিং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করলে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পোশাকের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গুণগত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বজায়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৬।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থ্রেড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ট্রিমিং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ছাড়া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পোশাক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ক্রেতার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নিকট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গ্রহণ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যোগ্য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>
              <a:spcAft>
                <a:spcPts val="600"/>
              </a:spcAft>
            </a:pP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87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35356" y="776433"/>
            <a:ext cx="5674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পোশাকের থ্রেড </a:t>
            </a:r>
            <a:r>
              <a:rPr lang="en-US" sz="36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ট্রিমিং</a:t>
            </a:r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এর</a:t>
            </a:r>
            <a:r>
              <a:rPr lang="en-US" sz="36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পদ্ধতিঃ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3417" y="2100606"/>
            <a:ext cx="10041466" cy="204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   থ্রেড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ট্রিমিং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সাধারণতঃ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দুই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ভাবে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করা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হয়ে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থাকে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। </a:t>
            </a:r>
            <a:r>
              <a:rPr lang="en-US" sz="3200" dirty="0" err="1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যথাঃ</a:t>
            </a:r>
            <a:r>
              <a:rPr lang="en-US" sz="3200" dirty="0" smtClean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-</a:t>
            </a:r>
            <a:endParaRPr lang="en-US" sz="3200" dirty="0"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	১। 	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ম্যানুয়াল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(Manual System) ।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	২। 	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কম্পিউটারাইজড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পদ্ধতি</a:t>
            </a:r>
            <a:r>
              <a:rPr lang="en-US" sz="3200" dirty="0">
                <a:latin typeface="Kalpurush" panose="02000600000000000000" pitchFamily="2" charset="0"/>
                <a:ea typeface="Calibri" panose="020F0502020204030204" pitchFamily="34" charset="0"/>
                <a:cs typeface="Kalpurush" panose="02000600000000000000" pitchFamily="2" charset="0"/>
              </a:rPr>
              <a:t> (Computerized System)।</a:t>
            </a:r>
            <a:endParaRPr lang="en-US" sz="3200" dirty="0">
              <a:effectLst/>
              <a:latin typeface="Kalpurush" panose="02000600000000000000" pitchFamily="2" charset="0"/>
              <a:ea typeface="Calibri" panose="020F0502020204030204" pitchFamily="34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6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1719</Words>
  <Application>Microsoft Office PowerPoint</Application>
  <PresentationFormat>Widescreen</PresentationFormat>
  <Paragraphs>204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Kalpurush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                          পোশাক ফিনিশিং</vt:lpstr>
      <vt:lpstr>  পোশাক ফিনিশিং এর প্রয়োজনীয়তা</vt:lpstr>
      <vt:lpstr>পোশাক ফিনিশিং এর বিভিন্ন পদ্ধতি</vt:lpstr>
      <vt:lpstr>PowerPoint Presentation</vt:lpstr>
      <vt:lpstr> পোশাকের থ্রেড ট্রিমিং এর প্রয়োজনীয়তাঃ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Dress Making</dc:creator>
  <cp:lastModifiedBy>Dress Making</cp:lastModifiedBy>
  <cp:revision>199</cp:revision>
  <dcterms:created xsi:type="dcterms:W3CDTF">2020-08-27T05:09:57Z</dcterms:created>
  <dcterms:modified xsi:type="dcterms:W3CDTF">2020-09-28T06:29:10Z</dcterms:modified>
</cp:coreProperties>
</file>