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66" r:id="rId5"/>
    <p:sldId id="260" r:id="rId6"/>
    <p:sldId id="262" r:id="rId7"/>
    <p:sldId id="261" r:id="rId8"/>
    <p:sldId id="264" r:id="rId9"/>
    <p:sldId id="265" r:id="rId10"/>
    <p:sldId id="267" r:id="rId11"/>
    <p:sldId id="268" r:id="rId12"/>
    <p:sldId id="269" r:id="rId13"/>
    <p:sldId id="270"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08695-A171-403E-9F03-AE8E0E219F31}" type="datetimeFigureOut">
              <a:rPr lang="en-US" smtClean="0"/>
              <a:t>6/30/2022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62541-6993-409E-99C0-8D5A9360AE21}" type="slidenum">
              <a:rPr lang="en-US" smtClean="0"/>
              <a:t>‹#›</a:t>
            </a:fld>
            <a:endParaRPr lang="en-US"/>
          </a:p>
        </p:txBody>
      </p:sp>
    </p:spTree>
    <p:extLst>
      <p:ext uri="{BB962C8B-B14F-4D97-AF65-F5344CB8AC3E}">
        <p14:creationId xmlns:p14="http://schemas.microsoft.com/office/powerpoint/2010/main" val="153548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62541-6993-409E-99C0-8D5A9360AE21}" type="slidenum">
              <a:rPr lang="en-US" smtClean="0"/>
              <a:t>4</a:t>
            </a:fld>
            <a:endParaRPr lang="en-US"/>
          </a:p>
        </p:txBody>
      </p:sp>
    </p:spTree>
    <p:extLst>
      <p:ext uri="{BB962C8B-B14F-4D97-AF65-F5344CB8AC3E}">
        <p14:creationId xmlns:p14="http://schemas.microsoft.com/office/powerpoint/2010/main" val="371122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6/30/2022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6/30/2022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dvash.com/Home-Pag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pic>
        <p:nvPicPr>
          <p:cNvPr id="6" name="Picture 5"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928" y="0"/>
            <a:ext cx="9150927"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5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2296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1828800"/>
            <a:ext cx="8229600" cy="4031873"/>
          </a:xfrm>
          <a:prstGeom prst="rect">
            <a:avLst/>
          </a:prstGeom>
        </p:spPr>
        <p:txBody>
          <a:bodyPr wrap="square">
            <a:spAutoFit/>
          </a:bodyPr>
          <a:lstStyle/>
          <a:p>
            <a:pPr algn="just"/>
            <a:r>
              <a:rPr lang="as-IN" sz="1600" b="1" dirty="0">
                <a:latin typeface="SutonnyMJ" pitchFamily="2" charset="0"/>
              </a:rPr>
              <a:t>বুদ্ধিমত্তার ক্ষতিগ্রস্ততা: </a:t>
            </a:r>
            <a:r>
              <a:rPr lang="as-IN" sz="1600" dirty="0">
                <a:latin typeface="SutonnyMJ" pitchFamily="2" charset="0"/>
              </a:rPr>
              <a:t>তথ্য প্রযুক্তির ব্যাপক ব্যবহারের ফলে মৌলিক গবেষণা থেকে মানুষ দূরে থাকবে। এ প্রযুক্তি ব্যবহারের ফলে প্রায় সব ধরনের সমস্যার সমাধান সহজে পাওয়ার কারণে চিন্তা ও গবেষণার মাধ্যমে নতুন কিছু আবিষ্কার হতে দূরে থাকবে। ফলে আমাদের সমাজ ও জাতি মেধাবী প্রজন্ম হতে বঞ্চিত হবে</a:t>
            </a:r>
            <a:r>
              <a:rPr lang="as-IN" sz="1600" dirty="0" smtClean="0">
                <a:latin typeface="SutonnyMJ" pitchFamily="2" charset="0"/>
              </a:rPr>
              <a:t>।</a:t>
            </a:r>
            <a:endParaRPr lang="en-US" sz="1600" dirty="0" smtClean="0">
              <a:latin typeface="SutonnyMJ" pitchFamily="2" charset="0"/>
            </a:endParaRPr>
          </a:p>
          <a:p>
            <a:pPr algn="just"/>
            <a:endParaRPr lang="as-IN" sz="1600" dirty="0">
              <a:latin typeface="SutonnyMJ" pitchFamily="2" charset="0"/>
            </a:endParaRPr>
          </a:p>
          <a:p>
            <a:pPr algn="just"/>
            <a:r>
              <a:rPr lang="as-IN" sz="1600" b="1" dirty="0">
                <a:latin typeface="SutonnyMJ" pitchFamily="2" charset="0"/>
              </a:rPr>
              <a:t>মিথ্যা প্রচারণা: </a:t>
            </a:r>
            <a:r>
              <a:rPr lang="as-IN" sz="1600" dirty="0">
                <a:latin typeface="SutonnyMJ" pitchFamily="2" charset="0"/>
              </a:rPr>
              <a:t>তথ্য প্রযুক্তি ব্যবহার করে সহজেই মিথ্যা প্রচারণা করা যায়। ফেসবুক, ওয়েবসাইট, ব্লগ সাইটে কারো ব্যক্তিগত তথ্য, ছবি, সংবাদ এডিট করে মিথ্যা ছবি বা তথ্য প্রকাশ কর সামাজিকভাবে হেয় প্রতিপন্ন বা মানহানি করা যায়। এসব কাজের </a:t>
            </a:r>
            <a:r>
              <a:rPr lang="as-IN" sz="1600" dirty="0" smtClean="0">
                <a:latin typeface="SutonnyMJ" pitchFamily="2" charset="0"/>
              </a:rPr>
              <a:t>মাধ্যমে </a:t>
            </a:r>
            <a:r>
              <a:rPr lang="as-IN" sz="1600" dirty="0">
                <a:latin typeface="SutonnyMJ" pitchFamily="2" charset="0"/>
              </a:rPr>
              <a:t>ভয়াবহ দাঙ্গা, ধর্মীয় স্বাধীনতা ও দেশের সার্বভৌমত্বের হুমকি, রাজনৈতিক অস্থিরতা তৈরি হয়</a:t>
            </a:r>
            <a:r>
              <a:rPr lang="as-IN" sz="1600" dirty="0" smtClean="0">
                <a:latin typeface="SutonnyMJ" pitchFamily="2" charset="0"/>
              </a:rPr>
              <a:t>।</a:t>
            </a:r>
            <a:endParaRPr lang="en-US" sz="1600" dirty="0" smtClean="0">
              <a:latin typeface="SutonnyMJ" pitchFamily="2" charset="0"/>
            </a:endParaRPr>
          </a:p>
          <a:p>
            <a:pPr algn="just"/>
            <a:endParaRPr lang="as-IN" sz="1600" dirty="0">
              <a:latin typeface="SutonnyMJ" pitchFamily="2" charset="0"/>
            </a:endParaRPr>
          </a:p>
          <a:p>
            <a:pPr algn="just"/>
            <a:r>
              <a:rPr lang="as-IN" sz="1600" b="1" dirty="0">
                <a:latin typeface="SutonnyMJ" pitchFamily="2" charset="0"/>
              </a:rPr>
              <a:t>ডিজিটাল ডিভাইড:</a:t>
            </a:r>
            <a:r>
              <a:rPr lang="as-IN" sz="1600" dirty="0">
                <a:latin typeface="SutonnyMJ" pitchFamily="2" charset="0"/>
              </a:rPr>
              <a:t> তথ্য ও যোগাযোগ প্রযুক্তি ব্যবহারের সুযোগ-সুবিধা ভোগকারী এবং এসব সুযোগ হতে বঞ্চিত কিংবা কম সুবিধাভোগকারী লোকদের মধ্যকার ব্যবধানই হলো ডিজিটাল ডিভাইড। উন্নত দেশগুলো সর্বাধুনিক সব ডিজিটাল প্রযুক্তি ব্যবহার করছে। অপরদিকে উন্নয়নশীল দেশগুলো অনেক ক্ষেত্রে সেসব সুবিধা পায় না কিংবা তাদের ব্যবহৃত প্রযুক্তিগুলো পুরনো। এর ফলে বিশ্বায়নের যুগে পৃথিবীর </a:t>
            </a:r>
            <a:r>
              <a:rPr lang="as-IN" sz="1600" u="sng" dirty="0">
                <a:latin typeface="SutonnyMJ" pitchFamily="2" charset="0"/>
                <a:hlinkClick r:id="rId2"/>
              </a:rPr>
              <a:t>দু’প্রান্তে</a:t>
            </a:r>
            <a:r>
              <a:rPr lang="as-IN" sz="1600" dirty="0">
                <a:latin typeface="SutonnyMJ" pitchFamily="2" charset="0"/>
              </a:rPr>
              <a:t> বসবাসকারী লোকজনের মধ্যে এক বিশাল ব্যবধান তৈরি হচ্ছে।</a:t>
            </a:r>
          </a:p>
        </p:txBody>
      </p:sp>
      <p:grpSp>
        <p:nvGrpSpPr>
          <p:cNvPr id="4" name="Group 3"/>
          <p:cNvGrpSpPr/>
          <p:nvPr/>
        </p:nvGrpSpPr>
        <p:grpSpPr>
          <a:xfrm>
            <a:off x="-25400" y="0"/>
            <a:ext cx="9169400" cy="6858000"/>
            <a:chOff x="-25400" y="0"/>
            <a:chExt cx="9169400" cy="6858000"/>
          </a:xfrm>
        </p:grpSpPr>
        <p:pic>
          <p:nvPicPr>
            <p:cNvPr id="5" name="Picture 4"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400" y="0"/>
              <a:ext cx="91440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355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25400"/>
            <a:ext cx="9169400" cy="6858000"/>
            <a:chOff x="-25400" y="0"/>
            <a:chExt cx="9169400" cy="6858000"/>
          </a:xfrm>
        </p:grpSpPr>
        <p:pic>
          <p:nvPicPr>
            <p:cNvPr id="3" name="Picture 2"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400" y="0"/>
              <a:ext cx="91440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990600" y="762000"/>
            <a:ext cx="754380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736600"/>
            <a:ext cx="7543800" cy="646331"/>
          </a:xfrm>
          <a:prstGeom prst="rect">
            <a:avLst/>
          </a:prstGeom>
          <a:solidFill>
            <a:schemeClr val="bg2">
              <a:lumMod val="90000"/>
            </a:schemeClr>
          </a:solidFill>
          <a:ln>
            <a:solidFill>
              <a:schemeClr val="tx1"/>
            </a:solidFill>
          </a:ln>
        </p:spPr>
        <p:txBody>
          <a:bodyPr wrap="square">
            <a:spAutoFit/>
          </a:bodyPr>
          <a:lstStyle/>
          <a:p>
            <a:r>
              <a:rPr lang="as-IN" b="1" dirty="0"/>
              <a:t>সমাজ জীবনে তথ্য ও যোগাযোগ প্রযুক্তির ইতিবাচক প্রভাব বা সমাজে তথ্য প্রযুক্তির সুফল/অবদান:</a:t>
            </a:r>
          </a:p>
        </p:txBody>
      </p:sp>
      <p:sp>
        <p:nvSpPr>
          <p:cNvPr id="7" name="Rectangle 6"/>
          <p:cNvSpPr/>
          <p:nvPr/>
        </p:nvSpPr>
        <p:spPr>
          <a:xfrm>
            <a:off x="685800" y="1676400"/>
            <a:ext cx="80772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1200" y="1585079"/>
            <a:ext cx="8051800" cy="5016758"/>
          </a:xfrm>
          <a:prstGeom prst="rect">
            <a:avLst/>
          </a:prstGeom>
          <a:ln>
            <a:noFill/>
          </a:ln>
        </p:spPr>
        <p:txBody>
          <a:bodyPr wrap="square">
            <a:spAutoFit/>
          </a:bodyPr>
          <a:lstStyle/>
          <a:p>
            <a:pPr algn="just"/>
            <a:r>
              <a:rPr lang="as-IN" sz="1600" b="1" dirty="0">
                <a:latin typeface="SutonnyMJ" pitchFamily="2" charset="0"/>
              </a:rPr>
              <a:t>তথ্য প্রযু্িক্ত মানুষের সামাজিক ক্ষেত্রে যেসব সুফল বয়ে এনেছে সেগুলো হলো-</a:t>
            </a:r>
            <a:endParaRPr lang="as-IN" sz="1600" dirty="0">
              <a:latin typeface="SutonnyMJ" pitchFamily="2" charset="0"/>
            </a:endParaRPr>
          </a:p>
          <a:p>
            <a:pPr algn="just"/>
            <a:r>
              <a:rPr lang="as-IN" sz="1600" b="1" dirty="0">
                <a:latin typeface="SutonnyMJ" pitchFamily="2" charset="0"/>
              </a:rPr>
              <a:t>অপচয় কমায়:</a:t>
            </a:r>
            <a:r>
              <a:rPr lang="as-IN" sz="1600" dirty="0">
                <a:latin typeface="SutonnyMJ" pitchFamily="2" charset="0"/>
              </a:rPr>
              <a:t> তথ্য প্রযুক্তির ব্যবহার যেকোনো ধরনের অপচয় রোধ করে। তথ্য প্রযুক্তির ব্যবহার প্রতিষ্ঠানগুলোর বিভিন্ন ধরনের ব্যয়কে সংকুচিত করে আর্থিক সাশ্রয় ঘটিয়ে থাকে। তথ্য প্রযুক্তি ব্যবহার করে ঘরে বসেই বিদ্যুৎ, পানি, গ্যাস, ফোন বিলের মতো বিভিন্ন ইউটিলিটি বিলগুলো এখন মোবাইল ফোনেও দেয়া যায়</a:t>
            </a:r>
            <a:r>
              <a:rPr lang="as-IN" sz="1600" dirty="0" smtClean="0">
                <a:latin typeface="SutonnyMJ" pitchFamily="2" charset="0"/>
              </a:rPr>
              <a:t>।</a:t>
            </a:r>
            <a:endParaRPr lang="en-US" sz="1600" dirty="0" smtClean="0">
              <a:latin typeface="SutonnyMJ" pitchFamily="2" charset="0"/>
              <a:cs typeface="SutonnyMJ" pitchFamily="2" charset="0"/>
            </a:endParaRPr>
          </a:p>
          <a:p>
            <a:pPr algn="just"/>
            <a:endParaRPr lang="as-IN" sz="1600" dirty="0">
              <a:latin typeface="SutonnyMJ" pitchFamily="2" charset="0"/>
            </a:endParaRPr>
          </a:p>
          <a:p>
            <a:pPr algn="just"/>
            <a:r>
              <a:rPr lang="as-IN" sz="1600" b="1" dirty="0">
                <a:latin typeface="SutonnyMJ" pitchFamily="2" charset="0"/>
              </a:rPr>
              <a:t>সময় বাঁচায়:</a:t>
            </a:r>
            <a:r>
              <a:rPr lang="as-IN" sz="1600" dirty="0">
                <a:latin typeface="SutonnyMJ" pitchFamily="2" charset="0"/>
              </a:rPr>
              <a:t> তথ্য প্রযুক্তি প্রয়োগের মাধ্যমে যেকোনো কাজে আগের চেয়ে কম সময় লাগে অর্থাৎ এর মাধ্যমে সময় সাশ্রয়ী ব্যবস্থা তৈরি করা যায়</a:t>
            </a:r>
            <a:r>
              <a:rPr lang="as-IN" sz="1600" dirty="0" smtClean="0">
                <a:latin typeface="SutonnyMJ" pitchFamily="2" charset="0"/>
              </a:rPr>
              <a:t>।</a:t>
            </a:r>
            <a:endParaRPr lang="en-US" sz="1600" dirty="0" smtClean="0">
              <a:latin typeface="SutonnyMJ" pitchFamily="2" charset="0"/>
              <a:cs typeface="SutonnyMJ" pitchFamily="2" charset="0"/>
            </a:endParaRPr>
          </a:p>
          <a:p>
            <a:pPr algn="just"/>
            <a:endParaRPr lang="as-IN" sz="1600" dirty="0">
              <a:latin typeface="SutonnyMJ" pitchFamily="2" charset="0"/>
            </a:endParaRPr>
          </a:p>
          <a:p>
            <a:pPr algn="just"/>
            <a:r>
              <a:rPr lang="as-IN" sz="1600" b="1" dirty="0">
                <a:latin typeface="SutonnyMJ" pitchFamily="2" charset="0"/>
              </a:rPr>
              <a:t>দক্ষতা বৃদ্ধি: </a:t>
            </a:r>
            <a:r>
              <a:rPr lang="as-IN" sz="1600" dirty="0">
                <a:latin typeface="SutonnyMJ" pitchFamily="2" charset="0"/>
              </a:rPr>
              <a:t>তথ্য প্রযুক্তির ব্যাপক ব্যবহার ও চর্চার ফলে ক্রমান্বয়ে সর্বক্ষেত্রে দক্ষতা বৃদ্ধি পায়। ব্যবস্থাপকরা দ্র</a:t>
            </a:r>
            <a:r>
              <a:rPr lang="en-US" sz="1600" dirty="0">
                <a:latin typeface="SutonnyMJ" pitchFamily="2" charset="0"/>
                <a:cs typeface="SutonnyMJ" pitchFamily="2" charset="0"/>
              </a:rPr>
              <a:t>æ</a:t>
            </a:r>
            <a:r>
              <a:rPr lang="as-IN" sz="1600" dirty="0">
                <a:latin typeface="SutonnyMJ" pitchFamily="2" charset="0"/>
              </a:rPr>
              <a:t>ত সিদ্ধান্ত নিতে পারেন এবং দক্ষতার সাথে পরিচালনা মাধ্যমে ব্যবসায়-বাণিজ্যে লাভজনক প্রক্রিয়া সৃষ্টি করতে পারেন</a:t>
            </a:r>
            <a:r>
              <a:rPr lang="as-IN" sz="1600" dirty="0" smtClean="0">
                <a:latin typeface="SutonnyMJ" pitchFamily="2" charset="0"/>
              </a:rPr>
              <a:t>।</a:t>
            </a:r>
            <a:endParaRPr lang="en-US" sz="1600" dirty="0" smtClean="0">
              <a:latin typeface="SutonnyMJ" pitchFamily="2" charset="0"/>
            </a:endParaRPr>
          </a:p>
          <a:p>
            <a:pPr algn="just"/>
            <a:endParaRPr lang="en-US" sz="1600" dirty="0" smtClean="0">
              <a:latin typeface="SutonnyMJ" pitchFamily="2" charset="0"/>
            </a:endParaRPr>
          </a:p>
          <a:p>
            <a:r>
              <a:rPr lang="as-IN" sz="1600" b="1" dirty="0"/>
              <a:t>তথ্যের প্রাচুর্য:</a:t>
            </a:r>
            <a:r>
              <a:rPr lang="as-IN" sz="1600" dirty="0"/>
              <a:t> তথ্য প্রযুক্তির ব্যাপক প্রসারের কারণে যেকোনো তথ্যের প্রাপ্যতা এখন সহজ হয়ে গেছে। বিশেষ করে ইন্টারনেটের মতো প্রযুক্তির কল্যাণে এখন বিশ্বটাকেই পাওয়া যাচ্ছে হাতের মুঠোয়। নেটে সার্চ দিয়ে প্রায়োজনীয় যে কোনো তথ্য মুহূর্তেই দেখা যায়</a:t>
            </a:r>
            <a:r>
              <a:rPr lang="as-IN" sz="1600" dirty="0" smtClean="0"/>
              <a:t>।</a:t>
            </a:r>
            <a:endParaRPr lang="en-US" sz="1600" dirty="0" smtClean="0"/>
          </a:p>
          <a:p>
            <a:endParaRPr lang="as-IN" sz="1600" dirty="0"/>
          </a:p>
          <a:p>
            <a:r>
              <a:rPr lang="as-IN" sz="1600" b="1" dirty="0"/>
              <a:t>দ্রুত যোগাযোগ:</a:t>
            </a:r>
            <a:r>
              <a:rPr lang="as-IN" sz="1600" dirty="0"/>
              <a:t> তথ্য প্রযুক্তির উৎকর্ষতার কারণে এখন তাৎক্ষণিক যোগাযোগ সম্ভব হচ্ছে। ফোন, ফ্যাক্স, ইন্টারনেট, ই-মেইল, এসএমএস, এমএমএস প্রভৃতি এর প্রকৃষ্ট উদাহরণ।</a:t>
            </a:r>
          </a:p>
          <a:p>
            <a:pPr algn="just"/>
            <a:endParaRPr lang="as-IN" sz="1600" dirty="0">
              <a:latin typeface="SutonnyMJ" pitchFamily="2" charset="0"/>
            </a:endParaRPr>
          </a:p>
        </p:txBody>
      </p:sp>
    </p:spTree>
    <p:extLst>
      <p:ext uri="{BB962C8B-B14F-4D97-AF65-F5344CB8AC3E}">
        <p14:creationId xmlns:p14="http://schemas.microsoft.com/office/powerpoint/2010/main" val="322841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00" y="0"/>
            <a:ext cx="9169400" cy="6858000"/>
            <a:chOff x="-25400" y="0"/>
            <a:chExt cx="9169400" cy="6858000"/>
          </a:xfrm>
        </p:grpSpPr>
        <p:pic>
          <p:nvPicPr>
            <p:cNvPr id="3" name="Picture 2"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400" y="0"/>
              <a:ext cx="91440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04800" y="1219201"/>
            <a:ext cx="8458200" cy="4876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1600" b="1" dirty="0">
                <a:solidFill>
                  <a:schemeClr val="tx1"/>
                </a:solidFill>
                <a:latin typeface="SutonnyMJ" pitchFamily="2" charset="0"/>
              </a:rPr>
              <a:t>ভিডিও কনফারেন্সিং:</a:t>
            </a:r>
            <a:r>
              <a:rPr lang="as-IN" sz="1600" dirty="0">
                <a:solidFill>
                  <a:schemeClr val="tx1"/>
                </a:solidFill>
                <a:latin typeface="SutonnyMJ" pitchFamily="2" charset="0"/>
              </a:rPr>
              <a:t> কম্পিউটারনির্ভর তথ্য প্রযুক্তি ব্যবহার করে দূর-দূরান্তে অবস্থিত ব্যক্তিবর্গ সময় এবং অর্থ খরচ কমিয়ে ভিডিও কনফারেন্সিং-এর মাধ্যমে মতামত আদান-প্রদান করতে পারে</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cs typeface="SutonnyMJ" pitchFamily="2" charset="0"/>
            </a:endParaRPr>
          </a:p>
          <a:p>
            <a:pPr algn="just"/>
            <a:endParaRPr lang="en-US" sz="1600" dirty="0" smtClean="0">
              <a:solidFill>
                <a:schemeClr val="tx1"/>
              </a:solidFill>
              <a:latin typeface="SutonnyMJ" pitchFamily="2" charset="0"/>
              <a:cs typeface="SutonnyMJ" pitchFamily="2" charset="0"/>
            </a:endParaRPr>
          </a:p>
          <a:p>
            <a:r>
              <a:rPr lang="as-IN" sz="1600" b="1" dirty="0">
                <a:solidFill>
                  <a:schemeClr val="tx1"/>
                </a:solidFill>
                <a:latin typeface="SutonnyMJ" pitchFamily="2" charset="0"/>
              </a:rPr>
              <a:t>ব্যবসায়-বাণিজ্যে: </a:t>
            </a:r>
            <a:r>
              <a:rPr lang="as-IN" sz="1600" dirty="0">
                <a:solidFill>
                  <a:schemeClr val="tx1"/>
                </a:solidFill>
                <a:latin typeface="SutonnyMJ" pitchFamily="2" charset="0"/>
              </a:rPr>
              <a:t>তথ্য ও যোগাযোগ প্রযুক্তির ছোঁয়ায় ব্যবসায়</a:t>
            </a:r>
            <a:r>
              <a:rPr lang="en-US" sz="1600" dirty="0">
                <a:solidFill>
                  <a:schemeClr val="tx1"/>
                </a:solidFill>
                <a:latin typeface="SutonnyMJ" pitchFamily="2" charset="0"/>
                <a:cs typeface="SutonnyMJ" pitchFamily="2" charset="0"/>
              </a:rPr>
              <a:t>Ñ</a:t>
            </a:r>
            <a:r>
              <a:rPr lang="as-IN" sz="1600" dirty="0" smtClean="0">
                <a:solidFill>
                  <a:schemeClr val="tx1"/>
                </a:solidFill>
                <a:latin typeface="SutonnyMJ" pitchFamily="2" charset="0"/>
              </a:rPr>
              <a:t>বাণি</a:t>
            </a:r>
            <a:r>
              <a:rPr lang="en-US" sz="2000" dirty="0" smtClean="0">
                <a:solidFill>
                  <a:schemeClr val="tx1"/>
                </a:solidFill>
                <a:latin typeface="SutonnyMJ" pitchFamily="2" charset="0"/>
              </a:rPr>
              <a:t>‡R¨</a:t>
            </a:r>
            <a:r>
              <a:rPr lang="as-IN" sz="2000" dirty="0" smtClean="0">
                <a:solidFill>
                  <a:schemeClr val="tx1"/>
                </a:solidFill>
                <a:latin typeface="SutonnyMJ" pitchFamily="2" charset="0"/>
              </a:rPr>
              <a:t> </a:t>
            </a:r>
            <a:r>
              <a:rPr lang="as-IN" sz="1600" dirty="0">
                <a:solidFill>
                  <a:schemeClr val="tx1"/>
                </a:solidFill>
                <a:latin typeface="SutonnyMJ" pitchFamily="2" charset="0"/>
              </a:rPr>
              <a:t>নতুন হাওয়া লেগেছে। প্রথাগত ব্যবসার বাইরে ই-কমার্স এর প্রচলন ঘটেছে। বিশ্বের এক প্রান্তের কোনো ক্রেতা তার ঘরে বসেই কোনো প্রতিষ্ঠানের কোনো পণ্যের অর্ডার দিতে ও তার অর্থ অনলাইনে ক্রেডিট কার্ডের মাধ্যমে পরিশোধ করতে পারছেন। নির্দিষ্ট সময়ের মধ্যেই উক্ত পণ্য </a:t>
            </a:r>
            <a:r>
              <a:rPr lang="as-IN" sz="1600" dirty="0" smtClean="0">
                <a:solidFill>
                  <a:schemeClr val="tx1"/>
                </a:solidFill>
                <a:latin typeface="SutonnyMJ" pitchFamily="2" charset="0"/>
              </a:rPr>
              <a:t>ক্রেতার </a:t>
            </a:r>
            <a:r>
              <a:rPr lang="as-IN" sz="1600" dirty="0">
                <a:solidFill>
                  <a:schemeClr val="tx1"/>
                </a:solidFill>
                <a:latin typeface="SutonnyMJ" pitchFamily="2" charset="0"/>
              </a:rPr>
              <a:t>ঘরে পৌঁছে যাচ্ছে। বিশাল পরিমাণ বাণিজ্যিক কার্যক্রম এখন অনলাইনে সম্পন্ন হচ্ছে</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cs typeface="SutonnyMJ" pitchFamily="2" charset="0"/>
            </a:endParaRPr>
          </a:p>
          <a:p>
            <a:endParaRPr lang="as-IN" sz="1600" dirty="0">
              <a:solidFill>
                <a:schemeClr val="tx1"/>
              </a:solidFill>
              <a:latin typeface="SutonnyMJ" pitchFamily="2" charset="0"/>
            </a:endParaRPr>
          </a:p>
          <a:p>
            <a:r>
              <a:rPr lang="as-IN" sz="1600" b="1" dirty="0">
                <a:solidFill>
                  <a:schemeClr val="tx1"/>
                </a:solidFill>
                <a:latin typeface="SutonnyMJ" pitchFamily="2" charset="0"/>
              </a:rPr>
              <a:t>মনুষ্যশক্তির অপচয় কমায়: </a:t>
            </a:r>
            <a:r>
              <a:rPr lang="as-IN" sz="1600" dirty="0">
                <a:solidFill>
                  <a:schemeClr val="tx1"/>
                </a:solidFill>
                <a:latin typeface="SutonnyMJ" pitchFamily="2" charset="0"/>
              </a:rPr>
              <a:t>শিল্পপ্রতিষ্ঠানে তথ্য প্রযুক্তির ব্যবহার মনুষ্যশক্তির অপচয় কমায়। কম্পিউটার নিয়ন্ত্রিত রোবোট ব্যবহার করে নানা রকম বিপজ্জনক ও পরিশ্রমসাধ্য কাজ যেমন- ওয়েল্ডিং, ঢালাই, ভারী মাল ওঠানো বা নামানো, যন্ত্রাংশ সংযোজন ইত্যাদি করা </a:t>
            </a:r>
            <a:r>
              <a:rPr lang="as-IN" sz="1600" dirty="0" smtClean="0">
                <a:solidFill>
                  <a:schemeClr val="tx1"/>
                </a:solidFill>
                <a:latin typeface="SutonnyMJ" pitchFamily="2" charset="0"/>
              </a:rPr>
              <a:t>হয়</a:t>
            </a:r>
            <a:r>
              <a:rPr lang="en-US" sz="1600" dirty="0" smtClean="0">
                <a:solidFill>
                  <a:schemeClr val="tx1"/>
                </a:solidFill>
                <a:latin typeface="SutonnyMJ" pitchFamily="2" charset="0"/>
                <a:cs typeface="SutonnyMJ" pitchFamily="2" charset="0"/>
              </a:rPr>
              <a:t>।</a:t>
            </a:r>
          </a:p>
          <a:p>
            <a:endParaRPr lang="en-US" sz="1600" dirty="0" smtClean="0">
              <a:solidFill>
                <a:schemeClr val="tx1"/>
              </a:solidFill>
              <a:latin typeface="SutonnyMJ" pitchFamily="2" charset="0"/>
              <a:cs typeface="SutonnyMJ" pitchFamily="2" charset="0"/>
            </a:endParaRPr>
          </a:p>
          <a:p>
            <a:r>
              <a:rPr lang="as-IN" sz="1600" b="1" dirty="0">
                <a:solidFill>
                  <a:schemeClr val="tx1"/>
                </a:solidFill>
                <a:latin typeface="SutonnyMJ" pitchFamily="2" charset="0"/>
              </a:rPr>
              <a:t>শিক্ষাক্ষেত্রে:</a:t>
            </a:r>
            <a:r>
              <a:rPr lang="as-IN" sz="1600" dirty="0">
                <a:solidFill>
                  <a:schemeClr val="tx1"/>
                </a:solidFill>
                <a:latin typeface="SutonnyMJ" pitchFamily="2" charset="0"/>
              </a:rPr>
              <a:t> শিক্ষাক্ষেত্রে ব্যাপকভাবে তথ্য প্রযুক্তি ব্যবহৃত হচ্ছে। অনলাইনে বিভিন্ন শিক্ষা প্রতিষ্ঠানে পড়াশোনা, পরীক্ষা দেয় কিংবা শিক্ষামূলক বিভিন্ন ওয়েবসাইট হতে শিক্ষা লাভ করা যায়। কম্পিউটার এবং ইন্টারনেট সংযোগ সুবিধা থাকলে বিশ্বেও যেকোনো প্রান্তের শিক্ষার্থী তার শিক্ষার কার্যক্রম পরিচালনা করতে পারে।</a:t>
            </a:r>
          </a:p>
          <a:p>
            <a:endParaRPr lang="as-IN" sz="1600" dirty="0">
              <a:solidFill>
                <a:schemeClr val="tx1"/>
              </a:solidFill>
              <a:latin typeface="SutonnyMJ" pitchFamily="2" charset="0"/>
            </a:endParaRPr>
          </a:p>
          <a:p>
            <a:pPr algn="just"/>
            <a:endParaRPr lang="as-IN" sz="1600" dirty="0">
              <a:solidFill>
                <a:schemeClr val="tx1"/>
              </a:solidFill>
              <a:latin typeface="SutonnyMJ" pitchFamily="2" charset="0"/>
            </a:endParaRPr>
          </a:p>
        </p:txBody>
      </p:sp>
    </p:spTree>
    <p:extLst>
      <p:ext uri="{BB962C8B-B14F-4D97-AF65-F5344CB8AC3E}">
        <p14:creationId xmlns:p14="http://schemas.microsoft.com/office/powerpoint/2010/main" val="82445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00" y="0"/>
            <a:ext cx="9169400" cy="6858000"/>
            <a:chOff x="-25400" y="0"/>
            <a:chExt cx="9169400" cy="6858000"/>
          </a:xfrm>
        </p:grpSpPr>
        <p:pic>
          <p:nvPicPr>
            <p:cNvPr id="3" name="Picture 2"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400" y="0"/>
              <a:ext cx="91440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0" y="609600"/>
            <a:ext cx="91186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1600" b="1" dirty="0">
                <a:solidFill>
                  <a:schemeClr val="tx1"/>
                </a:solidFill>
                <a:latin typeface="SutonnyMJ" pitchFamily="2" charset="0"/>
              </a:rPr>
              <a:t>ই-গভর্নেন্স: </a:t>
            </a:r>
            <a:r>
              <a:rPr lang="as-IN" sz="1600" dirty="0">
                <a:solidFill>
                  <a:schemeClr val="tx1"/>
                </a:solidFill>
                <a:latin typeface="SutonnyMJ" pitchFamily="2" charset="0"/>
              </a:rPr>
              <a:t>তথ্য প্রযুক্তি নির্ভও ই-গভর্নেন্স চালুর মাধ্যমে সরকারের বিভিন্ন মন্ত্রণালয় ও দপ্তরের মধ্যে কাজের সুসমন্বয় ঘটানো যায়। ই-গভর্নেস-এর বাস্তবায়ন সরকারি কর্মকান্ডকে দুর্নীতিমুক্ত ও স্বচ্ছ করে দ্র</a:t>
            </a:r>
            <a:r>
              <a:rPr lang="en-US" sz="1600" dirty="0">
                <a:solidFill>
                  <a:schemeClr val="tx1"/>
                </a:solidFill>
                <a:latin typeface="SutonnyMJ" pitchFamily="2" charset="0"/>
                <a:cs typeface="SutonnyMJ" pitchFamily="2" charset="0"/>
              </a:rPr>
              <a:t>æ</a:t>
            </a:r>
            <a:r>
              <a:rPr lang="as-IN" sz="1600" dirty="0">
                <a:solidFill>
                  <a:schemeClr val="tx1"/>
                </a:solidFill>
                <a:latin typeface="SutonnyMJ" pitchFamily="2" charset="0"/>
              </a:rPr>
              <a:t>ততার সাথে সিদ্ধান্ত প্রদান, অপ্রয়োজনীয় ব্যয় কমায় এবং সরকারের সঙ্গে জনগণের স্বয়ংক্রিয় সেতুবন্ধন গড়ে তোলে</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cs typeface="SutonnyMJ" pitchFamily="2" charset="0"/>
            </a:endParaRPr>
          </a:p>
          <a:p>
            <a:pPr algn="just"/>
            <a:endParaRPr lang="as-IN" sz="800" dirty="0">
              <a:solidFill>
                <a:schemeClr val="tx1"/>
              </a:solidFill>
              <a:latin typeface="SutonnyMJ" pitchFamily="2" charset="0"/>
            </a:endParaRPr>
          </a:p>
          <a:p>
            <a:pPr algn="just"/>
            <a:r>
              <a:rPr lang="as-IN" sz="1600" b="1" dirty="0">
                <a:solidFill>
                  <a:schemeClr val="tx1"/>
                </a:solidFill>
                <a:latin typeface="SutonnyMJ" pitchFamily="2" charset="0"/>
              </a:rPr>
              <a:t>যোগাযোগ ব্যবস্থায়:</a:t>
            </a:r>
            <a:r>
              <a:rPr lang="as-IN" sz="1600" dirty="0">
                <a:solidFill>
                  <a:schemeClr val="tx1"/>
                </a:solidFill>
                <a:latin typeface="SutonnyMJ" pitchFamily="2" charset="0"/>
              </a:rPr>
              <a:t> সড়কপথ, রেলপথ. জলপথ এবং আকাশপথের যোগাযোগর ক্ষেত্রে তথ্য ও যোগাযোগ প্রযুক্তির ব্যাপক ব্যবহার যোগাযোগ ব্যবস্থাকে করেছে সহজতর, দ্র</a:t>
            </a:r>
            <a:r>
              <a:rPr lang="en-US" sz="1600" dirty="0">
                <a:solidFill>
                  <a:schemeClr val="tx1"/>
                </a:solidFill>
                <a:latin typeface="SutonnyMJ" pitchFamily="2" charset="0"/>
                <a:cs typeface="SutonnyMJ" pitchFamily="2" charset="0"/>
              </a:rPr>
              <a:t>æ</a:t>
            </a:r>
            <a:r>
              <a:rPr lang="as-IN" sz="1600" dirty="0">
                <a:solidFill>
                  <a:schemeClr val="tx1"/>
                </a:solidFill>
                <a:latin typeface="SutonnyMJ" pitchFamily="2" charset="0"/>
              </a:rPr>
              <a:t>ত, নিরাপদ এবং আরামদায়ক</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cs typeface="SutonnyMJ" pitchFamily="2" charset="0"/>
            </a:endParaRPr>
          </a:p>
          <a:p>
            <a:pPr algn="just"/>
            <a:endParaRPr lang="as-IN" sz="800" dirty="0">
              <a:solidFill>
                <a:schemeClr val="tx1"/>
              </a:solidFill>
              <a:latin typeface="SutonnyMJ" pitchFamily="2" charset="0"/>
            </a:endParaRPr>
          </a:p>
          <a:p>
            <a:pPr algn="just"/>
            <a:r>
              <a:rPr lang="as-IN" sz="1600" b="1" dirty="0">
                <a:solidFill>
                  <a:schemeClr val="tx1"/>
                </a:solidFill>
                <a:latin typeface="SutonnyMJ" pitchFamily="2" charset="0"/>
              </a:rPr>
              <a:t>চিকিৎসায়: </a:t>
            </a:r>
            <a:r>
              <a:rPr lang="as-IN" sz="1600" dirty="0">
                <a:solidFill>
                  <a:schemeClr val="tx1"/>
                </a:solidFill>
                <a:latin typeface="SutonnyMJ" pitchFamily="2" charset="0"/>
              </a:rPr>
              <a:t>বর্তমানে ভিডিও কনফারেন্সিংয়ের মাধ্যমে চিকিৎসক এক দেশে বসে একই সময়ে অন্য দেশের রোগীদের সেবা প্রদান করতে পারেন। চিকিৎসাক্ষেত্রের জটিল সব অপারেশনে সার্জনদেও নানা ধরনের কাজে রোবট সহায়তা করে</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endParaRPr>
          </a:p>
          <a:p>
            <a:pPr algn="just"/>
            <a:endParaRPr lang="en-US" sz="1050" dirty="0" smtClean="0">
              <a:solidFill>
                <a:schemeClr val="tx1"/>
              </a:solidFill>
              <a:latin typeface="SutonnyMJ" pitchFamily="2" charset="0"/>
              <a:cs typeface="SutonnyMJ" pitchFamily="2" charset="0"/>
            </a:endParaRPr>
          </a:p>
          <a:p>
            <a:r>
              <a:rPr lang="as-IN" sz="1600" b="1" dirty="0">
                <a:solidFill>
                  <a:schemeClr val="tx1"/>
                </a:solidFill>
                <a:latin typeface="SutonnyMJ" pitchFamily="2" charset="0"/>
              </a:rPr>
              <a:t>কর্মসংস্থান: </a:t>
            </a:r>
            <a:r>
              <a:rPr lang="as-IN" sz="1600" dirty="0">
                <a:solidFill>
                  <a:schemeClr val="tx1"/>
                </a:solidFill>
                <a:latin typeface="SutonnyMJ" pitchFamily="2" charset="0"/>
              </a:rPr>
              <a:t>কর্মসংস্থানের বিশাল বাজার উন্মুক্ত করেছে ইন্টারনেট প্রযুক্তি। ইন্টারনেটের কল্যাণে এখন বিশ্বেও যেকোনো দেশের যেকোনো কর্মী অন্য যেকোনো </a:t>
            </a:r>
            <a:r>
              <a:rPr lang="as-IN" sz="1600" dirty="0" smtClean="0">
                <a:solidFill>
                  <a:schemeClr val="tx1"/>
                </a:solidFill>
                <a:latin typeface="SutonnyMJ" pitchFamily="2" charset="0"/>
              </a:rPr>
              <a:t>দেশের </a:t>
            </a:r>
            <a:r>
              <a:rPr lang="as-IN" sz="1600" dirty="0">
                <a:solidFill>
                  <a:schemeClr val="tx1"/>
                </a:solidFill>
                <a:latin typeface="SutonnyMJ" pitchFamily="2" charset="0"/>
              </a:rPr>
              <a:t>কর্মদাতার কাজ ঘরে বসেই করতে পারেন এবং তার কাজের পেমেন্ট অনলাইনেই গ্রহণ করতে পারেন</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endParaRPr>
          </a:p>
          <a:p>
            <a:endParaRPr lang="as-IN" sz="800" dirty="0">
              <a:solidFill>
                <a:schemeClr val="tx1"/>
              </a:solidFill>
              <a:latin typeface="SutonnyMJ" pitchFamily="2" charset="0"/>
            </a:endParaRPr>
          </a:p>
          <a:p>
            <a:r>
              <a:rPr lang="as-IN" sz="1600" b="1" dirty="0">
                <a:solidFill>
                  <a:schemeClr val="tx1"/>
                </a:solidFill>
                <a:latin typeface="SutonnyMJ" pitchFamily="2" charset="0"/>
              </a:rPr>
              <a:t>বিনোদনক্ষেত্রে: </a:t>
            </a:r>
            <a:r>
              <a:rPr lang="as-IN" sz="1600" dirty="0">
                <a:solidFill>
                  <a:schemeClr val="tx1"/>
                </a:solidFill>
                <a:latin typeface="SutonnyMJ" pitchFamily="2" charset="0"/>
              </a:rPr>
              <a:t>ইন্টারনেটের মাধ্যমে বিভিন্ন ফেসবুক, মাইস্পেস, ইউটিউব, অরকুট ইত্যাদি সোশ্যাল নেটওয়ার্কিং ও ভিডিও অপলোডিং সাইটে বন্ধুত্ব তৈরি করার পাশাপাশি ছবি ও ভিডিও শেয়ার করা যায়। আজকাল ইন্টারনেটে টিভি ও রেডিও চালু হওয়ায় স্ট্রিমিং অডিও-ভিডিও প্রযুক্তির মাধ্যমে দূর-দূরান্তে বসেও টিভি ছাড়াই কম্পিউটারে টিভি দেখা যায়</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endParaRPr>
          </a:p>
          <a:p>
            <a:endParaRPr lang="as-IN" sz="1400" dirty="0">
              <a:solidFill>
                <a:schemeClr val="tx1"/>
              </a:solidFill>
              <a:latin typeface="SutonnyMJ" pitchFamily="2" charset="0"/>
            </a:endParaRPr>
          </a:p>
          <a:p>
            <a:r>
              <a:rPr lang="as-IN" sz="1600" b="1" dirty="0">
                <a:solidFill>
                  <a:schemeClr val="tx1"/>
                </a:solidFill>
                <a:latin typeface="SutonnyMJ" pitchFamily="2" charset="0"/>
              </a:rPr>
              <a:t>প্রতিরক্ষা ব্যবস্থায়: </a:t>
            </a:r>
            <a:r>
              <a:rPr lang="as-IN" sz="1600" dirty="0">
                <a:solidFill>
                  <a:schemeClr val="tx1"/>
                </a:solidFill>
                <a:latin typeface="SutonnyMJ" pitchFamily="2" charset="0"/>
              </a:rPr>
              <a:t>বিভিন্ন যুদ্ধে শত্রুদের লক্ষ্যবস্তুতে ক্ষেপণাস্ত্র হামলা চালাতে আজ তথ্য প্রযুক্তি ব্যবহৃত হচ্ছে। আধুনিক সেনাবাহিনীর সব শক্তির মূলেই রয়েছে তথ্য প্রযুক্তি। সমরাস্ত্র নিয়ন্ত্রণ, সব ধরনের ব্যবস্থাপনা, চালকবিহীন ক্রুজ, টোমা হক, স্কার্ড প্রভৃতি ক্ষেপণাস্ত্র নির্ভুলভাবে শত্রুর এলাকায় নিক্ষেপ করতে ব্যবহৃত হচ্ছে তথ্য প্রযুক্তি।</a:t>
            </a:r>
          </a:p>
          <a:p>
            <a:pPr algn="just"/>
            <a:endParaRPr lang="as-IN" sz="1600" dirty="0">
              <a:solidFill>
                <a:schemeClr val="tx1"/>
              </a:solidFill>
              <a:latin typeface="SutonnyMJ" pitchFamily="2" charset="0"/>
            </a:endParaRPr>
          </a:p>
        </p:txBody>
      </p:sp>
    </p:spTree>
    <p:extLst>
      <p:ext uri="{BB962C8B-B14F-4D97-AF65-F5344CB8AC3E}">
        <p14:creationId xmlns:p14="http://schemas.microsoft.com/office/powerpoint/2010/main" val="324702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pnggif.com/uploads/thank-you-animation-261873.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pnggif.com/uploads/thank-you-animation-261873.gif"/>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pnggif.com/uploads/thank-you-animation-261873.gif"/>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www.pnggif.com/uploads/thank-you-animation-261873.gif"/>
          <p:cNvSpPr>
            <a:spLocks noChangeAspect="1" noChangeArrowheads="1"/>
          </p:cNvSpPr>
          <p:nvPr/>
        </p:nvSpPr>
        <p:spPr bwMode="auto">
          <a:xfrm>
            <a:off x="612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s://www.pnggif.com/uploads/thank-you-animation-261873.gif"/>
          <p:cNvSpPr>
            <a:spLocks noChangeAspect="1" noChangeArrowheads="1"/>
          </p:cNvSpPr>
          <p:nvPr/>
        </p:nvSpPr>
        <p:spPr bwMode="auto">
          <a:xfrm>
            <a:off x="765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https://www.pnggif.com/uploads/thank-you-animation-261873.gif"/>
          <p:cNvSpPr>
            <a:spLocks noChangeAspect="1" noChangeArrowheads="1"/>
          </p:cNvSpPr>
          <p:nvPr/>
        </p:nvSpPr>
        <p:spPr bwMode="auto">
          <a:xfrm>
            <a:off x="917575" y="6175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Thank You GIFs - PngGif"/>
          <p:cNvSpPr>
            <a:spLocks noChangeAspect="1" noChangeArrowheads="1"/>
          </p:cNvSpPr>
          <p:nvPr/>
        </p:nvSpPr>
        <p:spPr bwMode="auto">
          <a:xfrm>
            <a:off x="1069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Thank You GIFs - PngGif"/>
          <p:cNvSpPr>
            <a:spLocks noChangeAspect="1" noChangeArrowheads="1"/>
          </p:cNvSpPr>
          <p:nvPr/>
        </p:nvSpPr>
        <p:spPr bwMode="auto">
          <a:xfrm>
            <a:off x="1222375" y="922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D:\Users\NSARS\Desktop\20201012_233748.jpg"/>
          <p:cNvPicPr>
            <a:picLocks noChangeAspect="1" noChangeArrowheads="1"/>
          </p:cNvPicPr>
          <p:nvPr/>
        </p:nvPicPr>
        <p:blipFill>
          <a:blip r:embed="rId2" cstate="print"/>
          <a:srcRect/>
          <a:stretch>
            <a:fillRect/>
          </a:stretch>
        </p:blipFill>
        <p:spPr bwMode="auto">
          <a:xfrm>
            <a:off x="4267200" y="685800"/>
            <a:ext cx="4343400" cy="32742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Flowchart: Punched Tape 12"/>
          <p:cNvSpPr/>
          <p:nvPr/>
        </p:nvSpPr>
        <p:spPr>
          <a:xfrm>
            <a:off x="3657600" y="4114800"/>
            <a:ext cx="5105400" cy="1524000"/>
          </a:xfrm>
          <a:prstGeom prst="flowChartPunchedTape">
            <a:avLst/>
          </a:prstGeom>
          <a:solidFill>
            <a:schemeClr val="accent4">
              <a:lumMod val="40000"/>
              <a:lumOff val="60000"/>
            </a:schemeClr>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err="1" smtClean="0">
                <a:solidFill>
                  <a:schemeClr val="tx1"/>
                </a:solidFill>
                <a:latin typeface="SutonnyMJ" pitchFamily="2" charset="0"/>
                <a:cs typeface="SutonnyMJ" pitchFamily="2" charset="0"/>
              </a:rPr>
              <a:t>Gb.Gm.Avwgb</a:t>
            </a:r>
            <a:r>
              <a:rPr lang="en-US" sz="3600" b="1" dirty="0">
                <a:solidFill>
                  <a:schemeClr val="tx1"/>
                </a:solidFill>
                <a:latin typeface="SutonnyMJ" pitchFamily="2" charset="0"/>
                <a:cs typeface="SutonnyMJ" pitchFamily="2" charset="0"/>
              </a:rPr>
              <a:t> </a:t>
            </a:r>
            <a:r>
              <a:rPr lang="en-US" sz="3600" b="1" dirty="0" smtClean="0">
                <a:solidFill>
                  <a:schemeClr val="tx1"/>
                </a:solidFill>
                <a:latin typeface="SutonnyMJ" pitchFamily="2" charset="0"/>
                <a:cs typeface="SutonnyMJ" pitchFamily="2" charset="0"/>
              </a:rPr>
              <a:t>†</a:t>
            </a:r>
            <a:r>
              <a:rPr lang="en-US" sz="3600" b="1" dirty="0" err="1" smtClean="0">
                <a:solidFill>
                  <a:schemeClr val="tx1"/>
                </a:solidFill>
                <a:latin typeface="SutonnyMJ" pitchFamily="2" charset="0"/>
                <a:cs typeface="SutonnyMJ" pitchFamily="2" charset="0"/>
              </a:rPr>
              <a:t>iwm‡WwÝqvj</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zj</a:t>
            </a:r>
            <a:r>
              <a:rPr lang="en-US" sz="3600" b="1" dirty="0" smtClean="0">
                <a:solidFill>
                  <a:schemeClr val="tx1"/>
                </a:solidFill>
                <a:latin typeface="SutonnyMJ" pitchFamily="2" charset="0"/>
                <a:cs typeface="SutonnyMJ" pitchFamily="2" charset="0"/>
              </a:rPr>
              <a:t> </a:t>
            </a:r>
          </a:p>
          <a:p>
            <a:pPr algn="ctr"/>
            <a:r>
              <a:rPr lang="en-US" sz="3600" b="1" dirty="0" err="1" smtClean="0">
                <a:solidFill>
                  <a:schemeClr val="tx1"/>
                </a:solidFill>
                <a:latin typeface="SutonnyMJ" pitchFamily="2" charset="0"/>
                <a:cs typeface="SutonnyMJ" pitchFamily="2" charset="0"/>
              </a:rPr>
              <a:t>Dwjcyi</a:t>
            </a:r>
            <a:r>
              <a:rPr lang="en-US" sz="3600" b="1" dirty="0" smtClean="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KzwoMÖvg</a:t>
            </a:r>
            <a:r>
              <a:rPr lang="en-US" sz="3600" b="1" dirty="0" smtClean="0">
                <a:solidFill>
                  <a:schemeClr val="tx1"/>
                </a:solidFill>
                <a:latin typeface="SutonnyMJ" pitchFamily="2" charset="0"/>
                <a:cs typeface="SutonnyMJ" pitchFamily="2" charset="0"/>
              </a:rPr>
              <a:t>|</a:t>
            </a:r>
            <a:endParaRPr lang="en-US" sz="2800" b="1" dirty="0" smtClean="0">
              <a:solidFill>
                <a:schemeClr val="tx1"/>
              </a:solidFill>
            </a:endParaRPr>
          </a:p>
        </p:txBody>
      </p:sp>
      <p:sp>
        <p:nvSpPr>
          <p:cNvPr id="15" name="Flowchart: Punched Tape 14"/>
          <p:cNvSpPr/>
          <p:nvPr/>
        </p:nvSpPr>
        <p:spPr>
          <a:xfrm>
            <a:off x="304800" y="1227140"/>
            <a:ext cx="3352800" cy="448786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b="1" i="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6000" b="1" i="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i="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3200" b="1" i="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pic>
        <p:nvPicPr>
          <p:cNvPr id="14" name="Picture 13"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81600"/>
            <a:ext cx="8534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2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0" fill="hold"/>
                                        <p:tgtEl>
                                          <p:spTgt spid="15"/>
                                        </p:tgtEl>
                                        <p:attrNameLst>
                                          <p:attrName>ppt_x</p:attrName>
                                        </p:attrNameLst>
                                      </p:cBhvr>
                                      <p:tavLst>
                                        <p:tav tm="0">
                                          <p:val>
                                            <p:strVal val="#ppt_x"/>
                                          </p:val>
                                        </p:tav>
                                        <p:tav tm="100000">
                                          <p:val>
                                            <p:strVal val="#ppt_x"/>
                                          </p:val>
                                        </p:tav>
                                      </p:tavLst>
                                    </p:anim>
                                    <p:anim calcmode="lin" valueType="num">
                                      <p:cBhvr additive="base">
                                        <p:cTn id="1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057400"/>
            <a:ext cx="27432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4343400" y="2590800"/>
            <a:ext cx="3886200" cy="2819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002060"/>
                </a:solidFill>
                <a:latin typeface="SutonnyMJ" pitchFamily="2" charset="0"/>
                <a:cs typeface="SutonnyMJ" pitchFamily="2" charset="0"/>
              </a:rPr>
              <a:t>‡</a:t>
            </a:r>
            <a:r>
              <a:rPr lang="en-US" sz="3600" b="1" dirty="0" err="1" smtClean="0">
                <a:solidFill>
                  <a:srgbClr val="002060"/>
                </a:solidFill>
                <a:latin typeface="SutonnyMJ" pitchFamily="2" charset="0"/>
                <a:cs typeface="SutonnyMJ" pitchFamily="2" charset="0"/>
              </a:rPr>
              <a:t>gvQvt</a:t>
            </a:r>
            <a:r>
              <a:rPr lang="en-US" sz="3600" b="1" dirty="0" smtClean="0">
                <a:solidFill>
                  <a:srgbClr val="002060"/>
                </a:solidFill>
                <a:latin typeface="SutonnyMJ" pitchFamily="2" charset="0"/>
                <a:cs typeface="SutonnyMJ" pitchFamily="2" charset="0"/>
              </a:rPr>
              <a:t> </a:t>
            </a:r>
            <a:r>
              <a:rPr lang="en-US" sz="3600" b="1" dirty="0" err="1" smtClean="0">
                <a:solidFill>
                  <a:srgbClr val="002060"/>
                </a:solidFill>
                <a:latin typeface="SutonnyMJ" pitchFamily="2" charset="0"/>
                <a:cs typeface="SutonnyMJ" pitchFamily="2" charset="0"/>
              </a:rPr>
              <a:t>KwYKv</a:t>
            </a:r>
            <a:r>
              <a:rPr lang="en-US" sz="3600" b="1" dirty="0" smtClean="0">
                <a:solidFill>
                  <a:srgbClr val="002060"/>
                </a:solidFill>
                <a:latin typeface="SutonnyMJ" pitchFamily="2" charset="0"/>
                <a:cs typeface="SutonnyMJ" pitchFamily="2" charset="0"/>
              </a:rPr>
              <a:t> </a:t>
            </a:r>
            <a:r>
              <a:rPr lang="en-US" sz="3600" b="1" dirty="0" err="1" smtClean="0">
                <a:solidFill>
                  <a:srgbClr val="002060"/>
                </a:solidFill>
                <a:latin typeface="SutonnyMJ" pitchFamily="2" charset="0"/>
                <a:cs typeface="SutonnyMJ" pitchFamily="2" charset="0"/>
              </a:rPr>
              <a:t>cvifxb</a:t>
            </a:r>
            <a:r>
              <a:rPr lang="en-US" sz="3600" b="1" dirty="0" smtClean="0">
                <a:solidFill>
                  <a:srgbClr val="002060"/>
                </a:solidFill>
                <a:latin typeface="SutonnyMJ" pitchFamily="2" charset="0"/>
                <a:cs typeface="SutonnyMJ" pitchFamily="2" charset="0"/>
              </a:rPr>
              <a:t> </a:t>
            </a:r>
          </a:p>
          <a:p>
            <a:pPr algn="ctr"/>
            <a:r>
              <a:rPr lang="en-US" sz="2800" b="1" dirty="0" err="1" smtClean="0">
                <a:solidFill>
                  <a:schemeClr val="tx1"/>
                </a:solidFill>
                <a:latin typeface="SutonnyMJ" pitchFamily="2" charset="0"/>
                <a:cs typeface="SutonnyMJ" pitchFamily="2" charset="0"/>
              </a:rPr>
              <a:t>mnKvwi</a:t>
            </a:r>
            <a:r>
              <a:rPr lang="en-US" sz="2800" b="1" dirty="0" smtClean="0">
                <a:solidFill>
                  <a:schemeClr val="tx1"/>
                </a:solidFill>
                <a:latin typeface="SutonnyMJ" pitchFamily="2" charset="0"/>
                <a:cs typeface="SutonnyMJ" pitchFamily="2" charset="0"/>
              </a:rPr>
              <a:t> </a:t>
            </a:r>
            <a:r>
              <a:rPr lang="en-US" sz="2800" b="1" dirty="0" err="1" smtClean="0">
                <a:solidFill>
                  <a:schemeClr val="tx1"/>
                </a:solidFill>
                <a:latin typeface="SutonnyMJ" pitchFamily="2" charset="0"/>
                <a:cs typeface="SutonnyMJ" pitchFamily="2" charset="0"/>
              </a:rPr>
              <a:t>wkÿK</a:t>
            </a:r>
            <a:r>
              <a:rPr lang="en-US" sz="2800" b="1" dirty="0" smtClean="0">
                <a:latin typeface="SutonnyMJ" pitchFamily="2" charset="0"/>
                <a:cs typeface="SutonnyMJ" pitchFamily="2" charset="0"/>
              </a:rPr>
              <a:t> </a:t>
            </a:r>
          </a:p>
          <a:p>
            <a:pPr algn="ctr"/>
            <a:r>
              <a:rPr lang="en-US" sz="2800" dirty="0" err="1" smtClean="0">
                <a:solidFill>
                  <a:srgbClr val="FF0000"/>
                </a:solidFill>
                <a:latin typeface="SutonnyMJ" pitchFamily="2" charset="0"/>
                <a:cs typeface="SutonnyMJ" pitchFamily="2" charset="0"/>
              </a:rPr>
              <a:t>Gb.Gm.Avwgb</a:t>
            </a:r>
            <a:r>
              <a:rPr lang="en-US" sz="2800" dirty="0">
                <a:solidFill>
                  <a:srgbClr val="FF0000"/>
                </a:solidFill>
                <a:latin typeface="SutonnyMJ" pitchFamily="2" charset="0"/>
                <a:cs typeface="SutonnyMJ" pitchFamily="2" charset="0"/>
              </a:rPr>
              <a:t> </a:t>
            </a:r>
            <a:r>
              <a:rPr lang="en-US" sz="2800" dirty="0" smtClean="0">
                <a:solidFill>
                  <a:srgbClr val="FF0000"/>
                </a:solidFill>
                <a:latin typeface="SutonnyMJ" pitchFamily="2" charset="0"/>
                <a:cs typeface="SutonnyMJ" pitchFamily="2" charset="0"/>
              </a:rPr>
              <a:t>†</a:t>
            </a:r>
            <a:r>
              <a:rPr lang="en-US" sz="2800" dirty="0" err="1" smtClean="0">
                <a:solidFill>
                  <a:srgbClr val="FF0000"/>
                </a:solidFill>
                <a:latin typeface="SutonnyMJ" pitchFamily="2" charset="0"/>
                <a:cs typeface="SutonnyMJ" pitchFamily="2" charset="0"/>
              </a:rPr>
              <a:t>iwm‡WwÝqvj</a:t>
            </a:r>
            <a:r>
              <a:rPr lang="en-US" sz="2800" dirty="0" smtClean="0">
                <a:solidFill>
                  <a:srgbClr val="FF0000"/>
                </a:solidFill>
                <a:latin typeface="SutonnyMJ" pitchFamily="2" charset="0"/>
                <a:cs typeface="SutonnyMJ" pitchFamily="2" charset="0"/>
              </a:rPr>
              <a:t> ¯‹</a:t>
            </a:r>
            <a:r>
              <a:rPr lang="en-US" sz="2800" dirty="0" err="1" smtClean="0">
                <a:solidFill>
                  <a:srgbClr val="FF0000"/>
                </a:solidFill>
                <a:latin typeface="SutonnyMJ" pitchFamily="2" charset="0"/>
                <a:cs typeface="SutonnyMJ" pitchFamily="2" charset="0"/>
              </a:rPr>
              <a:t>zj</a:t>
            </a:r>
            <a:endParaRPr lang="en-US" sz="2800" dirty="0" smtClean="0">
              <a:solidFill>
                <a:srgbClr val="FF0000"/>
              </a:solidFill>
              <a:latin typeface="SutonnyMJ" pitchFamily="2" charset="0"/>
              <a:cs typeface="SutonnyMJ" pitchFamily="2" charset="0"/>
            </a:endParaRPr>
          </a:p>
          <a:p>
            <a:pPr algn="ctr"/>
            <a:r>
              <a:rPr lang="en-US" sz="2800" dirty="0" err="1" smtClean="0">
                <a:solidFill>
                  <a:schemeClr val="tx1"/>
                </a:solidFill>
                <a:latin typeface="SutonnyMJ" pitchFamily="2" charset="0"/>
                <a:cs typeface="SutonnyMJ" pitchFamily="2" charset="0"/>
              </a:rPr>
              <a:t>Dwjcyi</a:t>
            </a:r>
            <a:r>
              <a:rPr lang="en-US" sz="2800" dirty="0" smtClean="0">
                <a:solidFill>
                  <a:schemeClr val="tx1"/>
                </a:solidFill>
                <a:latin typeface="SutonnyMJ" pitchFamily="2" charset="0"/>
                <a:cs typeface="SutonnyMJ" pitchFamily="2" charset="0"/>
              </a:rPr>
              <a:t>, </a:t>
            </a:r>
            <a:r>
              <a:rPr lang="en-US" sz="2800" dirty="0" err="1" smtClean="0">
                <a:solidFill>
                  <a:schemeClr val="tx1"/>
                </a:solidFill>
                <a:latin typeface="SutonnyMJ" pitchFamily="2" charset="0"/>
                <a:cs typeface="SutonnyMJ" pitchFamily="2" charset="0"/>
              </a:rPr>
              <a:t>KzwoMÖvg</a:t>
            </a:r>
            <a:r>
              <a:rPr lang="en-US" sz="2800" dirty="0" smtClean="0">
                <a:solidFill>
                  <a:schemeClr val="tx1"/>
                </a:solidFill>
                <a:latin typeface="SutonnyMJ" pitchFamily="2" charset="0"/>
                <a:cs typeface="SutonnyMJ" pitchFamily="2" charset="0"/>
              </a:rPr>
              <a:t>|</a:t>
            </a:r>
          </a:p>
        </p:txBody>
      </p:sp>
      <p:pic>
        <p:nvPicPr>
          <p:cNvPr id="7" name="Picture 6"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928" y="0"/>
            <a:ext cx="9150927"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Punched Tape 8"/>
          <p:cNvSpPr/>
          <p:nvPr/>
        </p:nvSpPr>
        <p:spPr>
          <a:xfrm>
            <a:off x="2895600" y="838200"/>
            <a:ext cx="3200400" cy="914400"/>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latin typeface="SutonnyMJ" pitchFamily="2" charset="0"/>
                <a:cs typeface="SutonnyMJ" pitchFamily="2" charset="0"/>
              </a:rPr>
              <a:t>cwiwPwZ</a:t>
            </a:r>
            <a:endParaRPr lang="en-US" sz="4400" dirty="0"/>
          </a:p>
        </p:txBody>
      </p:sp>
      <p:pic>
        <p:nvPicPr>
          <p:cNvPr id="10" name="Picture 9"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80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750127" y="793173"/>
            <a:ext cx="4267200" cy="838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SutonnyMJ" pitchFamily="2" charset="0"/>
                <a:cs typeface="SutonnyMJ" pitchFamily="2" charset="0"/>
              </a:rPr>
              <a:t>cvV</a:t>
            </a:r>
            <a:r>
              <a:rPr lang="en-US" sz="4800" b="1" dirty="0" smtClean="0">
                <a:solidFill>
                  <a:schemeClr val="tx1"/>
                </a:solidFill>
                <a:latin typeface="SutonnyMJ" pitchFamily="2" charset="0"/>
                <a:cs typeface="SutonnyMJ" pitchFamily="2" charset="0"/>
              </a:rPr>
              <a:t> </a:t>
            </a:r>
            <a:r>
              <a:rPr lang="en-US" sz="4800" b="1" dirty="0" err="1" smtClean="0">
                <a:solidFill>
                  <a:schemeClr val="tx1"/>
                </a:solidFill>
                <a:latin typeface="SutonnyMJ" pitchFamily="2" charset="0"/>
                <a:cs typeface="SutonnyMJ" pitchFamily="2" charset="0"/>
              </a:rPr>
              <a:t>cwiwPwZ</a:t>
            </a:r>
            <a:endParaRPr lang="en-US" sz="4800" b="1" dirty="0" smtClean="0">
              <a:solidFill>
                <a:schemeClr val="tx1"/>
              </a:solidFill>
              <a:latin typeface="SutonnyMJ" pitchFamily="2" charset="0"/>
              <a:cs typeface="SutonnyMJ"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57399"/>
            <a:ext cx="2362200" cy="3030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3644900" y="2130133"/>
            <a:ext cx="4889500" cy="3127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SutonnyMJ" pitchFamily="2" charset="0"/>
                <a:cs typeface="SutonnyMJ" pitchFamily="2" charset="0"/>
              </a:rPr>
              <a:t>‡</a:t>
            </a:r>
            <a:r>
              <a:rPr lang="en-US" sz="4800" b="1" dirty="0" err="1" smtClean="0">
                <a:solidFill>
                  <a:srgbClr val="FF0000"/>
                </a:solidFill>
                <a:latin typeface="SutonnyMJ" pitchFamily="2" charset="0"/>
                <a:cs typeface="SutonnyMJ" pitchFamily="2" charset="0"/>
              </a:rPr>
              <a:t>kÖwYt</a:t>
            </a:r>
            <a:r>
              <a:rPr lang="en-US" sz="4800" b="1" dirty="0" smtClean="0">
                <a:solidFill>
                  <a:srgbClr val="FF0000"/>
                </a:solidFill>
                <a:latin typeface="SutonnyMJ" pitchFamily="2" charset="0"/>
                <a:cs typeface="SutonnyMJ" pitchFamily="2" charset="0"/>
              </a:rPr>
              <a:t> </a:t>
            </a:r>
            <a:r>
              <a:rPr lang="en-US" sz="4800" b="1" dirty="0" err="1" smtClean="0">
                <a:solidFill>
                  <a:srgbClr val="FF0000"/>
                </a:solidFill>
                <a:latin typeface="SutonnyMJ" pitchFamily="2" charset="0"/>
                <a:cs typeface="SutonnyMJ" pitchFamily="2" charset="0"/>
              </a:rPr>
              <a:t>mßg</a:t>
            </a:r>
            <a:endParaRPr lang="en-US" sz="4800" b="1" dirty="0" smtClean="0">
              <a:solidFill>
                <a:srgbClr val="FF0000"/>
              </a:solidFill>
              <a:latin typeface="SutonnyMJ" pitchFamily="2" charset="0"/>
              <a:cs typeface="SutonnyMJ" pitchFamily="2" charset="0"/>
            </a:endParaRPr>
          </a:p>
          <a:p>
            <a:r>
              <a:rPr lang="en-US" sz="3600" b="1" dirty="0" err="1">
                <a:solidFill>
                  <a:schemeClr val="tx1"/>
                </a:solidFill>
                <a:latin typeface="SutonnyMJ" pitchFamily="2" charset="0"/>
                <a:cs typeface="SutonnyMJ" pitchFamily="2" charset="0"/>
              </a:rPr>
              <a:t>welqt</a:t>
            </a:r>
            <a:r>
              <a:rPr lang="en-US" sz="3600" b="1" dirty="0">
                <a:solidFill>
                  <a:schemeClr val="tx1"/>
                </a:solidFill>
                <a:latin typeface="SutonnyMJ" pitchFamily="2" charset="0"/>
                <a:cs typeface="SutonnyMJ" pitchFamily="2" charset="0"/>
              </a:rPr>
              <a:t> Z_¨ I †</a:t>
            </a:r>
            <a:r>
              <a:rPr lang="en-US" sz="3600" b="1" dirty="0" err="1">
                <a:solidFill>
                  <a:schemeClr val="tx1"/>
                </a:solidFill>
                <a:latin typeface="SutonnyMJ" pitchFamily="2" charset="0"/>
                <a:cs typeface="SutonnyMJ" pitchFamily="2" charset="0"/>
              </a:rPr>
              <a:t>hvMv‡hvM</a:t>
            </a:r>
            <a:r>
              <a:rPr lang="en-US" sz="3600" b="1" dirty="0">
                <a:solidFill>
                  <a:schemeClr val="tx1"/>
                </a:solidFill>
                <a:latin typeface="SutonnyMJ" pitchFamily="2" charset="0"/>
                <a:cs typeface="SutonnyMJ" pitchFamily="2" charset="0"/>
              </a:rPr>
              <a:t> </a:t>
            </a:r>
            <a:r>
              <a:rPr lang="en-US" sz="3600" b="1" dirty="0" err="1" smtClean="0">
                <a:solidFill>
                  <a:schemeClr val="tx1"/>
                </a:solidFill>
                <a:latin typeface="SutonnyMJ" pitchFamily="2" charset="0"/>
                <a:cs typeface="SutonnyMJ" pitchFamily="2" charset="0"/>
              </a:rPr>
              <a:t>cªhyw³</a:t>
            </a:r>
            <a:endParaRPr lang="en-US" sz="3600" b="1" dirty="0">
              <a:solidFill>
                <a:schemeClr val="tx1"/>
              </a:solidFill>
              <a:latin typeface="SutonnyMJ" pitchFamily="2" charset="0"/>
              <a:cs typeface="SutonnyMJ" pitchFamily="2" charset="0"/>
            </a:endParaRPr>
          </a:p>
          <a:p>
            <a:r>
              <a:rPr lang="en-US" sz="2800" dirty="0" err="1" smtClean="0">
                <a:solidFill>
                  <a:schemeClr val="tx1"/>
                </a:solidFill>
                <a:latin typeface="SutonnyMJ" pitchFamily="2" charset="0"/>
                <a:cs typeface="SutonnyMJ" pitchFamily="2" charset="0"/>
              </a:rPr>
              <a:t>পাঠঃ</a:t>
            </a:r>
            <a:r>
              <a:rPr lang="en-US" sz="28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IqvW</a:t>
            </a:r>
            <a:r>
              <a:rPr lang="en-US" sz="3600" dirty="0" smtClean="0">
                <a:solidFill>
                  <a:schemeClr val="tx1"/>
                </a:solidFill>
                <a:latin typeface="SutonnyMJ" pitchFamily="2" charset="0"/>
                <a:cs typeface="SutonnyMJ" pitchFamily="2" charset="0"/>
              </a:rPr>
              <a:t>© </a:t>
            </a:r>
            <a:r>
              <a:rPr lang="en-US" sz="3600" dirty="0" err="1" smtClean="0">
                <a:solidFill>
                  <a:schemeClr val="tx1"/>
                </a:solidFill>
                <a:latin typeface="SutonnyMJ" pitchFamily="2" charset="0"/>
                <a:cs typeface="SutonnyMJ" pitchFamily="2" charset="0"/>
              </a:rPr>
              <a:t>cÖ‡mwms</a:t>
            </a:r>
            <a:endParaRPr lang="en-US" sz="3600" dirty="0" smtClean="0">
              <a:solidFill>
                <a:schemeClr val="tx1"/>
              </a:solidFill>
              <a:latin typeface="SutonnyMJ" pitchFamily="2" charset="0"/>
              <a:cs typeface="SutonnyMJ" pitchFamily="2" charset="0"/>
            </a:endParaRPr>
          </a:p>
          <a:p>
            <a:r>
              <a:rPr lang="en-US" sz="2800" dirty="0" err="1" smtClean="0">
                <a:solidFill>
                  <a:schemeClr val="tx1"/>
                </a:solidFill>
                <a:latin typeface="SutonnyMJ" pitchFamily="2" charset="0"/>
                <a:cs typeface="SutonnyMJ" pitchFamily="2" charset="0"/>
              </a:rPr>
              <a:t>অধ্যায়ঃ</a:t>
            </a:r>
            <a:r>
              <a:rPr lang="en-US" sz="2800" dirty="0" smtClean="0">
                <a:solidFill>
                  <a:schemeClr val="tx1"/>
                </a:solidFill>
                <a:latin typeface="SutonnyMJ" pitchFamily="2" charset="0"/>
                <a:cs typeface="SutonnyMJ" pitchFamily="2" charset="0"/>
              </a:rPr>
              <a:t> </a:t>
            </a:r>
            <a:r>
              <a:rPr lang="en-US" sz="3600" dirty="0" err="1">
                <a:solidFill>
                  <a:schemeClr val="tx1"/>
                </a:solidFill>
                <a:latin typeface="SutonnyMJ" pitchFamily="2" charset="0"/>
                <a:cs typeface="SutonnyMJ" pitchFamily="2" charset="0"/>
              </a:rPr>
              <a:t>PZz</a:t>
            </a:r>
            <a:r>
              <a:rPr lang="en-US" sz="3600" dirty="0">
                <a:solidFill>
                  <a:schemeClr val="tx1"/>
                </a:solidFill>
                <a:latin typeface="SutonnyMJ" pitchFamily="2" charset="0"/>
                <a:cs typeface="SutonnyMJ" pitchFamily="2" charset="0"/>
              </a:rPr>
              <a:t>_© </a:t>
            </a:r>
            <a:endParaRPr lang="en-US" sz="2800" dirty="0">
              <a:solidFill>
                <a:schemeClr val="tx1"/>
              </a:solidFill>
              <a:latin typeface="SutonnyMJ" pitchFamily="2" charset="0"/>
              <a:cs typeface="SutonnyMJ" pitchFamily="2" charset="0"/>
            </a:endParaRPr>
          </a:p>
        </p:txBody>
      </p:sp>
    </p:spTree>
    <p:extLst>
      <p:ext uri="{BB962C8B-B14F-4D97-AF65-F5344CB8AC3E}">
        <p14:creationId xmlns:p14="http://schemas.microsoft.com/office/powerpoint/2010/main" val="82986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3146" y="786825"/>
            <a:ext cx="3671454" cy="584775"/>
          </a:xfrm>
          <a:prstGeom prst="rect">
            <a:avLst/>
          </a:prstGeom>
          <a:solidFill>
            <a:schemeClr val="bg2">
              <a:lumMod val="90000"/>
            </a:schemeClr>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dirty="0" err="1" smtClean="0">
                <a:latin typeface="NikoshBAN" pitchFamily="2" charset="0"/>
                <a:cs typeface="NikoshBAN" pitchFamily="2" charset="0"/>
              </a:rPr>
              <a:t>শিখনফলঃ</a:t>
            </a:r>
            <a:endParaRPr lang="en-US" sz="3200" b="1" dirty="0">
              <a:latin typeface="NikoshBAN" pitchFamily="2" charset="0"/>
              <a:cs typeface="NikoshBAN" pitchFamily="2" charset="0"/>
            </a:endParaRPr>
          </a:p>
        </p:txBody>
      </p:sp>
      <p:sp>
        <p:nvSpPr>
          <p:cNvPr id="4" name="TextBox 3"/>
          <p:cNvSpPr txBox="1"/>
          <p:nvPr/>
        </p:nvSpPr>
        <p:spPr>
          <a:xfrm>
            <a:off x="1219200" y="2297668"/>
            <a:ext cx="7543800"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r>
              <a:rPr lang="en-US" b="1" dirty="0" err="1" smtClean="0">
                <a:latin typeface="NikoshBAN" pitchFamily="2" charset="0"/>
                <a:cs typeface="NikoshBAN" pitchFamily="2" charset="0"/>
              </a:rPr>
              <a:t>ব্যক্তিজীবনে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তথ্য</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যোগাযোগ</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প্রযুক্তির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ব্যবহার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ব্যাখ্যা</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a:t>
            </a:r>
            <a:r>
              <a:rPr lang="en-US" b="1" dirty="0" smtClean="0">
                <a:latin typeface="NikoshBAN" pitchFamily="2" charset="0"/>
                <a:cs typeface="NikoshBAN" pitchFamily="2" charset="0"/>
              </a:rPr>
              <a:t>।</a:t>
            </a:r>
            <a:endParaRPr lang="en-US" sz="1600" b="1" dirty="0" smtClean="0">
              <a:latin typeface="NikoshBAN" pitchFamily="2" charset="0"/>
              <a:cs typeface="NikoshBAN" pitchFamily="2" charset="0"/>
            </a:endParaRPr>
          </a:p>
        </p:txBody>
      </p:sp>
      <p:sp>
        <p:nvSpPr>
          <p:cNvPr id="5" name="TextBox 4"/>
          <p:cNvSpPr txBox="1"/>
          <p:nvPr/>
        </p:nvSpPr>
        <p:spPr>
          <a:xfrm>
            <a:off x="889000" y="1447800"/>
            <a:ext cx="7797799"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2000" b="1" spc="150" dirty="0">
                <a:ln w="11430"/>
                <a:solidFill>
                  <a:schemeClr val="tx2">
                    <a:lumMod val="50000"/>
                  </a:schemeClr>
                </a:solidFill>
                <a:latin typeface="NikoshBAN" pitchFamily="2" charset="0"/>
                <a:cs typeface="NikoshBAN" pitchFamily="2" charset="0"/>
              </a:rPr>
              <a:t>এই পাঠ শেষে </a:t>
            </a:r>
            <a:r>
              <a:rPr lang="bn-BD" sz="2000" b="1" spc="150" dirty="0" smtClean="0">
                <a:ln w="11430"/>
                <a:solidFill>
                  <a:schemeClr val="tx2">
                    <a:lumMod val="50000"/>
                  </a:schemeClr>
                </a:solidFill>
                <a:latin typeface="NikoshBAN" pitchFamily="2" charset="0"/>
                <a:cs typeface="NikoshBAN" pitchFamily="2" charset="0"/>
              </a:rPr>
              <a:t>শিক্ষার্থীরা</a:t>
            </a:r>
            <a:r>
              <a:rPr lang="en-US" sz="2000" b="1" spc="150" dirty="0" smtClean="0">
                <a:ln w="11430"/>
                <a:solidFill>
                  <a:schemeClr val="tx2">
                    <a:lumMod val="50000"/>
                  </a:schemeClr>
                </a:solidFill>
                <a:latin typeface="NikoshBAN" pitchFamily="2" charset="0"/>
                <a:cs typeface="NikoshBAN" pitchFamily="2" charset="0"/>
              </a:rPr>
              <a:t> </a:t>
            </a:r>
            <a:r>
              <a:rPr lang="en-US" sz="2000" b="1" spc="150" dirty="0" err="1" smtClean="0">
                <a:ln w="11430"/>
                <a:solidFill>
                  <a:schemeClr val="tx2">
                    <a:lumMod val="50000"/>
                  </a:schemeClr>
                </a:solidFill>
                <a:latin typeface="NikoshBAN" pitchFamily="2" charset="0"/>
                <a:cs typeface="NikoshBAN" pitchFamily="2" charset="0"/>
              </a:rPr>
              <a:t>যে</a:t>
            </a:r>
            <a:r>
              <a:rPr lang="en-US" sz="2000" b="1" spc="150" dirty="0" smtClean="0">
                <a:ln w="11430"/>
                <a:solidFill>
                  <a:schemeClr val="tx2">
                    <a:lumMod val="50000"/>
                  </a:schemeClr>
                </a:solidFill>
                <a:latin typeface="NikoshBAN" pitchFamily="2" charset="0"/>
                <a:cs typeface="NikoshBAN" pitchFamily="2" charset="0"/>
              </a:rPr>
              <a:t> </a:t>
            </a:r>
            <a:r>
              <a:rPr lang="en-US" sz="2000" b="1" spc="150" dirty="0" err="1" smtClean="0">
                <a:ln w="11430"/>
                <a:solidFill>
                  <a:schemeClr val="tx2">
                    <a:lumMod val="50000"/>
                  </a:schemeClr>
                </a:solidFill>
                <a:latin typeface="NikoshBAN" pitchFamily="2" charset="0"/>
                <a:cs typeface="NikoshBAN" pitchFamily="2" charset="0"/>
              </a:rPr>
              <a:t>বিষয়</a:t>
            </a:r>
            <a:r>
              <a:rPr lang="en-US" sz="2000" b="1" spc="150" dirty="0" smtClean="0">
                <a:ln w="11430"/>
                <a:solidFill>
                  <a:schemeClr val="tx2">
                    <a:lumMod val="50000"/>
                  </a:schemeClr>
                </a:solidFill>
                <a:latin typeface="NikoshBAN" pitchFamily="2" charset="0"/>
                <a:cs typeface="NikoshBAN" pitchFamily="2" charset="0"/>
              </a:rPr>
              <a:t> </a:t>
            </a:r>
            <a:r>
              <a:rPr lang="en-US" sz="2000" b="1" spc="150" dirty="0" err="1" smtClean="0">
                <a:ln w="11430"/>
                <a:solidFill>
                  <a:schemeClr val="tx2">
                    <a:lumMod val="50000"/>
                  </a:schemeClr>
                </a:solidFill>
                <a:latin typeface="NikoshBAN" pitchFamily="2" charset="0"/>
                <a:cs typeface="NikoshBAN" pitchFamily="2" charset="0"/>
              </a:rPr>
              <a:t>পম্পর্কে</a:t>
            </a:r>
            <a:r>
              <a:rPr lang="en-US" sz="2000" b="1" spc="150" dirty="0" smtClean="0">
                <a:ln w="11430"/>
                <a:solidFill>
                  <a:schemeClr val="tx2">
                    <a:lumMod val="50000"/>
                  </a:schemeClr>
                </a:solidFill>
                <a:latin typeface="NikoshBAN" pitchFamily="2" charset="0"/>
                <a:cs typeface="NikoshBAN" pitchFamily="2" charset="0"/>
              </a:rPr>
              <a:t> </a:t>
            </a:r>
            <a:r>
              <a:rPr lang="en-US" sz="2000" b="1" spc="150" dirty="0" err="1" smtClean="0">
                <a:ln w="11430"/>
                <a:solidFill>
                  <a:schemeClr val="tx2">
                    <a:lumMod val="50000"/>
                  </a:schemeClr>
                </a:solidFill>
                <a:latin typeface="NikoshBAN" pitchFamily="2" charset="0"/>
                <a:cs typeface="NikoshBAN" pitchFamily="2" charset="0"/>
              </a:rPr>
              <a:t>জানতে</a:t>
            </a:r>
            <a:r>
              <a:rPr lang="en-US" sz="2000" b="1" spc="150" dirty="0" smtClean="0">
                <a:ln w="11430"/>
                <a:solidFill>
                  <a:schemeClr val="tx2">
                    <a:lumMod val="50000"/>
                  </a:schemeClr>
                </a:solidFill>
                <a:latin typeface="NikoshBAN" pitchFamily="2" charset="0"/>
                <a:cs typeface="NikoshBAN" pitchFamily="2" charset="0"/>
              </a:rPr>
              <a:t> </a:t>
            </a:r>
            <a:r>
              <a:rPr lang="en-US" sz="2000" b="1" spc="150" dirty="0" err="1" smtClean="0">
                <a:ln w="11430"/>
                <a:solidFill>
                  <a:schemeClr val="tx2">
                    <a:lumMod val="50000"/>
                  </a:schemeClr>
                </a:solidFill>
                <a:latin typeface="NikoshBAN" pitchFamily="2" charset="0"/>
                <a:cs typeface="NikoshBAN" pitchFamily="2" charset="0"/>
              </a:rPr>
              <a:t>পারবে</a:t>
            </a:r>
            <a:r>
              <a:rPr lang="bn-BD" sz="2000" b="1" spc="150" dirty="0" smtClean="0">
                <a:ln w="11430"/>
                <a:solidFill>
                  <a:schemeClr val="tx2">
                    <a:lumMod val="50000"/>
                  </a:schemeClr>
                </a:solidFill>
                <a:latin typeface="NikoshBAN" pitchFamily="2" charset="0"/>
                <a:cs typeface="NikoshBAN" pitchFamily="2" charset="0"/>
              </a:rPr>
              <a:t> </a:t>
            </a:r>
            <a:r>
              <a:rPr lang="bn-BD" sz="2400" b="1" spc="150" dirty="0" smtClean="0">
                <a:ln w="11430"/>
                <a:solidFill>
                  <a:schemeClr val="tx2">
                    <a:lumMod val="50000"/>
                  </a:schemeClr>
                </a:solidFill>
                <a:latin typeface="NikoshBAN" pitchFamily="2" charset="0"/>
                <a:cs typeface="NikoshBAN" pitchFamily="2" charset="0"/>
              </a:rPr>
              <a:t>–</a:t>
            </a:r>
            <a:r>
              <a:rPr lang="bn-BD" sz="3200" b="1" spc="150" dirty="0" smtClean="0">
                <a:ln w="11430"/>
                <a:solidFill>
                  <a:schemeClr val="tx2">
                    <a:lumMod val="50000"/>
                  </a:schemeClr>
                </a:solidFill>
                <a:latin typeface="NikoshBAN" pitchFamily="2" charset="0"/>
                <a:cs typeface="NikoshBAN" pitchFamily="2" charset="0"/>
              </a:rPr>
              <a:t> </a:t>
            </a:r>
          </a:p>
        </p:txBody>
      </p:sp>
      <p:sp>
        <p:nvSpPr>
          <p:cNvPr id="9" name="Right Arrow 8"/>
          <p:cNvSpPr/>
          <p:nvPr/>
        </p:nvSpPr>
        <p:spPr>
          <a:xfrm>
            <a:off x="609600" y="2297668"/>
            <a:ext cx="533400" cy="369332"/>
          </a:xfrm>
          <a:prstGeom prst="rightArrow">
            <a:avLst/>
          </a:prstGeom>
          <a:solidFill>
            <a:srgbClr val="92D050"/>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p:cNvSpPr txBox="1"/>
          <p:nvPr/>
        </p:nvSpPr>
        <p:spPr>
          <a:xfrm>
            <a:off x="1219200" y="2971800"/>
            <a:ext cx="7543800"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r>
              <a:rPr lang="en-US" b="1" dirty="0" err="1" smtClean="0">
                <a:latin typeface="NikoshBAN" pitchFamily="2" charset="0"/>
                <a:cs typeface="NikoshBAN" pitchFamily="2" charset="0"/>
              </a:rPr>
              <a:t>কর্মক্ষেত্রে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তথ্য</a:t>
            </a:r>
            <a:r>
              <a:rPr lang="en-US" b="1" dirty="0" smtClean="0">
                <a:latin typeface="NikoshBAN" pitchFamily="2" charset="0"/>
                <a:cs typeface="NikoshBAN" pitchFamily="2" charset="0"/>
              </a:rPr>
              <a:t> ও </a:t>
            </a:r>
            <a:r>
              <a:rPr lang="en-US" b="1" dirty="0" err="1" smtClean="0">
                <a:latin typeface="NikoshBAN" pitchFamily="2" charset="0"/>
                <a:cs typeface="NikoshBAN" pitchFamily="2" charset="0"/>
              </a:rPr>
              <a:t>যোগাযোগ</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প্রযুক্তি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ব্যবহারের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ক্ষেত্র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চিহ্নিত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a:t>
            </a:r>
            <a:r>
              <a:rPr lang="en-US" b="1" dirty="0" smtClean="0">
                <a:latin typeface="NikoshBAN" pitchFamily="2" charset="0"/>
                <a:cs typeface="NikoshBAN" pitchFamily="2" charset="0"/>
              </a:rPr>
              <a:t>।</a:t>
            </a:r>
            <a:endParaRPr lang="en-US" sz="2000" b="1" dirty="0" smtClean="0">
              <a:latin typeface="NikoshBAN" pitchFamily="2" charset="0"/>
              <a:cs typeface="NikoshBAN" pitchFamily="2" charset="0"/>
            </a:endParaRPr>
          </a:p>
        </p:txBody>
      </p:sp>
      <p:sp>
        <p:nvSpPr>
          <p:cNvPr id="12" name="TextBox 11"/>
          <p:cNvSpPr txBox="1"/>
          <p:nvPr/>
        </p:nvSpPr>
        <p:spPr>
          <a:xfrm>
            <a:off x="1219200" y="3962400"/>
            <a:ext cx="7543800"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r>
              <a:rPr lang="en-US" b="1" dirty="0" err="1" smtClean="0">
                <a:latin typeface="NikoshBAN" pitchFamily="2" charset="0"/>
                <a:cs typeface="NikoshBAN" pitchFamily="2" charset="0"/>
              </a:rPr>
              <a:t>কর্মক্ষেত্রে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তথ্য</a:t>
            </a:r>
            <a:r>
              <a:rPr lang="en-US" b="1" dirty="0" smtClean="0">
                <a:latin typeface="NikoshBAN" pitchFamily="2" charset="0"/>
                <a:cs typeface="NikoshBAN" pitchFamily="2" charset="0"/>
              </a:rPr>
              <a:t> ও </a:t>
            </a:r>
            <a:r>
              <a:rPr lang="en-US" b="1" dirty="0" err="1" smtClean="0">
                <a:latin typeface="NikoshBAN" pitchFamily="2" charset="0"/>
                <a:cs typeface="NikoshBAN" pitchFamily="2" charset="0"/>
              </a:rPr>
              <a:t>যোগাযোগ</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প্রযুক্তি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ব্যবহারের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গুরুত্ব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বিশ্লেষণ</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a:t>
            </a:r>
            <a:r>
              <a:rPr lang="en-US" b="1" dirty="0" smtClean="0">
                <a:latin typeface="NikoshBAN" pitchFamily="2" charset="0"/>
                <a:cs typeface="NikoshBAN" pitchFamily="2" charset="0"/>
              </a:rPr>
              <a:t>।</a:t>
            </a:r>
            <a:endParaRPr lang="en-US" sz="2400" b="1" dirty="0" smtClean="0">
              <a:latin typeface="NikoshBAN" pitchFamily="2" charset="0"/>
              <a:cs typeface="NikoshBAN" pitchFamily="2" charset="0"/>
            </a:endParaRPr>
          </a:p>
        </p:txBody>
      </p:sp>
      <p:sp>
        <p:nvSpPr>
          <p:cNvPr id="15" name="TextBox 14"/>
          <p:cNvSpPr txBox="1"/>
          <p:nvPr/>
        </p:nvSpPr>
        <p:spPr>
          <a:xfrm>
            <a:off x="1219200" y="4953000"/>
            <a:ext cx="7543800"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r>
              <a:rPr lang="en-US" b="1" dirty="0" err="1" smtClean="0">
                <a:latin typeface="NikoshBAN" pitchFamily="2" charset="0"/>
                <a:cs typeface="NikoshBAN" pitchFamily="2" charset="0"/>
              </a:rPr>
              <a:t>সমাজ-জীবনে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তথ্য</a:t>
            </a:r>
            <a:r>
              <a:rPr lang="en-US" b="1" dirty="0" smtClean="0">
                <a:latin typeface="NikoshBAN" pitchFamily="2" charset="0"/>
                <a:cs typeface="NikoshBAN" pitchFamily="2" charset="0"/>
              </a:rPr>
              <a:t> ও </a:t>
            </a:r>
            <a:r>
              <a:rPr lang="en-US" b="1" dirty="0" err="1" smtClean="0">
                <a:latin typeface="NikoshBAN" pitchFamily="2" charset="0"/>
                <a:cs typeface="NikoshBAN" pitchFamily="2" charset="0"/>
              </a:rPr>
              <a:t>যোগাযোগ</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প্রযুক্তির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প্রভাব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মূল্যায়ন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পারবে</a:t>
            </a:r>
            <a:r>
              <a:rPr lang="en-US" b="1" dirty="0" smtClean="0">
                <a:latin typeface="NikoshBAN" pitchFamily="2" charset="0"/>
                <a:cs typeface="NikoshBAN" pitchFamily="2" charset="0"/>
              </a:rPr>
              <a:t>।</a:t>
            </a:r>
            <a:endParaRPr lang="en-US" sz="2000" b="1" dirty="0" smtClean="0">
              <a:latin typeface="NikoshBAN" pitchFamily="2" charset="0"/>
              <a:cs typeface="NikoshBAN" pitchFamily="2" charset="0"/>
            </a:endParaRPr>
          </a:p>
        </p:txBody>
      </p:sp>
      <p:pic>
        <p:nvPicPr>
          <p:cNvPr id="13" name="Picture 12" descr="Image result for gras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
            <a:ext cx="9144000" cy="560456"/>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609600" y="2971800"/>
            <a:ext cx="533400" cy="369332"/>
          </a:xfrm>
          <a:prstGeom prst="rightArrow">
            <a:avLst/>
          </a:prstGeom>
          <a:solidFill>
            <a:srgbClr val="92D050"/>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Right Arrow 22"/>
          <p:cNvSpPr/>
          <p:nvPr/>
        </p:nvSpPr>
        <p:spPr>
          <a:xfrm>
            <a:off x="596900" y="3974068"/>
            <a:ext cx="533400" cy="369332"/>
          </a:xfrm>
          <a:prstGeom prst="rightArrow">
            <a:avLst/>
          </a:prstGeom>
          <a:solidFill>
            <a:srgbClr val="92D050"/>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Right Arrow 23"/>
          <p:cNvSpPr/>
          <p:nvPr/>
        </p:nvSpPr>
        <p:spPr>
          <a:xfrm>
            <a:off x="622300" y="4953000"/>
            <a:ext cx="533400" cy="369332"/>
          </a:xfrm>
          <a:prstGeom prst="rightArrow">
            <a:avLst/>
          </a:prstGeom>
          <a:solidFill>
            <a:srgbClr val="92D050"/>
          </a:solidFill>
          <a:ln>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43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8"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1600200"/>
            <a:ext cx="662940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47800"/>
            <a:ext cx="2895600" cy="227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2438400" y="666750"/>
            <a:ext cx="5105400" cy="647700"/>
          </a:xfrm>
          <a:prstGeom prst="round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NikoshBAN" pitchFamily="2" charset="0"/>
                <a:cs typeface="NikoshBAN" pitchFamily="2" charset="0"/>
              </a:rPr>
              <a:t>ব্যক্তিজীবনে</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তথ্য</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যোগাযোগ</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প্রযুক্তির</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ব্যবহার</a:t>
            </a:r>
            <a:endParaRPr lang="en-US" dirty="0">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300" y="1469766"/>
            <a:ext cx="2752725" cy="2253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57200" y="3810000"/>
            <a:ext cx="8305800" cy="2554545"/>
          </a:xfrm>
          <a:prstGeom prst="rect">
            <a:avLst/>
          </a:prstGeom>
          <a:noFill/>
        </p:spPr>
        <p:txBody>
          <a:bodyPr wrap="square" rtlCol="0">
            <a:spAutoFit/>
          </a:bodyPr>
          <a:lstStyle/>
          <a:p>
            <a:pPr algn="just"/>
            <a:r>
              <a:rPr lang="en-US" sz="2000" dirty="0" err="1" smtClean="0">
                <a:latin typeface="SutonnyMJ" pitchFamily="2" charset="0"/>
                <a:cs typeface="SutonnyMJ" pitchFamily="2" charset="0"/>
              </a:rPr>
              <a:t>GKRb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gvby‡li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Rxe‡b</a:t>
            </a:r>
            <a:r>
              <a:rPr lang="en-US" sz="2000" dirty="0" smtClean="0">
                <a:latin typeface="SutonnyMJ" pitchFamily="2" charset="0"/>
                <a:cs typeface="SutonnyMJ" pitchFamily="2" charset="0"/>
              </a:rPr>
              <a:t> Z_¨ I †</a:t>
            </a:r>
            <a:r>
              <a:rPr lang="en-US" sz="2000" dirty="0" err="1" smtClean="0">
                <a:latin typeface="SutonnyMJ" pitchFamily="2" charset="0"/>
                <a:cs typeface="SutonnyMJ" pitchFamily="2" charset="0"/>
              </a:rPr>
              <a:t>hvMv‡hvM</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cÖhyw³i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Kx</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Kx</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e¨envi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n‡Z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Zvi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GKUv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ZvwjKv</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ˆ</a:t>
            </a:r>
            <a:r>
              <a:rPr lang="en-US" sz="2000" dirty="0" err="1" smtClean="0">
                <a:latin typeface="SutonnyMJ" pitchFamily="2" charset="0"/>
                <a:cs typeface="SutonnyMJ" pitchFamily="2" charset="0"/>
              </a:rPr>
              <a:t>Zwi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Kivi</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Póv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Ki‡j</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mUv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nq</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Kv‡bvw`b</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†kl </a:t>
            </a:r>
            <a:r>
              <a:rPr lang="en-US" sz="2000" dirty="0" err="1" smtClean="0">
                <a:latin typeface="SutonnyMJ" pitchFamily="2" charset="0"/>
                <a:cs typeface="SutonnyMJ" pitchFamily="2" charset="0"/>
              </a:rPr>
              <a:t>Kiv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hv‡e</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bv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wKQz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GKUz</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Póv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L‡j</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Kgb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nq</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AšÍZc‡ÿ</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iæZ¡c~Y</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K‡qKUv</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Póv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Lv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hvK</a:t>
            </a:r>
            <a:r>
              <a:rPr lang="en-US" sz="2000" dirty="0" smtClean="0">
                <a:latin typeface="SutonnyMJ" pitchFamily="2" charset="0"/>
                <a:cs typeface="SutonnyMJ" pitchFamily="2" charset="0"/>
              </a:rPr>
              <a:t>|</a:t>
            </a:r>
          </a:p>
          <a:p>
            <a:pPr algn="just"/>
            <a:r>
              <a:rPr lang="en-US" sz="2000" b="1" dirty="0" err="1" smtClean="0">
                <a:solidFill>
                  <a:srgbClr val="FF0000"/>
                </a:solidFill>
                <a:latin typeface="SutonnyMJ" pitchFamily="2" charset="0"/>
                <a:cs typeface="SutonnyMJ" pitchFamily="2" charset="0"/>
              </a:rPr>
              <a:t>e¨w³MZ</a:t>
            </a:r>
            <a:r>
              <a:rPr lang="en-US" sz="2000" b="1" dirty="0" smtClean="0">
                <a:solidFill>
                  <a:srgbClr val="FF0000"/>
                </a:solidFill>
                <a:latin typeface="SutonnyMJ" pitchFamily="2" charset="0"/>
                <a:cs typeface="SutonnyMJ" pitchFamily="2" charset="0"/>
              </a:rPr>
              <a:t> </a:t>
            </a:r>
            <a:r>
              <a:rPr lang="en-US" sz="2000" b="1" dirty="0" err="1" smtClean="0">
                <a:solidFill>
                  <a:srgbClr val="FF0000"/>
                </a:solidFill>
                <a:latin typeface="SutonnyMJ" pitchFamily="2" charset="0"/>
                <a:cs typeface="SutonnyMJ" pitchFamily="2" charset="0"/>
              </a:rPr>
              <a:t>Rxe‡bi</a:t>
            </a:r>
            <a:r>
              <a:rPr lang="en-US" sz="2000" b="1" dirty="0" smtClean="0">
                <a:solidFill>
                  <a:srgbClr val="FF0000"/>
                </a:solidFill>
                <a:latin typeface="SutonnyMJ" pitchFamily="2" charset="0"/>
                <a:cs typeface="SutonnyMJ" pitchFamily="2" charset="0"/>
              </a:rPr>
              <a:t> †</a:t>
            </a:r>
            <a:r>
              <a:rPr lang="en-US" sz="2000" b="1" dirty="0" err="1" smtClean="0">
                <a:solidFill>
                  <a:srgbClr val="FF0000"/>
                </a:solidFill>
                <a:latin typeface="SutonnyMJ" pitchFamily="2" charset="0"/>
                <a:cs typeface="SutonnyMJ" pitchFamily="2" charset="0"/>
              </a:rPr>
              <a:t>hvMv‡hvMt</a:t>
            </a:r>
            <a:r>
              <a:rPr lang="en-US" sz="2000" b="1" dirty="0" smtClean="0">
                <a:solidFill>
                  <a:srgbClr val="FF0000"/>
                </a:solidFill>
                <a:latin typeface="SutonnyMJ" pitchFamily="2" charset="0"/>
                <a:cs typeface="SutonnyMJ" pitchFamily="2" charset="0"/>
              </a:rPr>
              <a:t> </a:t>
            </a:r>
            <a:r>
              <a:rPr lang="en-US" sz="2000" dirty="0" smtClean="0">
                <a:latin typeface="SutonnyMJ" pitchFamily="2" charset="0"/>
                <a:cs typeface="SutonnyMJ" pitchFamily="2" charset="0"/>
              </a:rPr>
              <a:t> Z_¨ </a:t>
            </a:r>
            <a:r>
              <a:rPr lang="en-US" sz="2000" dirty="0" err="1" smtClean="0">
                <a:latin typeface="SutonnyMJ" pitchFamily="2" charset="0"/>
                <a:cs typeface="SutonnyMJ" pitchFamily="2" charset="0"/>
              </a:rPr>
              <a:t>cÖhyw³</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e¨env‡i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cÖ_g</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Pvicv‡ki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cÖvq</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mevi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Kv‡QB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GLb</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gvevBj</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Uwj‡dvb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i‡q‡Q</a:t>
            </a:r>
            <a:r>
              <a:rPr lang="en-US" sz="2000" dirty="0" smtClean="0">
                <a:latin typeface="SutonnyMJ" pitchFamily="2" charset="0"/>
                <a:cs typeface="SutonnyMJ" pitchFamily="2" charset="0"/>
              </a:rPr>
              <a:t>,‡h †</a:t>
            </a:r>
            <a:r>
              <a:rPr lang="en-US" sz="2000" dirty="0" err="1" smtClean="0">
                <a:latin typeface="SutonnyMJ" pitchFamily="2" charset="0"/>
                <a:cs typeface="SutonnyMJ" pitchFamily="2" charset="0"/>
              </a:rPr>
              <a:t>KD</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GLb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B‡”Q</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Ki‡j</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Rb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GKR‡bi</a:t>
            </a:r>
            <a:r>
              <a:rPr lang="en-US" sz="2000" dirty="0" smtClean="0">
                <a:latin typeface="SutonnyMJ" pitchFamily="2" charset="0"/>
                <a:cs typeface="SutonnyMJ" pitchFamily="2" charset="0"/>
              </a:rPr>
              <a:t> mv‡_ †</a:t>
            </a:r>
            <a:r>
              <a:rPr lang="en-US" sz="2000" dirty="0" err="1" smtClean="0">
                <a:latin typeface="SutonnyMJ" pitchFamily="2" charset="0"/>
                <a:cs typeface="SutonnyMJ" pitchFamily="2" charset="0"/>
              </a:rPr>
              <a:t>gvevBj</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Uwj‡dv‡b</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hvMv‡hvM</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Zvgviv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wbðqB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Abygvb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cviQ</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†h, </a:t>
            </a:r>
            <a:r>
              <a:rPr lang="en-US" sz="2000" dirty="0" err="1" smtClean="0">
                <a:latin typeface="SutonnyMJ" pitchFamily="2" charset="0"/>
                <a:cs typeface="SutonnyMJ" pitchFamily="2" charset="0"/>
              </a:rPr>
              <a:t>cÖZ¨vwnK</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Rxe‡b</a:t>
            </a:r>
            <a:r>
              <a:rPr lang="en-US" sz="2000" dirty="0" smtClean="0">
                <a:latin typeface="SutonnyMJ" pitchFamily="2" charset="0"/>
                <a:cs typeface="SutonnyMJ" pitchFamily="2" charset="0"/>
              </a:rPr>
              <a:t> Z_¨ I †</a:t>
            </a:r>
            <a:r>
              <a:rPr lang="en-US" sz="2000" dirty="0" err="1" smtClean="0">
                <a:latin typeface="SutonnyMJ" pitchFamily="2" charset="0"/>
                <a:cs typeface="SutonnyMJ" pitchFamily="2" charset="0"/>
              </a:rPr>
              <a:t>hvMv‡hvM</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cÖhyw³</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Kv‡bv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gvby‡li</a:t>
            </a:r>
            <a:r>
              <a:rPr lang="en-US" sz="2000" dirty="0" smtClean="0">
                <a:latin typeface="SutonnyMJ" pitchFamily="2" charset="0"/>
                <a:cs typeface="SutonnyMJ" pitchFamily="2" charset="0"/>
              </a:rPr>
              <a:t> mv‡_ †</a:t>
            </a:r>
            <a:r>
              <a:rPr lang="en-US" sz="2000" dirty="0" err="1" smtClean="0">
                <a:latin typeface="SutonnyMJ" pitchFamily="2" charset="0"/>
                <a:cs typeface="SutonnyMJ" pitchFamily="2" charset="0"/>
              </a:rPr>
              <a:t>Uwj‡dv‡b</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hvMv‡hvM</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cvivi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Kvi‡Y</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Avgv</a:t>
            </a:r>
            <a:r>
              <a:rPr lang="en-US" sz="2000" dirty="0" smtClean="0">
                <a:latin typeface="SutonnyMJ" pitchFamily="2" charset="0"/>
                <a:cs typeface="SutonnyMJ" pitchFamily="2" charset="0"/>
              </a:rPr>
              <a:t>‡`i </a:t>
            </a:r>
            <a:r>
              <a:rPr lang="en-US" sz="2000" dirty="0" err="1" smtClean="0">
                <a:latin typeface="SutonnyMJ" pitchFamily="2" charset="0"/>
                <a:cs typeface="SutonnyMJ" pitchFamily="2" charset="0"/>
              </a:rPr>
              <a:t>Rxe‡bi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gvb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GLb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A‡bK</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e‡o</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wM‡q‡Q,A‡bK</a:t>
            </a:r>
            <a:r>
              <a:rPr lang="en-US" sz="2000" dirty="0" smtClean="0">
                <a:latin typeface="SutonnyMJ" pitchFamily="2" charset="0"/>
                <a:cs typeface="SutonnyMJ" pitchFamily="2" charset="0"/>
              </a:rPr>
              <a:t> Kg </a:t>
            </a:r>
            <a:r>
              <a:rPr lang="en-US" sz="2000" dirty="0" err="1" smtClean="0">
                <a:latin typeface="SutonnyMJ" pitchFamily="2" charset="0"/>
                <a:cs typeface="SutonnyMJ" pitchFamily="2" charset="0"/>
              </a:rPr>
              <a:t>cwikÖ‡g</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Avgiv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GLb</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A‡bK</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wKQz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cvwi</a:t>
            </a:r>
            <a:r>
              <a:rPr lang="en-US" sz="2000" dirty="0">
                <a:latin typeface="SutonnyMJ" pitchFamily="2" charset="0"/>
                <a:cs typeface="SutonnyMJ" pitchFamily="2" charset="0"/>
              </a:rPr>
              <a:t> </a:t>
            </a:r>
            <a:r>
              <a:rPr lang="en-US" sz="2000" dirty="0" smtClean="0">
                <a:latin typeface="SutonnyMJ" pitchFamily="2" charset="0"/>
                <a:cs typeface="SutonnyMJ" pitchFamily="2" charset="0"/>
              </a:rPr>
              <a:t>†</a:t>
            </a:r>
            <a:r>
              <a:rPr lang="en-US" sz="2000" dirty="0" err="1" smtClean="0">
                <a:latin typeface="SutonnyMJ" pitchFamily="2" charset="0"/>
                <a:cs typeface="SutonnyMJ" pitchFamily="2" charset="0"/>
              </a:rPr>
              <a:t>hUv</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Av‡M</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KíbvI</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Ki‡Z</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cviZvg</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bv</a:t>
            </a:r>
            <a:r>
              <a:rPr lang="en-US" sz="2000" dirty="0" smtClean="0">
                <a:latin typeface="SutonnyMJ" pitchFamily="2" charset="0"/>
                <a:cs typeface="SutonnyMJ" pitchFamily="2" charset="0"/>
              </a:rPr>
              <a:t>|</a:t>
            </a:r>
            <a:endParaRPr lang="en-US" sz="2000" b="1" dirty="0">
              <a:solidFill>
                <a:srgbClr val="FF0000"/>
              </a:solidFill>
              <a:latin typeface="SutonnyMJ" pitchFamily="2" charset="0"/>
              <a:cs typeface="SutonnyMJ" pitchFamily="2" charset="0"/>
            </a:endParaRPr>
          </a:p>
        </p:txBody>
      </p:sp>
    </p:spTree>
    <p:extLst>
      <p:ext uri="{BB962C8B-B14F-4D97-AF65-F5344CB8AC3E}">
        <p14:creationId xmlns:p14="http://schemas.microsoft.com/office/powerpoint/2010/main" val="3712576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700" y="3"/>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657600" y="685806"/>
            <a:ext cx="2286000" cy="533398"/>
          </a:xfrm>
          <a:prstGeom prst="round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SutonnyMJ" pitchFamily="2" charset="0"/>
                <a:cs typeface="SutonnyMJ" pitchFamily="2" charset="0"/>
              </a:rPr>
              <a:t>we‡bv`b</a:t>
            </a:r>
            <a:endParaRPr lang="en-US" sz="2800" b="1" dirty="0">
              <a:solidFill>
                <a:schemeClr val="tx1"/>
              </a:solidFill>
              <a:latin typeface="SutonnyMJ" pitchFamily="2" charset="0"/>
              <a:cs typeface="SutonnyMJ"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225" y="1371600"/>
            <a:ext cx="3714750" cy="218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500" y="3696828"/>
            <a:ext cx="8458200" cy="3008772"/>
          </a:xfrm>
          <a:prstGeom prst="rect">
            <a:avLst/>
          </a:prstGeom>
          <a:noFill/>
        </p:spPr>
        <p:txBody>
          <a:bodyPr wrap="square" rtlCol="0">
            <a:spAutoFit/>
          </a:bodyPr>
          <a:lstStyle/>
          <a:p>
            <a:pPr algn="just">
              <a:lnSpc>
                <a:spcPct val="150000"/>
              </a:lnSpc>
            </a:pPr>
            <a:r>
              <a:rPr lang="as-IN" sz="1600" dirty="0"/>
              <a:t>ড্রোন (</a:t>
            </a:r>
            <a:r>
              <a:rPr lang="en-US" sz="1600" b="1" dirty="0"/>
              <a:t>Drone</a:t>
            </a:r>
            <a:r>
              <a:rPr lang="en-US" sz="1600" dirty="0"/>
              <a:t>) </a:t>
            </a:r>
            <a:r>
              <a:rPr lang="as-IN" sz="1600" dirty="0"/>
              <a:t>প্রধানত হল এক ধরণের উড়ন্ত রোবট। </a:t>
            </a:r>
          </a:p>
          <a:p>
            <a:pPr algn="just">
              <a:lnSpc>
                <a:spcPct val="150000"/>
              </a:lnSpc>
            </a:pPr>
            <a:r>
              <a:rPr lang="as-IN" sz="1600" dirty="0"/>
              <a:t>এই ধরণের রোবটকে আপনি নির্দিষ্ট দূরত্ব থেকে নিয়ন্ত্রণ করতে পারেন। </a:t>
            </a:r>
          </a:p>
          <a:p>
            <a:pPr algn="just">
              <a:lnSpc>
                <a:spcPct val="150000"/>
              </a:lnSpc>
            </a:pPr>
            <a:r>
              <a:rPr lang="as-IN" sz="1600" dirty="0"/>
              <a:t>এমনকি, অনেক সময় এই ড্রোনগুলো স্বয়ংক্রিয়ভাবেও উড়তে পারে। </a:t>
            </a:r>
          </a:p>
          <a:p>
            <a:pPr algn="just">
              <a:lnSpc>
                <a:spcPct val="150000"/>
              </a:lnSpc>
            </a:pPr>
            <a:r>
              <a:rPr lang="as-IN" sz="1600" dirty="0"/>
              <a:t>এই স্বয়ংক্রিয় যন্ত্রগুলোর মধ্যেকার এমবেডেড সিস্টেমে থাকা সফ্টওয়্যার-নিয়ন্ত্রিত ফ্লাইট প্ল্যানগুলো, এদের নিজে থেকেই কোনোরকম কোনো বাহক ছাড়াই উড়তে সাহায্য করে। </a:t>
            </a:r>
          </a:p>
          <a:p>
            <a:pPr algn="just">
              <a:lnSpc>
                <a:spcPct val="150000"/>
              </a:lnSpc>
            </a:pPr>
            <a:r>
              <a:rPr lang="as-IN" sz="1600" dirty="0"/>
              <a:t>এই এম্বেডেড সিস্টেমটি অনবোর্ড সেন্সর ও একটি গ্লোবাল পজিশনিং সিস্টেম (</a:t>
            </a:r>
            <a:r>
              <a:rPr lang="en-US" sz="1600" dirty="0"/>
              <a:t>GPS)-</a:t>
            </a:r>
            <a:r>
              <a:rPr lang="as-IN" sz="1600" dirty="0"/>
              <a:t>এর সাথে মিলিত হয়ে কাজ করে থাকে।</a:t>
            </a:r>
          </a:p>
          <a:p>
            <a:pPr algn="just">
              <a:lnSpc>
                <a:spcPct val="150000"/>
              </a:lnSpc>
            </a:pPr>
            <a:endParaRPr lang="en-US" sz="1600" dirty="0"/>
          </a:p>
        </p:txBody>
      </p:sp>
    </p:spTree>
    <p:extLst>
      <p:ext uri="{BB962C8B-B14F-4D97-AF65-F5344CB8AC3E}">
        <p14:creationId xmlns:p14="http://schemas.microsoft.com/office/powerpoint/2010/main" val="86478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09800" y="838202"/>
            <a:ext cx="5181600" cy="762000"/>
          </a:xfrm>
          <a:prstGeom prst="round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NikoshBAN" pitchFamily="2" charset="0"/>
                <a:cs typeface="NikoshBAN" pitchFamily="2" charset="0"/>
              </a:rPr>
              <a:t>কর্মক্ষেত্রে</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তথ্য</a:t>
            </a:r>
            <a:r>
              <a:rPr lang="en-US" b="1" dirty="0">
                <a:solidFill>
                  <a:schemeClr val="tx1"/>
                </a:solidFill>
                <a:latin typeface="NikoshBAN" pitchFamily="2" charset="0"/>
                <a:cs typeface="NikoshBAN" pitchFamily="2" charset="0"/>
              </a:rPr>
              <a:t> ও </a:t>
            </a:r>
            <a:r>
              <a:rPr lang="en-US" b="1" dirty="0" err="1">
                <a:solidFill>
                  <a:schemeClr val="tx1"/>
                </a:solidFill>
                <a:latin typeface="NikoshBAN" pitchFamily="2" charset="0"/>
                <a:cs typeface="NikoshBAN" pitchFamily="2" charset="0"/>
              </a:rPr>
              <a:t>যোগাযোগ</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প্রযুক্তি</a:t>
            </a:r>
            <a:r>
              <a:rPr lang="en-US" b="1" dirty="0">
                <a:solidFill>
                  <a:schemeClr val="tx1"/>
                </a:solidFill>
                <a:latin typeface="NikoshBAN" pitchFamily="2" charset="0"/>
                <a:cs typeface="NikoshBAN" pitchFamily="2" charset="0"/>
              </a:rPr>
              <a:t> </a:t>
            </a:r>
            <a:r>
              <a:rPr lang="en-US" b="1" dirty="0" err="1">
                <a:solidFill>
                  <a:schemeClr val="tx1"/>
                </a:solidFill>
                <a:latin typeface="NikoshBAN" pitchFamily="2" charset="0"/>
                <a:cs typeface="NikoshBAN" pitchFamily="2" charset="0"/>
              </a:rPr>
              <a:t>ব্যবহারের</a:t>
            </a:r>
            <a:endParaRPr lang="en-US" dirty="0">
              <a:solidFill>
                <a:schemeClr val="tx1"/>
              </a:solidFill>
            </a:endParaRPr>
          </a:p>
        </p:txBody>
      </p:sp>
      <p:sp>
        <p:nvSpPr>
          <p:cNvPr id="3" name="Rectangle 2"/>
          <p:cNvSpPr/>
          <p:nvPr/>
        </p:nvSpPr>
        <p:spPr>
          <a:xfrm>
            <a:off x="533400" y="1828800"/>
            <a:ext cx="8229600"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as-IN" sz="1600" dirty="0" smtClean="0">
                <a:solidFill>
                  <a:schemeClr val="tx1"/>
                </a:solidFill>
              </a:rPr>
              <a:t>এই</a:t>
            </a:r>
            <a:r>
              <a:rPr lang="as-IN" sz="1600" dirty="0">
                <a:solidFill>
                  <a:schemeClr val="tx1"/>
                </a:solidFill>
              </a:rPr>
              <a:t> প্রযুক্তি প্রত্যেক মানুষ, বিভিন্ন ধরণের বাণিজ্য বা অর্গানাইজেশন গুলোকে ডিজিটাল মাধ্যমে বিভিন্ন ধরণের তথ্য পেতে বা নিতে সাহায্য করে। আপনি আপনার যেকোনো ইলেক্ট্রনিক যন্ত্র ব্যবহার করে ডিজিটালভাবে ইনফরমেশন পেয়ে যেতে পারবেন</a:t>
            </a:r>
            <a:r>
              <a:rPr lang="as-IN" sz="1600" dirty="0" smtClean="0">
                <a:solidFill>
                  <a:schemeClr val="tx1"/>
                </a:solidFill>
              </a:rPr>
              <a:t>।</a:t>
            </a:r>
            <a:endParaRPr lang="en-US" sz="1600" dirty="0" smtClean="0">
              <a:solidFill>
                <a:schemeClr val="tx1"/>
              </a:solidFill>
            </a:endParaRPr>
          </a:p>
          <a:p>
            <a:pPr algn="just">
              <a:lnSpc>
                <a:spcPct val="150000"/>
              </a:lnSpc>
            </a:pPr>
            <a:r>
              <a:rPr lang="as-IN" sz="1600" dirty="0">
                <a:solidFill>
                  <a:schemeClr val="tx1"/>
                </a:solidFill>
              </a:rPr>
              <a:t>বর্তমানে শুধু কর্ম ক্ষেত্রে নয় তথ্য ও যোগাযোগ ব্যবস্থার বিভিন্ন ধরনের কাজে ব্যবহার করা হয় আমরা অনেক ধরনের কাজের জন্য যোগাযোগ প্রযুক্তি ব্যবস্থা সম্পর্কে কিছু পোস্ট আপলোড করেছি আপনারা চাইলে সে বিষয়ে জেনে নিতে পারেন</a:t>
            </a:r>
            <a:r>
              <a:rPr lang="as-IN" sz="1600" dirty="0" smtClean="0">
                <a:solidFill>
                  <a:schemeClr val="tx1"/>
                </a:solidFill>
              </a:rPr>
              <a:t>।</a:t>
            </a:r>
            <a:endParaRPr lang="en-US" sz="1600" dirty="0" smtClean="0">
              <a:solidFill>
                <a:schemeClr val="tx1"/>
              </a:solidFill>
            </a:endParaRPr>
          </a:p>
          <a:p>
            <a:pPr algn="just">
              <a:lnSpc>
                <a:spcPct val="150000"/>
              </a:lnSpc>
            </a:pPr>
            <a:r>
              <a:rPr lang="as-IN" sz="1600" dirty="0">
                <a:solidFill>
                  <a:schemeClr val="tx1"/>
                </a:solidFill>
              </a:rPr>
              <a:t>বর্তমান সময়ে আমরা যারা বিভিন্ন ধরনের অফিস-আদালতে চাকরি করে থাকি কিংবা নিজের ব্যবসা প্রতিষ্ঠানে বিভিন্ন ধরনের কাজ করি সেই কাজগুলো সম্পাদন করার জন্য আমরা অবশ্যই বিভিন্ন ধরনের কম্পিউটার ল্যাপটপ স্মার্টফোনগুলো যোগাযোগের জন্য ব্যবহার করে থাকি এছাড়া আমরা কম্পিউটারের মাধ্যমে অনলাইনে বিভিন্ন ধরনের কাজ করে থাকি।</a:t>
            </a:r>
            <a:endParaRPr lang="en-US" sz="1600" dirty="0">
              <a:solidFill>
                <a:schemeClr val="tx1"/>
              </a:solidFill>
            </a:endParaRPr>
          </a:p>
        </p:txBody>
      </p:sp>
    </p:spTree>
    <p:extLst>
      <p:ext uri="{BB962C8B-B14F-4D97-AF65-F5344CB8AC3E}">
        <p14:creationId xmlns:p14="http://schemas.microsoft.com/office/powerpoint/2010/main" val="864786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00" y="1600200"/>
            <a:ext cx="7543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1600" dirty="0" smtClean="0">
                <a:solidFill>
                  <a:schemeClr val="tx1"/>
                </a:solidFill>
                <a:latin typeface="SutonnyMJ" pitchFamily="2" charset="0"/>
              </a:rPr>
              <a:t>তথ্য </a:t>
            </a:r>
            <a:r>
              <a:rPr lang="as-IN" sz="1600" dirty="0">
                <a:solidFill>
                  <a:schemeClr val="tx1"/>
                </a:solidFill>
                <a:latin typeface="SutonnyMJ" pitchFamily="2" charset="0"/>
              </a:rPr>
              <a:t>প্রযুক্তির মানুষের সামাজিক ক্ষেত্রে যেমন সুফল বয়ে এনেছে, যেমনি সাথে করে নিয়ে এসেছে বেশ কিছু কুফল। যেমন-</a:t>
            </a:r>
          </a:p>
          <a:p>
            <a:pPr algn="just"/>
            <a:endParaRPr lang="en-US" sz="1600" b="1" dirty="0" smtClean="0">
              <a:solidFill>
                <a:schemeClr val="tx1"/>
              </a:solidFill>
              <a:latin typeface="SutonnyMJ" pitchFamily="2" charset="0"/>
              <a:cs typeface="SutonnyMJ" pitchFamily="2" charset="0"/>
            </a:endParaRPr>
          </a:p>
          <a:p>
            <a:pPr algn="just"/>
            <a:r>
              <a:rPr lang="as-IN" sz="1600" b="1" dirty="0" smtClean="0">
                <a:solidFill>
                  <a:schemeClr val="tx1"/>
                </a:solidFill>
                <a:latin typeface="SutonnyMJ" pitchFamily="2" charset="0"/>
              </a:rPr>
              <a:t>অপরাধপ্রবণতা</a:t>
            </a:r>
            <a:r>
              <a:rPr lang="as-IN" sz="1600" b="1" dirty="0">
                <a:solidFill>
                  <a:schemeClr val="tx1"/>
                </a:solidFill>
                <a:latin typeface="SutonnyMJ" pitchFamily="2" charset="0"/>
              </a:rPr>
              <a:t>: </a:t>
            </a:r>
            <a:r>
              <a:rPr lang="as-IN" sz="1600" dirty="0">
                <a:solidFill>
                  <a:schemeClr val="tx1"/>
                </a:solidFill>
                <a:latin typeface="SutonnyMJ" pitchFamily="2" charset="0"/>
              </a:rPr>
              <a:t>স্যাটেলাইটের মাধ্যমে এখন বহির্বিশ্বের বিভিন্ন টেলিভিশনে চ্যানেল ঘরে বসেই দেখা যাচ্ছে। এগুলোর মধ্যে হানাহানি, মারামারির মতো সাংস্কৃতিক উপাদানও রয়েছে যা অন্য দেশের সমাজকেও প্রভাবিত করছে। ভায়োলেন্সপূর্ণ কম্পিউটার গেমস দেখে শিশুরা ক্রমেই সহিংস হয়ে উঠতে পারে বলে সমাজবিজ্ঞানীদের অনেকেই আশঙ্কা প্রকাশ করেছেন। এছাড়া ইন্টারনেটের মাধ্যমে ক্রেডিট কার্ড কালিয়াতির মতো ঘটনাও প্রায় ঘটছে</a:t>
            </a:r>
            <a:r>
              <a:rPr lang="as-IN" sz="1600" dirty="0" smtClean="0">
                <a:solidFill>
                  <a:schemeClr val="tx1"/>
                </a:solidFill>
                <a:latin typeface="SutonnyMJ" pitchFamily="2" charset="0"/>
              </a:rPr>
              <a:t>।</a:t>
            </a:r>
            <a:endParaRPr lang="en-US" sz="1600" dirty="0" smtClean="0">
              <a:solidFill>
                <a:schemeClr val="tx1"/>
              </a:solidFill>
              <a:latin typeface="SutonnyMJ" pitchFamily="2" charset="0"/>
              <a:cs typeface="SutonnyMJ" pitchFamily="2" charset="0"/>
            </a:endParaRPr>
          </a:p>
          <a:p>
            <a:pPr algn="just"/>
            <a:endParaRPr lang="as-IN" sz="1600" dirty="0">
              <a:solidFill>
                <a:schemeClr val="tx1"/>
              </a:solidFill>
              <a:latin typeface="SutonnyMJ" pitchFamily="2" charset="0"/>
            </a:endParaRPr>
          </a:p>
          <a:p>
            <a:pPr algn="just"/>
            <a:r>
              <a:rPr lang="as-IN" sz="1600" b="1" dirty="0">
                <a:solidFill>
                  <a:schemeClr val="tx1"/>
                </a:solidFill>
                <a:latin typeface="SutonnyMJ" pitchFamily="2" charset="0"/>
              </a:rPr>
              <a:t>অশ্লীলতা: </a:t>
            </a:r>
            <a:r>
              <a:rPr lang="as-IN" sz="1600" dirty="0">
                <a:solidFill>
                  <a:schemeClr val="tx1"/>
                </a:solidFill>
                <a:latin typeface="SutonnyMJ" pitchFamily="2" charset="0"/>
              </a:rPr>
              <a:t>ইন্টারনেটে এমন কিছু অশ্লীল সাইট রয়েছে যেগুলোর মাধ্যমে মানুষের নৈতিক স্থলন ঘটতে পারে। এসব সাইটে অশ্লীল, কুরুচিপূর্ণ এবং অপ্রাপ্তবয়স্ক অনুপযোগী বিভিন্ন ছবি ও ভিডিও থাকে, যা নৈতিক চরিত্রের অধঃপতন ঘটাতে পারে। এতে সামাজিক অবক্ষয় সৃষ্টির ঝুঁকি রয়েছে।</a:t>
            </a:r>
          </a:p>
          <a:p>
            <a:pPr algn="just"/>
            <a:endParaRPr lang="en-US" sz="1600" dirty="0">
              <a:solidFill>
                <a:schemeClr val="tx1"/>
              </a:solidFill>
              <a:latin typeface="SutonnyMJ" pitchFamily="2" charset="0"/>
              <a:cs typeface="SutonnyMJ" pitchFamily="2" charset="0"/>
            </a:endParaRPr>
          </a:p>
        </p:txBody>
      </p:sp>
      <p:sp>
        <p:nvSpPr>
          <p:cNvPr id="3" name="Rounded Rectangle 2"/>
          <p:cNvSpPr/>
          <p:nvPr/>
        </p:nvSpPr>
        <p:spPr>
          <a:xfrm>
            <a:off x="1752600" y="609601"/>
            <a:ext cx="6477000" cy="83819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rPr>
              <a:t>সমাজ জীবনে তথ্য ও যোগাযোগ প্রযুক্তির নেতিবাচক প্রভাব বা সমাজে তথ্য প্রযুক্তির </a:t>
            </a:r>
            <a:r>
              <a:rPr lang="as-IN" b="1" dirty="0" smtClean="0">
                <a:solidFill>
                  <a:schemeClr val="tx1"/>
                </a:solidFill>
              </a:rPr>
              <a:t>কুফল</a:t>
            </a:r>
            <a:r>
              <a:rPr lang="en-US" b="1"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864786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400" y="0"/>
            <a:ext cx="9169400" cy="6858000"/>
            <a:chOff x="-25400" y="0"/>
            <a:chExt cx="9169400" cy="6858000"/>
          </a:xfrm>
        </p:grpSpPr>
        <p:pic>
          <p:nvPicPr>
            <p:cNvPr id="4" name="Picture 3"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400" y="0"/>
              <a:ext cx="914400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57200" y="14478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1485901"/>
            <a:ext cx="8140700" cy="3539430"/>
          </a:xfrm>
          <a:prstGeom prst="rect">
            <a:avLst/>
          </a:prstGeom>
          <a:ln>
            <a:noFill/>
          </a:ln>
        </p:spPr>
        <p:txBody>
          <a:bodyPr wrap="square">
            <a:spAutoFit/>
          </a:bodyPr>
          <a:lstStyle/>
          <a:p>
            <a:pPr algn="just"/>
            <a:r>
              <a:rPr lang="as-IN" sz="1600" b="1" dirty="0">
                <a:latin typeface="SutonnyMJ" pitchFamily="2" charset="0"/>
              </a:rPr>
              <a:t>তথ্যের গোপনীয়তা প্রকাশ:</a:t>
            </a:r>
            <a:r>
              <a:rPr lang="as-IN" sz="1600" dirty="0">
                <a:latin typeface="SutonnyMJ" pitchFamily="2" charset="0"/>
              </a:rPr>
              <a:t> তথ্য প্রযুক্তির কল্যাণে এখন প্রযুক্তিগত সুবিধা অতটাই বেড়েছে যে এর অপব্যবহার করে ব্যক্তির গোপনীয়তা প্রকাশ হয়ে পড়ছে। হ্যাকারের আক্রমণে কম্পিউটারের গুরুত্বপূর্ণ তথ্যাদি চুরি হয়ে যাওযা, মুছে যাওয়া, পাসওয়ার্ড ও ক্রেডিট কার্ডের নম্বর চুরি হওয়ার মাধ্যমে তথ্যের গোপনীয়তা আর থাকছে না</a:t>
            </a:r>
            <a:r>
              <a:rPr lang="as-IN" sz="1600" dirty="0" smtClean="0">
                <a:latin typeface="SutonnyMJ" pitchFamily="2" charset="0"/>
              </a:rPr>
              <a:t>।</a:t>
            </a:r>
            <a:endParaRPr lang="en-US" sz="1600" dirty="0" smtClean="0">
              <a:latin typeface="SutonnyMJ" pitchFamily="2" charset="0"/>
            </a:endParaRPr>
          </a:p>
          <a:p>
            <a:pPr algn="just"/>
            <a:endParaRPr lang="as-IN" sz="1600" dirty="0">
              <a:latin typeface="SutonnyMJ" pitchFamily="2" charset="0"/>
            </a:endParaRPr>
          </a:p>
          <a:p>
            <a:pPr algn="just"/>
            <a:r>
              <a:rPr lang="as-IN" sz="1600" b="1" dirty="0">
                <a:latin typeface="SutonnyMJ" pitchFamily="2" charset="0"/>
              </a:rPr>
              <a:t>বেকারত্ব সৃষ্টি: </a:t>
            </a:r>
            <a:r>
              <a:rPr lang="as-IN" sz="1600" dirty="0">
                <a:latin typeface="SutonnyMJ" pitchFamily="2" charset="0"/>
              </a:rPr>
              <a:t>তথ্য প্রযুক্তির উপর অধিক নির্ভরশীলতার কারণে অধিকাংশ প্রতিষ্ঠানই এখন অত্যাধুনিক প্রযুক্তিনির্ভর। আর তাই এসব ক্ষেত্রে কম মানবসম্পদের প্রয়োজন পড়ায় কর্মী ছাঁটাইয়ের কারণে অনেক সময়েই বেকারত্বের হার বেড়ে যাচ্ছে</a:t>
            </a:r>
            <a:r>
              <a:rPr lang="as-IN" sz="1600" dirty="0" smtClean="0">
                <a:latin typeface="SutonnyMJ" pitchFamily="2" charset="0"/>
              </a:rPr>
              <a:t>।</a:t>
            </a:r>
            <a:endParaRPr lang="en-US" sz="1600" dirty="0" smtClean="0">
              <a:latin typeface="SutonnyMJ" pitchFamily="2" charset="0"/>
            </a:endParaRPr>
          </a:p>
          <a:p>
            <a:pPr algn="just"/>
            <a:endParaRPr lang="as-IN" sz="1600" dirty="0">
              <a:latin typeface="SutonnyMJ" pitchFamily="2" charset="0"/>
            </a:endParaRPr>
          </a:p>
          <a:p>
            <a:pPr algn="just"/>
            <a:r>
              <a:rPr lang="as-IN" sz="1600" b="1" dirty="0">
                <a:latin typeface="SutonnyMJ" pitchFamily="2" charset="0"/>
              </a:rPr>
              <a:t>শারীরিক সমস্যা:</a:t>
            </a:r>
            <a:r>
              <a:rPr lang="as-IN" sz="1600" dirty="0">
                <a:latin typeface="SutonnyMJ" pitchFamily="2" charset="0"/>
              </a:rPr>
              <a:t> টেলিভিশন, ইন্টারনেট বা কম্পিউটার ব্যবহারকারী সারাক্ষণ মনিটরের দিকে তার দৃষ্টি নিবন্ধ রাখেন। একনাগাড়ে কম্পিউটারে কাজ করার মাধ্যমে কোমর, হাত, কব্জিতে ব্যথা, ভিডিও গেমের মাধ্যমে শিশুদের মানসিক আসক্তি, অধিক্ষণ মোবাইল ফোন ব্যবহারের মাধ্যমে হৃদপিন্ড, কান ও মস্তিষ্কে নানা ধরনের অসুখ হতে পারে</a:t>
            </a:r>
            <a:r>
              <a:rPr lang="as-IN" sz="1600" dirty="0" smtClean="0">
                <a:latin typeface="SutonnyMJ" pitchFamily="2" charset="0"/>
              </a:rPr>
              <a:t>।</a:t>
            </a:r>
            <a:endParaRPr lang="en-US" sz="1600" dirty="0" smtClean="0">
              <a:latin typeface="SutonnyMJ" pitchFamily="2" charset="0"/>
            </a:endParaRPr>
          </a:p>
          <a:p>
            <a:pPr algn="just"/>
            <a:endParaRPr lang="as-IN" sz="1600" dirty="0">
              <a:latin typeface="SutonnyMJ" pitchFamily="2" charset="0"/>
            </a:endParaRPr>
          </a:p>
        </p:txBody>
      </p:sp>
      <p:grpSp>
        <p:nvGrpSpPr>
          <p:cNvPr id="7" name="Group 6"/>
          <p:cNvGrpSpPr/>
          <p:nvPr/>
        </p:nvGrpSpPr>
        <p:grpSpPr>
          <a:xfrm>
            <a:off x="127000" y="152400"/>
            <a:ext cx="9169400" cy="6858000"/>
            <a:chOff x="-25400" y="0"/>
            <a:chExt cx="9169400" cy="6858000"/>
          </a:xfrm>
        </p:grpSpPr>
        <p:pic>
          <p:nvPicPr>
            <p:cNvPr id="8" name="Picture 7"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gras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400" y="0"/>
              <a:ext cx="91440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4786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TotalTime>
  <Words>354</Words>
  <Application>Microsoft Office PowerPoint</Application>
  <PresentationFormat>On-screen Show (4:3)</PresentationFormat>
  <Paragraphs>78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Meghla Rupa</dc:creator>
  <cp:lastModifiedBy>Meghla Rupa</cp:lastModifiedBy>
  <cp:revision>26</cp:revision>
  <dcterms:created xsi:type="dcterms:W3CDTF">2006-08-16T00:00:00Z</dcterms:created>
  <dcterms:modified xsi:type="dcterms:W3CDTF">2022-06-29T19:28:47Z</dcterms:modified>
</cp:coreProperties>
</file>