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wav" ContentType="audio/wav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1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813" autoAdjust="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tags" Target="tags/tag1.xml" /><Relationship Id="rId19" Type="http://schemas.openxmlformats.org/officeDocument/2006/relationships/presProps" Target="presProps.xml" /><Relationship Id="rId2" Type="http://schemas.openxmlformats.org/officeDocument/2006/relationships/notesMaster" Target="notesMasters/notesMaster1.xml" /><Relationship Id="rId20" Type="http://schemas.openxmlformats.org/officeDocument/2006/relationships/viewProps" Target="viewProps.xml" /><Relationship Id="rId21" Type="http://schemas.openxmlformats.org/officeDocument/2006/relationships/theme" Target="theme/theme1.xml" /><Relationship Id="rId22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90428-2AB7-43E9-8145-42BAF5F040A7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34F60-D2C1-4F20-B608-3334EA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9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err="1" smtClean="0"/>
              <a:t>দুলাল কুমার ঘোষ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34F60-D2C1-4F20-B608-3334EAD8F0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14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b="1" err="1" smtClean="0"/>
              <a:t>দুলাল কুমার ঘোষ</a:t>
            </a:r>
            <a:endParaRPr lang="en-US" b="1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34F60-D2C1-4F20-B608-3334EAD8F0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62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b="1" err="1" smtClean="0"/>
              <a:t>দুলাল কুমার ঘোষ</a:t>
            </a:r>
            <a:endParaRPr lang="en-US" b="1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34F60-D2C1-4F20-B608-3334EAD8F0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73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b="1" err="1" smtClean="0"/>
              <a:t>দুলাল কুমার ঘোষ</a:t>
            </a:r>
            <a:endParaRPr lang="en-US" b="1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34F60-D2C1-4F20-B608-3334EAD8F0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54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b="1" err="1" smtClean="0"/>
              <a:t>দুলাল কুমার ঘোষ</a:t>
            </a:r>
            <a:endParaRPr lang="en-US" b="1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34F60-D2C1-4F20-B608-3334EAD8F0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89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b="1" err="1" smtClean="0"/>
              <a:t>দুলাল কুমার ঘোষ</a:t>
            </a:r>
            <a:endParaRPr lang="en-US" b="1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34F60-D2C1-4F20-B608-3334EAD8F0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391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b="1" err="1" smtClean="0"/>
              <a:t>দুলাল কুমার ঘোষ</a:t>
            </a:r>
            <a:endParaRPr lang="en-US" b="1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34F60-D2C1-4F20-B608-3334EAD8F0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42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b="1" err="1" smtClean="0"/>
              <a:t>দুলাল কুমার ঘোষ</a:t>
            </a:r>
            <a:endParaRPr lang="en-US" b="1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34F60-D2C1-4F20-B608-3334EAD8F0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04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b="1" err="1" smtClean="0"/>
              <a:t>দুলাল কুমার ঘোষ</a:t>
            </a:r>
            <a:endParaRPr lang="en-US" b="1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34F60-D2C1-4F20-B608-3334EAD8F0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54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b="1" err="1" smtClean="0"/>
              <a:t>দুলাল কুমার ঘোষ</a:t>
            </a:r>
            <a:endParaRPr lang="en-US" b="1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34F60-D2C1-4F20-B608-3334EAD8F0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33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b="1" err="1" smtClean="0"/>
              <a:t>দুলাল কুমার ঘোষ</a:t>
            </a:r>
            <a:endParaRPr lang="en-US" b="1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34F60-D2C1-4F20-B608-3334EAD8F0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10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b="1" err="1" smtClean="0"/>
              <a:t>দুলাল কুমার ঘোষ</a:t>
            </a:r>
            <a:endParaRPr lang="en-US" b="1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34F60-D2C1-4F20-B608-3334EAD8F0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38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b="1" err="1" smtClean="0"/>
              <a:t>দুলাল কুমার ঘোষ</a:t>
            </a:r>
            <a:endParaRPr lang="en-US" b="1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34F60-D2C1-4F20-B608-3334EAD8F0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27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b="1" err="1" smtClean="0"/>
              <a:t>দুলাল কুমার ঘোষ</a:t>
            </a:r>
            <a:endParaRPr lang="en-US" b="1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34F60-D2C1-4F20-B608-3334EAD8F0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98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b="1" err="1" smtClean="0"/>
              <a:t>দুলাল কুমার ঘোষ</a:t>
            </a:r>
            <a:endParaRPr lang="en-US" b="1" smtClean="0"/>
          </a:p>
          <a:p>
            <a:pPr algn="ctr"/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34F60-D2C1-4F20-B608-3334EAD8F0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2750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jpeg" /><Relationship Id="rId4" Type="http://schemas.openxmlformats.org/officeDocument/2006/relationships/audio" Target="../media/breeze1.wav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10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1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1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1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15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2.jpeg" /><Relationship Id="rId4" Type="http://schemas.openxmlformats.org/officeDocument/2006/relationships/hyperlink" Target="mailto:ghoshdulalkumar566@gmail.com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682978"/>
            <a:ext cx="7543801" cy="55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46165"/>
      </p:ext>
    </p:extLst>
  </p:cSld>
  <p:clrMapOvr>
    <a:masterClrMapping/>
  </p:clrMapOvr>
  <mc:AlternateContent>
    <mc:Choice xmlns:p14="http://schemas.microsoft.com/office/powerpoint/2010/main" Requires="p14">
      <p:transition spd="slow" p14:dur="2000">
        <p14:flip dir="r"/>
        <p:sndAc>
          <p:stSnd>
            <p:snd r:embed="rId4" name="breeze.wav"/>
          </p:stSnd>
        </p:sndAc>
      </p:transition>
    </mc:Choice>
    <mc:Fallback>
      <p:transition spd="slow">
        <p:fade/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যুক্তিবিদ্যা ও দর্শন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err="1" smtClean="0"/>
              <a:t>যুক্তিবিদ্যা সঠিক যুক্তি পদ্ধতির নিয়মাবলী প্রণয়ন করে।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err="1" smtClean="0"/>
              <a:t>যুক্তির সত্যতা যাচাই করে।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err="1" smtClean="0"/>
              <a:t>যুক্তিবিদ্যা একটি আদর্শমূলক বিজ্ঞান।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err="1" smtClean="0"/>
              <a:t>যুক্তির মূল্য নিরুপন করা  এবং সত্যকে অর্জন করা যুক্তিবিদ্যার অন্যতম লক্ষ্য।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err="1" smtClean="0"/>
              <a:t>দর্শন ইন্দ্রিগ্রাহ্য জগতের সত্তার স্বরুপ নির্ণয় করে।</a:t>
            </a:r>
          </a:p>
          <a:p>
            <a:r>
              <a:rPr lang="en-US" err="1" smtClean="0"/>
              <a:t>দর্শন চরম আদর্শের পরিপ্রেক্ষিতে মানব জীবনের মূল্য নিরুপন করে।</a:t>
            </a:r>
          </a:p>
          <a:p>
            <a:r>
              <a:rPr lang="en-US" err="1" smtClean="0"/>
              <a:t>দর্শন </a:t>
            </a:r>
            <a:r>
              <a:rPr lang="en-US" err="1"/>
              <a:t>ইন্দ্রিগ্রাহ্য </a:t>
            </a:r>
            <a:r>
              <a:rPr lang="en-US" err="1" smtClean="0"/>
              <a:t>জগত অতিক্রম করে অতিইন্দ্রিয়</a:t>
            </a:r>
            <a:r>
              <a:rPr lang="en-US"/>
              <a:t> </a:t>
            </a:r>
            <a:r>
              <a:rPr lang="en-US" err="1" smtClean="0"/>
              <a:t>জগৎ নিয়ে আলেচনা করে।</a:t>
            </a:r>
          </a:p>
          <a:p>
            <a:r>
              <a:rPr lang="en-US" err="1" smtClean="0"/>
              <a:t>দর্শন জড়, মন, প্রাণ, আত্মা নৈতিকতা, ঈশ্বর , আদর্শ আরো অনেক বিষয় নিয়ে আলোচনা করে।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520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4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5438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mtClean="0"/>
              <a:t>  কালপরিক্রমায় যুক্তিবিদ্যা </a:t>
            </a:r>
            <a:r>
              <a:rPr lang="en-US"/>
              <a:t>ও দর্শন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7620000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err="1" smtClean="0"/>
              <a:t>প্রাচীনকালে দর্শন চর্চার প্রথমদিকে যুক্তিবিদ্যাকে দর্শনের অন্যতম শাখা হিসেবে ধরা হত।</a:t>
            </a:r>
          </a:p>
          <a:p>
            <a:r>
              <a:rPr lang="en-US" err="1" smtClean="0"/>
              <a:t>বর্তমানে যুক্তিবিদ্যাকে দর্শন থেকে পৃথক করে দেখা হয়।</a:t>
            </a:r>
          </a:p>
          <a:p>
            <a:r>
              <a:rPr lang="en-US" err="1" smtClean="0"/>
              <a:t>যুক্তিবিদ্যাকে শুধুমাত্র জ্ঞানের আকারগত অনুসন্ধান বলে মনে করা হয়।</a:t>
            </a:r>
          </a:p>
          <a:p>
            <a:r>
              <a:rPr lang="en-US" err="1" smtClean="0"/>
              <a:t>দর্শনের পরিসর যুক্তিবিদ্যার তুলনায় ব্যাপক।</a:t>
            </a:r>
          </a:p>
          <a:p>
            <a:r>
              <a:rPr lang="en-US" err="1" smtClean="0"/>
              <a:t>যুক্তিবিদ্যা জ্ঞানের শর্তাবলী নিয়ে আলোচনার সময় কখনই অভিজ্ঞতার জগৎ ছেড়ে যায় না।</a:t>
            </a:r>
            <a:r>
              <a:rPr lang="en-US" err="1"/>
              <a:t>দর্শন জ্ঞান অর্জনের লক্ষ্যে ইন্দ্রিয়গ্রাহ্য জগৎ অিতিক্রম করে অতিন্দ্রিয় সত্তায় প্রবেশ করে।</a:t>
            </a:r>
          </a:p>
          <a:p>
            <a:endParaRPr lang="en-US"/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28640"/>
      </p:ext>
    </p:extLst>
  </p:cSld>
  <p:clrMapOvr>
    <a:masterClrMapping/>
  </p:clrMapOvr>
  <mc:AlternateContent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990600"/>
            <a:ext cx="8077200" cy="48768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4000" err="1"/>
              <a:t>যুক্তিবিদ্যা ও দর্শনের ঘনিষ্ঠ </a:t>
            </a:r>
            <a:r>
              <a:rPr lang="en-US" sz="4000" err="1" smtClean="0"/>
              <a:t>সম্বন্ধ</a:t>
            </a:r>
            <a:endParaRPr lang="en-US"/>
          </a:p>
          <a:p>
            <a:r>
              <a:rPr lang="en-US" err="1" smtClean="0"/>
              <a:t>আলোচনার বিষয়বস্তুর মধ্যে পার্থক্য থাকলেও দর্শনের সাথে যুক্তিবিদ্যার সম্পর্ক খুবই </a:t>
            </a:r>
            <a:r>
              <a:rPr lang="en-US"/>
              <a:t> ঘনিষ্ঠ </a:t>
            </a:r>
            <a:r>
              <a:rPr lang="en-US" smtClean="0"/>
              <a:t>।</a:t>
            </a:r>
          </a:p>
          <a:p>
            <a:r>
              <a:rPr lang="en-US" err="1" smtClean="0"/>
              <a:t>যুক্তিবিদ্যা যুক্তি পদ্ধতির যে নিয়মাবলী নির্দেশ করে দর্শনকে সেসব মেনে চলতে হয়।</a:t>
            </a:r>
          </a:p>
          <a:p>
            <a:r>
              <a:rPr lang="en-US" err="1" smtClean="0"/>
              <a:t>সত্তার স্বরুপ ও অস্তিত্ব সম্পর্কে দর্শন যেসব যুক্তি প্রদশৃন করে সেগুলোকে অবশ্যই যুক্তিবিদ্যার নিয়ম-কানুনের সাথে সঙ্গতিপূর্ন হতে হয়।</a:t>
            </a:r>
          </a:p>
        </p:txBody>
      </p:sp>
    </p:spTree>
    <p:extLst>
      <p:ext uri="{BB962C8B-B14F-4D97-AF65-F5344CB8AC3E}">
        <p14:creationId xmlns:p14="http://schemas.microsoft.com/office/powerpoint/2010/main" val="28140479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8153400" cy="52879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smtClean="0"/>
              <a:t>যুক্তিবিদ্যার </a:t>
            </a:r>
            <a:r>
              <a:rPr lang="en-US" sz="3600" b="1" err="1"/>
              <a:t>স্বতঃসিদ্ধ </a:t>
            </a:r>
            <a:r>
              <a:rPr lang="en-US" sz="3600" b="1" smtClean="0"/>
              <a:t> মৌলিক </a:t>
            </a:r>
            <a:r>
              <a:rPr lang="en-US" sz="3600" b="1" err="1"/>
              <a:t>নিয়মসমূহ</a:t>
            </a:r>
            <a:endParaRPr lang="en-US" sz="3600" b="1" smtClean="0"/>
          </a:p>
          <a:p>
            <a:pPr marL="0" indent="0" algn="ctr">
              <a:buNone/>
            </a:pPr>
            <a:endParaRPr lang="en-US" sz="2000" b="1"/>
          </a:p>
          <a:p>
            <a:pPr marL="0" indent="0" algn="ctr">
              <a:buNone/>
            </a:pPr>
            <a:r>
              <a:rPr lang="en-US" sz="3600" b="1" err="1" smtClean="0"/>
              <a:t>অভেদ নিয়ম</a:t>
            </a:r>
            <a:endParaRPr lang="en-US" sz="3600" b="1" smtClean="0"/>
          </a:p>
          <a:p>
            <a:pPr marL="0" indent="0" algn="ctr">
              <a:buNone/>
            </a:pPr>
            <a:r>
              <a:rPr lang="en-US" sz="3600" b="1" err="1" smtClean="0"/>
              <a:t>বিরোধ নিয়ম</a:t>
            </a:r>
            <a:endParaRPr lang="en-US" sz="3600" b="1" smtClean="0"/>
          </a:p>
          <a:p>
            <a:pPr marL="0" indent="0" algn="ctr">
              <a:buNone/>
            </a:pPr>
            <a:r>
              <a:rPr lang="en-US" sz="3600" b="1"/>
              <a:t> </a:t>
            </a:r>
            <a:r>
              <a:rPr lang="en-US" sz="3600" b="1" err="1" smtClean="0"/>
              <a:t>প্রকৃতির নিয়মানুবর্তিতা</a:t>
            </a:r>
            <a:endParaRPr lang="en-US" sz="3600" b="1" smtClean="0"/>
          </a:p>
          <a:p>
            <a:pPr marL="0" indent="0" algn="ctr">
              <a:buNone/>
            </a:pPr>
            <a:r>
              <a:rPr lang="en-US" sz="3600" b="1" err="1" smtClean="0"/>
              <a:t>কার্যকারণ নিয়ম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1946248475"/>
      </p:ext>
    </p:extLst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5715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</a:pPr>
            <a:r>
              <a:rPr lang="en-US" sz="3200" err="1" smtClean="0"/>
              <a:t>যুক্তিবিদ্যা যেমন একদিকে দর্শনের আলোচ্য বিষয়ের বৈধত্ নিরুপন করে, অন্যদিকে দর্শনও তেমন যুক্তিবিদ্যার মৌলিক নিয়মাবলীর বৈধতা প্রমাণ করে।</a:t>
            </a:r>
            <a:br>
              <a:rPr lang="en-US" sz="3200" err="1" smtClean="0"/>
            </a:br>
            <a:br>
              <a:rPr lang="en-US" sz="3200"/>
            </a:br>
            <a:r>
              <a:rPr lang="en-US" sz="3200" err="1" smtClean="0"/>
              <a:t>দার্শনিক </a:t>
            </a:r>
            <a:r>
              <a:rPr lang="en-US" sz="3200" b="1" err="1" smtClean="0"/>
              <a:t>হেগেল </a:t>
            </a:r>
            <a:r>
              <a:rPr lang="en-US" sz="3200" err="1" smtClean="0"/>
              <a:t>মনে করেন,“ চিন্তা ও সত্তা এক ও অভিন্ন। এদের মধ্যে কোন বিরোধ নেই। যেহেতু যুক্তিবিদ্যা চিন্তা নিয়ে এবং দর্শন সত্তা নিয়ে আলোচনা করে , সেহেতু এরা একই সুত্রে গাঁথা”।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689759671"/>
      </p:ext>
    </p:extLst>
  </p:cSld>
  <p:clrMapOvr>
    <a:masterClrMapping/>
  </p:clrMapOvr>
  <mc:AlternateContent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Rectangle 2"/>
          <p:cNvSpPr/>
          <p:nvPr/>
        </p:nvSpPr>
        <p:spPr>
          <a:xfrm>
            <a:off x="1371600" y="2514600"/>
            <a:ext cx="6477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ধন্যবাদ</a:t>
            </a:r>
            <a:endParaRPr lang="en-US" sz="54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195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7316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bn-BD" b="1">
                <a:solidFill>
                  <a:schemeClr val="bg2">
                    <a:lumMod val="10000"/>
                  </a:schemeClr>
                </a:solidFill>
              </a:rPr>
              <a:t>শিক্ষক পরিচিতি</a:t>
            </a:r>
            <a:br>
              <a:rPr lang="en-US" b="1"/>
            </a:br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0"/>
            <a:ext cx="4038600" cy="4495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724400" cy="44958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Clr>
                <a:srgbClr val="0070C0"/>
              </a:buClr>
              <a:buNone/>
            </a:pPr>
            <a:endParaRPr lang="en-US" sz="1400" b="1" smtClean="0"/>
          </a:p>
          <a:p>
            <a:pPr marL="0" indent="0">
              <a:buClr>
                <a:srgbClr val="0070C0"/>
              </a:buClr>
              <a:buNone/>
            </a:pPr>
            <a:endParaRPr lang="en-US" sz="1800" b="1"/>
          </a:p>
          <a:p>
            <a:pPr marL="0" indent="0">
              <a:buClr>
                <a:srgbClr val="0070C0"/>
              </a:buClr>
              <a:buNone/>
            </a:pPr>
            <a:r>
              <a:rPr lang="bn-BD" sz="4000" b="1" smtClean="0"/>
              <a:t>দুলাল </a:t>
            </a:r>
            <a:r>
              <a:rPr lang="bn-BD" sz="4000" b="1"/>
              <a:t>কুমার ঘোষ</a:t>
            </a:r>
          </a:p>
          <a:p>
            <a:pPr marL="0" indent="0">
              <a:buClr>
                <a:srgbClr val="0070C0"/>
              </a:buClr>
              <a:buNone/>
            </a:pPr>
            <a:r>
              <a:rPr lang="bn-BD" sz="1800" b="1"/>
              <a:t>প্রভাষক, দর্শন</a:t>
            </a:r>
          </a:p>
          <a:p>
            <a:pPr marL="0" indent="0">
              <a:buClr>
                <a:srgbClr val="0070C0"/>
              </a:buClr>
              <a:buNone/>
            </a:pPr>
            <a:r>
              <a:rPr lang="bn-BD" b="1"/>
              <a:t>কোটচাদপুর পৌর </a:t>
            </a:r>
            <a:r>
              <a:rPr lang="bn-BD" b="1" smtClean="0"/>
              <a:t>ডিগ্রি</a:t>
            </a:r>
            <a:r>
              <a:rPr lang="en-US" b="1" smtClean="0"/>
              <a:t> </a:t>
            </a:r>
            <a:r>
              <a:rPr lang="bn-BD" b="1" smtClean="0"/>
              <a:t>কলেজ</a:t>
            </a:r>
            <a:endParaRPr lang="bn-BD" b="1"/>
          </a:p>
          <a:p>
            <a:pPr marL="0" indent="0">
              <a:buClr>
                <a:srgbClr val="0070C0"/>
              </a:buClr>
              <a:buNone/>
            </a:pPr>
            <a:r>
              <a:rPr lang="bn-BD" b="1" smtClean="0"/>
              <a:t>কোটচাদপুর</a:t>
            </a:r>
            <a:r>
              <a:rPr lang="en-US" b="1" smtClean="0"/>
              <a:t> </a:t>
            </a:r>
            <a:r>
              <a:rPr lang="bn-BD" b="1" smtClean="0"/>
              <a:t>ঝিনাইদহ</a:t>
            </a:r>
            <a:r>
              <a:rPr lang="bn-BD" b="1"/>
              <a:t>।</a:t>
            </a:r>
            <a:endParaRPr lang="en-US" b="1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1700" b="1"/>
              <a:t>Email:</a:t>
            </a:r>
            <a:r>
              <a:rPr lang="en-US" sz="1700" b="1">
                <a:hlinkClick r:id="rId4"/>
              </a:rPr>
              <a:t>ghoshdulalkumar566@gmail.com</a:t>
            </a:r>
            <a:endParaRPr lang="en-US" sz="1700" b="1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1700" b="1" smtClean="0"/>
              <a:t>Cell</a:t>
            </a:r>
            <a:r>
              <a:rPr lang="en-US" sz="1700" b="1"/>
              <a:t>: +</a:t>
            </a:r>
            <a:r>
              <a:rPr lang="en-US" sz="1700" b="1" smtClean="0"/>
              <a:t>880-1712-994903</a:t>
            </a:r>
          </a:p>
        </p:txBody>
      </p:sp>
    </p:spTree>
    <p:extLst>
      <p:ext uri="{BB962C8B-B14F-4D97-AF65-F5344CB8AC3E}">
        <p14:creationId xmlns:p14="http://schemas.microsoft.com/office/powerpoint/2010/main" val="3120871327"/>
      </p:ext>
    </p:extLst>
  </p:cSld>
  <p:clrMapOvr>
    <a:masterClrMapping/>
  </p:clrMapOvr>
  <mc:AlternateContent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477250" cy="5032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err="1" smtClean="0"/>
              <a:t>এসো কতগুলো ছবি দেখি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524000"/>
            <a:ext cx="8572500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129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4073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665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1"/>
            <a:ext cx="85344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374270"/>
      </p:ext>
    </p:extLst>
  </p:cSld>
  <p:clrMapOvr>
    <a:masterClrMapping/>
  </p:clrMapOvr>
  <mc:AlternateContent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4267200" cy="5029199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err="1" smtClean="0"/>
              <a:t>আজকের পাঠঃ</a:t>
            </a:r>
            <a:endParaRPr lang="en-US" smtClean="0"/>
          </a:p>
          <a:p>
            <a:pPr marL="0" indent="0">
              <a:buNone/>
            </a:pPr>
            <a:r>
              <a:rPr lang="en-US" err="1" smtClean="0"/>
              <a:t>যুক্তিবিদ্যা প্রথম পত্র</a:t>
            </a:r>
            <a:endParaRPr lang="en-US" smtClean="0"/>
          </a:p>
          <a:p>
            <a:pPr marL="0" indent="0">
              <a:buNone/>
            </a:pPr>
            <a:r>
              <a:rPr lang="en-US" err="1" smtClean="0"/>
              <a:t>দ্বিতীয় অধ্যায়</a:t>
            </a:r>
            <a:endParaRPr lang="en-US" smtClean="0"/>
          </a:p>
          <a:p>
            <a:pPr marL="0" indent="0">
              <a:buNone/>
            </a:pPr>
            <a:r>
              <a:rPr lang="en-US" err="1" smtClean="0"/>
              <a:t>যুক্তিদ্যিা ও দর্শন</a:t>
            </a:r>
            <a:endParaRPr lang="en-US" smtClean="0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2"/>
          <p:cNvSpPr txBox="1"/>
          <p:nvPr/>
        </p:nvSpPr>
        <p:spPr>
          <a:xfrm>
            <a:off x="4876800" y="838200"/>
            <a:ext cx="4114800" cy="50291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mtClean="0"/>
          </a:p>
          <a:p>
            <a:pPr marL="0" indent="0">
              <a:buFont typeface="Arial" pitchFamily="34" charset="0"/>
              <a:buNone/>
            </a:pPr>
            <a:endParaRPr lang="en-US"/>
          </a:p>
          <a:p>
            <a:pPr marL="0" indent="0">
              <a:buFont typeface="Arial" pitchFamily="34" charset="0"/>
              <a:buNone/>
            </a:pPr>
            <a:r>
              <a:rPr lang="en-US" err="1" smtClean="0"/>
              <a:t>শিক্ষণ ফল</a:t>
            </a:r>
            <a:endParaRPr lang="en-US" smtClean="0"/>
          </a:p>
          <a:p>
            <a:pPr marL="0" indent="0">
              <a:buFont typeface="Arial" pitchFamily="34" charset="0"/>
              <a:buNone/>
            </a:pPr>
            <a:r>
              <a:rPr lang="en-US" err="1" smtClean="0"/>
              <a:t>যুক্তিদ্যিা ও দর্শনের অনুবন্ধ বর্ণনা করতে পারবে।</a:t>
            </a:r>
          </a:p>
          <a:p>
            <a:pPr marL="0" indent="0">
              <a:buFont typeface="Arial" pitchFamily="34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086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/>
        </p:nvSpPr>
        <p:spPr>
          <a:xfrm>
            <a:off x="360589" y="685800"/>
            <a:ext cx="8402411" cy="5715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err="1"/>
              <a:t>যুক্তিবিদ্যা একদিকে যেমন একটি বিজ্ঞান অন্যদিকে তেমন একটি </a:t>
            </a:r>
            <a:r>
              <a:rPr lang="en-US" sz="2400" err="1" smtClean="0"/>
              <a:t>কলা</a:t>
            </a:r>
            <a:endParaRPr lang="en-US" sz="240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err="1" smtClean="0"/>
              <a:t>যুক্তিবিদ্যা </a:t>
            </a:r>
            <a:r>
              <a:rPr lang="en-US" sz="2400" err="1"/>
              <a:t>সকল কলার মূল কলা</a:t>
            </a:r>
            <a:r>
              <a:rPr lang="en-US" sz="2400" smtClean="0"/>
              <a:t>।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err="1"/>
              <a:t>যুক্তিবিদ্যা </a:t>
            </a:r>
            <a:r>
              <a:rPr lang="en-US" sz="2400" err="1" smtClean="0"/>
              <a:t>সকলাবজ্ঞানের মূল বিজ্ঞান।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err="1" smtClean="0"/>
              <a:t>যে বিজ্ঞানই হোক বা যে কলাই হোক যুক্তিবিদ্যার সাথে ঘনিষ্ঠ সম্পর্ক সুত্রে আবদ্ধ।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err="1" smtClean="0"/>
              <a:t>প্রতিটি বিজ্ঞানকেই তার বিভাগীয় সত্যকে অর্জন করার সময় যুক্তিবিদ্যার নিয়ম কানুন মেনে চলতে হয়।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err="1" smtClean="0"/>
              <a:t>প্রতিটি কলাকেই যুক্তিসঙ্গত সত্যের প্রতিষাঠার ক্ষেত্রে যুক্তিবিদ্যার মূলনীতিকে অনুসরন করতে হয়।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510058140"/>
      </p:ext>
    </p:extLst>
  </p:cSld>
  <p:clrMapOvr>
    <a:masterClrMapping/>
  </p:clrMapOvr>
  <mc:AlternateContent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err="1" smtClean="0"/>
              <a:t>যুক্তিবিদ্যা</a:t>
            </a:r>
            <a:endParaRPr lang="en-US" b="1" smtClean="0"/>
          </a:p>
          <a:p>
            <a:r>
              <a:rPr lang="en-US" err="1" smtClean="0"/>
              <a:t>যুক্তিবিদ্যা মিথ্যাকে পরিহার করে সত্যকে অর্জন করতে জ্ঞান দান করে।</a:t>
            </a:r>
          </a:p>
          <a:p>
            <a:r>
              <a:rPr lang="en-US" err="1" smtClean="0"/>
              <a:t>যুক্তিবিদ্যাক সত্যকে অর্জন করতে কতগুলো সহায়ক প্রক্রিয়া যেমনঃ সংগা, বিভাগ, ব্যাখ্যা, শ্রেণিকরন,সম্ভাব্যতা ও আকস্মিকা নিয়ে আলোচনা করে।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err="1" smtClean="0"/>
              <a:t>দর্শন</a:t>
            </a:r>
            <a:endParaRPr lang="en-US" b="1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err="1" smtClean="0"/>
              <a:t>দর্শন জগৎ ও জীবনের সাথে জড়িত মৌলিক ও চিরন্তন সমস্যাবলীর যুক্তিসঙ্গত ব্যাখ্যা দান করে।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err="1" smtClean="0"/>
              <a:t>মানুষের জীবনকে জানতে গিয়ে এবং জগতের আড়ালের রহস্যকে উদঘাটন করতে গিয়ে দর্শন জ্ঞানের তত্বগত অনুসন্ধান চালায়।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err="1" smtClean="0"/>
              <a:t>যুক্তিবিদ্যা ও দর্শন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66314"/>
      </p:ext>
    </p:extLst>
  </p:cSld>
  <p:clrMapOvr>
    <a:masterClrMapping/>
  </p:clrMapOvr>
  <mc:AlternateContent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  <p:bldP spid="2" grpId="0"/>
    </p:bldLst>
  </p:timing>
</p:sld>
</file>

<file path=ppt/tags/tag1.xml><?xml version="1.0" encoding="utf-8"?>
<p:tagLst xmlns:p="http://schemas.openxmlformats.org/presentationml/2006/main">
  <p:tag name="AS_NET" val="5.0.14"/>
  <p:tag name="AS_OS" val="Microsoft Windows NT 10.0.17763.0"/>
  <p:tag name="AS_RELEASE_DATE" val="2021.12.14"/>
  <p:tag name="AS_TITLE" val="Aspose.Slides for .NET5"/>
  <p:tag name="AS_VERSION" val="21.12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53</Paragraphs>
  <Slides>15</Slides>
  <Notes>15</Notes>
  <TotalTime>187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baseType="lpstr" size="19">
      <vt:lpstr>Arial</vt:lpstr>
      <vt:lpstr>Calibri</vt:lpstr>
      <vt:lpstr>Wingdings</vt:lpstr>
      <vt:lpstr>Office Theme</vt:lpstr>
      <vt:lpstr>PowerPoint Presentation</vt:lpstr>
      <vt:lpstr>শিক্ষক পরিচিতি</vt:lpstr>
      <vt:lpstr>এসো কতগুলো ছবি দেখি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যুক্তিবিদ্যা ও দর্শন</vt:lpstr>
      <vt:lpstr>যুক্তিবিদ্যা ও দর্শন</vt:lpstr>
      <vt:lpstr>  কালপরিক্রমায় যুক্তিবিদ্যা ও দর্শন</vt:lpstr>
      <vt:lpstr>PowerPoint Presentation</vt:lpstr>
      <vt:lpstr>PowerPoint Presentation</vt:lpstr>
      <vt:lpstr>যুক্তিবিদ্যা যেমন একদিকে দর্শনের আলোচ্য বিষয়ের বৈধত্ নিরুপন করে, অন্যদিকে দর্শনও তেমন যুক্তিবিদ্যার মৌলিক নিয়মাবলীর বৈধতা প্রমাণ করে।দার্শনিক হেগেল মনে করেন,“ চিন্তা ও সত্তা এক ও অভিন্ন। এদের মধ্যে কোন বিরোধ নেই। যেহেতু যুক্তিবিদ্যা চিন্তা নিয়ে এবং দর্শন সত্তা নিয়ে আলোচনা করে , সেহেতু এরা একই সুত্রে গাঁথা”।</vt:lpstr>
      <vt:lpstr>PowerPoint Presentation</vt:lpstr>
    </vt:vector>
  </TitlesOfParts>
  <LinksUpToDate>0</LinksUpToDate>
  <SharedDoc>0</SharedDoc>
  <HyperlinksChanged>0</HyperlinksChanged>
  <Application>Aspose.Slides for .NET</Application>
  <AppVersion>21.1200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শিক্ষক পরিচিতি </dc:title>
  <dc:creator>usa</dc:creator>
  <cp:lastModifiedBy>usa</cp:lastModifiedBy>
  <cp:revision>126</cp:revision>
  <dcterms:created xsi:type="dcterms:W3CDTF">2006-08-16T00:00:00Z</dcterms:created>
  <dcterms:modified xsi:type="dcterms:W3CDTF">2022-03-01T16:42:10Z</dcterms:modified>
</cp:coreProperties>
</file>