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7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66" r:id="rId12"/>
    <p:sldId id="268" r:id="rId13"/>
    <p:sldId id="272" r:id="rId14"/>
    <p:sldId id="269" r:id="rId15"/>
    <p:sldId id="270" r:id="rId16"/>
    <p:sldId id="271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27" autoAdjust="0"/>
  </p:normalViewPr>
  <p:slideViewPr>
    <p:cSldViewPr snapToGrid="0" showGuides="1">
      <p:cViewPr varScale="1">
        <p:scale>
          <a:sx n="67" d="100"/>
          <a:sy n="67" d="100"/>
        </p:scale>
        <p:origin x="83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E9447-3402-4083-BC49-E6A239929C2F}" type="datetimeFigureOut">
              <a:rPr lang="en-US" smtClean="0"/>
              <a:t>01-Mar-22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C9B78-CD2F-4B7A-913B-910C5D0AD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55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65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C1BB-9B48-4220-9103-2A2845ADD9F9}" type="datetimeFigureOut">
              <a:rPr lang="en-US" smtClean="0"/>
              <a:t>01-Mar-22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C2969-CC33-4C5F-A904-2B43F445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37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C1BB-9B48-4220-9103-2A2845ADD9F9}" type="datetimeFigureOut">
              <a:rPr lang="en-US" smtClean="0"/>
              <a:t>01-Mar-22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C2969-CC33-4C5F-A904-2B43F445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5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C1BB-9B48-4220-9103-2A2845ADD9F9}" type="datetimeFigureOut">
              <a:rPr lang="en-US" smtClean="0"/>
              <a:t>01-Mar-22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C2969-CC33-4C5F-A904-2B43F445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34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C1BB-9B48-4220-9103-2A2845ADD9F9}" type="datetimeFigureOut">
              <a:rPr lang="en-US" smtClean="0"/>
              <a:t>01-Mar-22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C2969-CC33-4C5F-A904-2B43F445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23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C1BB-9B48-4220-9103-2A2845ADD9F9}" type="datetimeFigureOut">
              <a:rPr lang="en-US" smtClean="0"/>
              <a:t>01-Mar-22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C2969-CC33-4C5F-A904-2B43F445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33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C1BB-9B48-4220-9103-2A2845ADD9F9}" type="datetimeFigureOut">
              <a:rPr lang="en-US" smtClean="0"/>
              <a:t>01-Mar-22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C2969-CC33-4C5F-A904-2B43F445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5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C1BB-9B48-4220-9103-2A2845ADD9F9}" type="datetimeFigureOut">
              <a:rPr lang="en-US" smtClean="0"/>
              <a:t>01-Mar-22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C2969-CC33-4C5F-A904-2B43F445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5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C1BB-9B48-4220-9103-2A2845ADD9F9}" type="datetimeFigureOut">
              <a:rPr lang="en-US" smtClean="0"/>
              <a:t>01-Mar-22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C2969-CC33-4C5F-A904-2B43F445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00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C1BB-9B48-4220-9103-2A2845ADD9F9}" type="datetimeFigureOut">
              <a:rPr lang="en-US" smtClean="0"/>
              <a:t>01-Mar-22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C2969-CC33-4C5F-A904-2B43F445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16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C1BB-9B48-4220-9103-2A2845ADD9F9}" type="datetimeFigureOut">
              <a:rPr lang="en-US" smtClean="0"/>
              <a:t>01-Mar-22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C2969-CC33-4C5F-A904-2B43F445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0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C1BB-9B48-4220-9103-2A2845ADD9F9}" type="datetimeFigureOut">
              <a:rPr lang="en-US" smtClean="0"/>
              <a:t>01-Mar-22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C2969-CC33-4C5F-A904-2B43F445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21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6C1BB-9B48-4220-9103-2A2845ADD9F9}" type="datetimeFigureOut">
              <a:rPr lang="en-US" smtClean="0"/>
              <a:t>01-Mar-22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C2969-CC33-4C5F-A904-2B43F445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2A5EB78-FA17-4F3E-A0F1-CAC56811C7C9}"/>
              </a:ext>
            </a:extLst>
          </p:cNvPr>
          <p:cNvGrpSpPr/>
          <p:nvPr/>
        </p:nvGrpSpPr>
        <p:grpSpPr>
          <a:xfrm>
            <a:off x="5103497" y="681070"/>
            <a:ext cx="2064999" cy="5763975"/>
            <a:chOff x="5103498" y="1191500"/>
            <a:chExt cx="2043780" cy="4605739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65298006-0BD5-4DB9-8A4A-5554D32CA7BB}"/>
                </a:ext>
              </a:extLst>
            </p:cNvPr>
            <p:cNvSpPr/>
            <p:nvPr/>
          </p:nvSpPr>
          <p:spPr>
            <a:xfrm>
              <a:off x="5103498" y="4953465"/>
              <a:ext cx="2043780" cy="84377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52CED26-A283-44DE-8B10-ADF94B48818E}"/>
                </a:ext>
              </a:extLst>
            </p:cNvPr>
            <p:cNvGrpSpPr/>
            <p:nvPr/>
          </p:nvGrpSpPr>
          <p:grpSpPr>
            <a:xfrm>
              <a:off x="5641776" y="1191500"/>
              <a:ext cx="878735" cy="4386512"/>
              <a:chOff x="5730261" y="1174670"/>
              <a:chExt cx="878735" cy="4386512"/>
            </a:xfrm>
          </p:grpSpPr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3770395C-1FB0-4B39-9FB5-7C942F2299F1}"/>
                  </a:ext>
                </a:extLst>
              </p:cNvPr>
              <p:cNvGrpSpPr/>
              <p:nvPr/>
            </p:nvGrpSpPr>
            <p:grpSpPr>
              <a:xfrm>
                <a:off x="5730261" y="1174670"/>
                <a:ext cx="878735" cy="4328402"/>
                <a:chOff x="3681051" y="1008783"/>
                <a:chExt cx="412955" cy="3840482"/>
              </a:xfrm>
            </p:grpSpPr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753A597D-6DA2-41D7-8FFF-7724AFFC199E}"/>
                    </a:ext>
                  </a:extLst>
                </p:cNvPr>
                <p:cNvSpPr/>
                <p:nvPr/>
              </p:nvSpPr>
              <p:spPr>
                <a:xfrm>
                  <a:off x="3768213" y="1283105"/>
                  <a:ext cx="191729" cy="356616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scene3d>
                  <a:camera prst="isometricOffAxis1Lef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E62C1112-438A-4EEF-A711-7A33686C7375}"/>
                    </a:ext>
                  </a:extLst>
                </p:cNvPr>
                <p:cNvSpPr/>
                <p:nvPr/>
              </p:nvSpPr>
              <p:spPr>
                <a:xfrm>
                  <a:off x="3681051" y="1088422"/>
                  <a:ext cx="412955" cy="560438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 w="38100"/>
                <a:scene3d>
                  <a:camera prst="isometricOffAxis2To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A00451D7-25B6-4D4A-B803-DAEE6C016117}"/>
                    </a:ext>
                  </a:extLst>
                </p:cNvPr>
                <p:cNvSpPr/>
                <p:nvPr/>
              </p:nvSpPr>
              <p:spPr>
                <a:xfrm>
                  <a:off x="3790335" y="1008783"/>
                  <a:ext cx="191729" cy="353961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FA066AB2-A474-4F1A-A39D-CD3A44ACF04A}"/>
                  </a:ext>
                </a:extLst>
              </p:cNvPr>
              <p:cNvSpPr/>
              <p:nvPr/>
            </p:nvSpPr>
            <p:spPr>
              <a:xfrm>
                <a:off x="5861153" y="5075752"/>
                <a:ext cx="574293" cy="485430"/>
              </a:xfrm>
              <a:prstGeom prst="ellipse">
                <a:avLst/>
              </a:prstGeom>
              <a:solidFill>
                <a:srgbClr val="002060"/>
              </a:solidFill>
              <a:scene3d>
                <a:camera prst="isometricOffAxis2Top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3FDD388-5768-461E-B888-454349DE5DB7}"/>
              </a:ext>
            </a:extLst>
          </p:cNvPr>
          <p:cNvGrpSpPr/>
          <p:nvPr/>
        </p:nvGrpSpPr>
        <p:grpSpPr>
          <a:xfrm>
            <a:off x="1813551" y="1388937"/>
            <a:ext cx="8564899" cy="3899890"/>
            <a:chOff x="1813551" y="1388937"/>
            <a:chExt cx="8564899" cy="418396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F438A09-1A51-4F53-A954-8ED4C2C82FAC}"/>
                </a:ext>
              </a:extLst>
            </p:cNvPr>
            <p:cNvGrpSpPr/>
            <p:nvPr/>
          </p:nvGrpSpPr>
          <p:grpSpPr>
            <a:xfrm>
              <a:off x="1813551" y="1388937"/>
              <a:ext cx="8564899" cy="366655"/>
              <a:chOff x="2692818" y="1665171"/>
              <a:chExt cx="6874971" cy="373011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29B3AA5D-818B-4A49-900D-D67904671D8D}"/>
                  </a:ext>
                </a:extLst>
              </p:cNvPr>
              <p:cNvSpPr/>
              <p:nvPr/>
            </p:nvSpPr>
            <p:spPr>
              <a:xfrm rot="5400000">
                <a:off x="6023267" y="-1628124"/>
                <a:ext cx="216087" cy="6872957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scene3d>
                <a:camera prst="isometricOffAxis1Lef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8259087-CA08-422E-BA85-8D4F6C66893D}"/>
                  </a:ext>
                </a:extLst>
              </p:cNvPr>
              <p:cNvSpPr/>
              <p:nvPr/>
            </p:nvSpPr>
            <p:spPr>
              <a:xfrm>
                <a:off x="9203955" y="1684221"/>
                <a:ext cx="328379" cy="35396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46000">
                    <a:schemeClr val="accent1">
                      <a:lumMod val="95000"/>
                      <a:lumOff val="5000"/>
                    </a:schemeClr>
                  </a:gs>
                  <a:gs pos="100000">
                    <a:schemeClr val="accent1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scene3d>
                <a:camera prst="isometricOffAxis1Lef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7FFB644-262A-46FB-BA9B-0526AAAD47BB}"/>
                  </a:ext>
                </a:extLst>
              </p:cNvPr>
              <p:cNvSpPr/>
              <p:nvPr/>
            </p:nvSpPr>
            <p:spPr>
              <a:xfrm>
                <a:off x="2692818" y="1665171"/>
                <a:ext cx="328379" cy="35396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46000">
                    <a:schemeClr val="accent1">
                      <a:lumMod val="95000"/>
                      <a:lumOff val="5000"/>
                    </a:schemeClr>
                  </a:gs>
                  <a:gs pos="100000">
                    <a:schemeClr val="accent1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scene3d>
                <a:camera prst="isometricOffAxis1Lef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EDE24D1-2104-4200-B734-A508FDC47741}"/>
                </a:ext>
              </a:extLst>
            </p:cNvPr>
            <p:cNvGrpSpPr/>
            <p:nvPr/>
          </p:nvGrpSpPr>
          <p:grpSpPr>
            <a:xfrm>
              <a:off x="1866901" y="1452066"/>
              <a:ext cx="8458198" cy="4120835"/>
              <a:chOff x="1341121" y="782586"/>
              <a:chExt cx="8458198" cy="4120835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882DB6F5-D427-4749-AE2B-3AB309B8517B}"/>
                  </a:ext>
                </a:extLst>
              </p:cNvPr>
              <p:cNvSpPr/>
              <p:nvPr/>
            </p:nvSpPr>
            <p:spPr>
              <a:xfrm>
                <a:off x="1341121" y="1479094"/>
                <a:ext cx="8458198" cy="3424327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ECB3568D-2D89-4402-87C5-C2A877CBE94B}"/>
                  </a:ext>
                </a:extLst>
              </p:cNvPr>
              <p:cNvGrpSpPr/>
              <p:nvPr/>
            </p:nvGrpSpPr>
            <p:grpSpPr>
              <a:xfrm>
                <a:off x="3392409" y="782586"/>
                <a:ext cx="460551" cy="1005800"/>
                <a:chOff x="3575289" y="782586"/>
                <a:chExt cx="460551" cy="1005800"/>
              </a:xfrm>
            </p:grpSpPr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7C23B6E7-43E7-45F6-931B-FA582E0F5B24}"/>
                    </a:ext>
                  </a:extLst>
                </p:cNvPr>
                <p:cNvGrpSpPr/>
                <p:nvPr/>
              </p:nvGrpSpPr>
              <p:grpSpPr>
                <a:xfrm>
                  <a:off x="3575289" y="782586"/>
                  <a:ext cx="460551" cy="1005800"/>
                  <a:chOff x="7231623" y="2188286"/>
                  <a:chExt cx="422790" cy="836968"/>
                </a:xfrm>
              </p:grpSpPr>
              <p:sp>
                <p:nvSpPr>
                  <p:cNvPr id="46" name="Block Arc 45">
                    <a:extLst>
                      <a:ext uri="{FF2B5EF4-FFF2-40B4-BE49-F238E27FC236}">
                        <a16:creationId xmlns:a16="http://schemas.microsoft.com/office/drawing/2014/main" id="{378AFBEE-4DC6-47A2-868F-33F872461A3A}"/>
                      </a:ext>
                    </a:extLst>
                  </p:cNvPr>
                  <p:cNvSpPr/>
                  <p:nvPr/>
                </p:nvSpPr>
                <p:spPr>
                  <a:xfrm>
                    <a:off x="7231623" y="2188286"/>
                    <a:ext cx="422790" cy="836968"/>
                  </a:xfrm>
                  <a:prstGeom prst="blockArc">
                    <a:avLst>
                      <a:gd name="adj1" fmla="val 203569"/>
                      <a:gd name="adj2" fmla="val 0"/>
                      <a:gd name="adj3" fmla="val 25000"/>
                    </a:avLst>
                  </a:prstGeom>
                  <a:gradFill flip="none" rotWithShape="1">
                    <a:gsLst>
                      <a:gs pos="71000">
                        <a:schemeClr val="accent3">
                          <a:lumMod val="67000"/>
                        </a:schemeClr>
                      </a:gs>
                      <a:gs pos="85000">
                        <a:schemeClr val="accent3">
                          <a:lumMod val="97000"/>
                          <a:lumOff val="3000"/>
                        </a:schemeClr>
                      </a:gs>
                      <a:gs pos="100000">
                        <a:schemeClr val="accent3">
                          <a:lumMod val="60000"/>
                          <a:lumOff val="40000"/>
                        </a:schemeClr>
                      </a:gs>
                    </a:gsLst>
                    <a:lin ang="16200000" scaled="1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756E4CD2-3265-4B57-812B-7894550CBE95}"/>
                      </a:ext>
                    </a:extLst>
                  </p:cNvPr>
                  <p:cNvSpPr/>
                  <p:nvPr/>
                </p:nvSpPr>
                <p:spPr>
                  <a:xfrm>
                    <a:off x="7317657" y="2804028"/>
                    <a:ext cx="250721" cy="221226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A3A1673C-C5C0-4FD8-B8F8-02B09DF49E8A}"/>
                      </a:ext>
                    </a:extLst>
                  </p:cNvPr>
                  <p:cNvSpPr/>
                  <p:nvPr/>
                </p:nvSpPr>
                <p:spPr>
                  <a:xfrm>
                    <a:off x="7317657" y="2190138"/>
                    <a:ext cx="250721" cy="221226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FB37E42B-E684-471D-9606-CEC7676CC287}"/>
                    </a:ext>
                  </a:extLst>
                </p:cNvPr>
                <p:cNvSpPr/>
                <p:nvPr/>
              </p:nvSpPr>
              <p:spPr>
                <a:xfrm>
                  <a:off x="3744604" y="819443"/>
                  <a:ext cx="121920" cy="182066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76AACDA7-5226-49A8-92B4-3529AA2958D2}"/>
                  </a:ext>
                </a:extLst>
              </p:cNvPr>
              <p:cNvGrpSpPr/>
              <p:nvPr/>
            </p:nvGrpSpPr>
            <p:grpSpPr>
              <a:xfrm>
                <a:off x="7536151" y="813660"/>
                <a:ext cx="460551" cy="1005800"/>
                <a:chOff x="3575289" y="782586"/>
                <a:chExt cx="460551" cy="1005800"/>
              </a:xfrm>
            </p:grpSpPr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4DCE2010-40DC-445D-AE39-693BC81402E5}"/>
                    </a:ext>
                  </a:extLst>
                </p:cNvPr>
                <p:cNvGrpSpPr/>
                <p:nvPr/>
              </p:nvGrpSpPr>
              <p:grpSpPr>
                <a:xfrm>
                  <a:off x="3575289" y="782586"/>
                  <a:ext cx="460551" cy="1005800"/>
                  <a:chOff x="7231623" y="2188286"/>
                  <a:chExt cx="422790" cy="836968"/>
                </a:xfrm>
              </p:grpSpPr>
              <p:sp>
                <p:nvSpPr>
                  <p:cNvPr id="41" name="Block Arc 40">
                    <a:extLst>
                      <a:ext uri="{FF2B5EF4-FFF2-40B4-BE49-F238E27FC236}">
                        <a16:creationId xmlns:a16="http://schemas.microsoft.com/office/drawing/2014/main" id="{666C3B11-C1A1-4191-8BD3-B314F07C136F}"/>
                      </a:ext>
                    </a:extLst>
                  </p:cNvPr>
                  <p:cNvSpPr/>
                  <p:nvPr/>
                </p:nvSpPr>
                <p:spPr>
                  <a:xfrm>
                    <a:off x="7231623" y="2188286"/>
                    <a:ext cx="422790" cy="836968"/>
                  </a:xfrm>
                  <a:prstGeom prst="blockArc">
                    <a:avLst>
                      <a:gd name="adj1" fmla="val 203569"/>
                      <a:gd name="adj2" fmla="val 0"/>
                      <a:gd name="adj3" fmla="val 25000"/>
                    </a:avLst>
                  </a:prstGeom>
                  <a:gradFill flip="none" rotWithShape="1">
                    <a:gsLst>
                      <a:gs pos="71000">
                        <a:schemeClr val="accent3">
                          <a:lumMod val="67000"/>
                        </a:schemeClr>
                      </a:gs>
                      <a:gs pos="85000">
                        <a:schemeClr val="accent3">
                          <a:lumMod val="97000"/>
                          <a:lumOff val="3000"/>
                        </a:schemeClr>
                      </a:gs>
                      <a:gs pos="100000">
                        <a:schemeClr val="accent3">
                          <a:lumMod val="60000"/>
                          <a:lumOff val="40000"/>
                        </a:schemeClr>
                      </a:gs>
                    </a:gsLst>
                    <a:lin ang="16200000" scaled="1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2" name="Oval 41">
                    <a:extLst>
                      <a:ext uri="{FF2B5EF4-FFF2-40B4-BE49-F238E27FC236}">
                        <a16:creationId xmlns:a16="http://schemas.microsoft.com/office/drawing/2014/main" id="{A5CB6F84-A205-45F7-AB72-1956DF6D292C}"/>
                      </a:ext>
                    </a:extLst>
                  </p:cNvPr>
                  <p:cNvSpPr/>
                  <p:nvPr/>
                </p:nvSpPr>
                <p:spPr>
                  <a:xfrm>
                    <a:off x="7317657" y="2804028"/>
                    <a:ext cx="250721" cy="221226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B8DDED1A-2D46-4527-A318-32D120066293}"/>
                      </a:ext>
                    </a:extLst>
                  </p:cNvPr>
                  <p:cNvSpPr/>
                  <p:nvPr/>
                </p:nvSpPr>
                <p:spPr>
                  <a:xfrm>
                    <a:off x="7317657" y="2190138"/>
                    <a:ext cx="250721" cy="221226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BCDEFE68-C3EB-4BB3-B532-FF30AFD3213B}"/>
                    </a:ext>
                  </a:extLst>
                </p:cNvPr>
                <p:cNvSpPr/>
                <p:nvPr/>
              </p:nvSpPr>
              <p:spPr>
                <a:xfrm>
                  <a:off x="3744604" y="819443"/>
                  <a:ext cx="121920" cy="182066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E0CE5A74-8319-489E-ABC3-0B4D95EF5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974" y="2264036"/>
            <a:ext cx="2024047" cy="178628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F614633-CA84-4B61-B957-58E6DB33C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120" y="2516150"/>
            <a:ext cx="1231499" cy="247519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34BB9D8-9406-4CE1-BBAD-1F15F29AAD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256" y="2166453"/>
            <a:ext cx="1822862" cy="242032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15F1197-8C95-41EC-8ECF-BA1F6F675B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486" y="2516150"/>
            <a:ext cx="1786283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9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7090" y="526473"/>
            <a:ext cx="2549237" cy="10156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শব্দার্থ </a:t>
            </a:r>
            <a:endParaRPr lang="en-US" sz="6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9926" y="2022763"/>
            <a:ext cx="2092037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মেলা</a:t>
            </a:r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90" y="1889632"/>
            <a:ext cx="3352800" cy="1362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58545" y="2216727"/>
            <a:ext cx="2784764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একত্র হওয়া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1325" y="3759128"/>
            <a:ext cx="2770910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জগৎ জুড়ে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3" t="12320"/>
          <a:stretch/>
        </p:blipFill>
        <p:spPr>
          <a:xfrm>
            <a:off x="4087090" y="3320328"/>
            <a:ext cx="3352800" cy="15854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34745" y="3688126"/>
            <a:ext cx="2576945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সারা পৃথিবী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82436" y="5495493"/>
            <a:ext cx="1759527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সুবাস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90" y="4974435"/>
            <a:ext cx="3352799" cy="14692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15935" y="5355106"/>
            <a:ext cx="2214563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সুগন্ধ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20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1938" y="1500188"/>
            <a:ext cx="3929062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জোড়ায় কাজ </a:t>
            </a:r>
            <a:endParaRPr 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7326" y="3586163"/>
            <a:ext cx="97869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মেলা, </a:t>
            </a:r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জগৎ </a:t>
            </a:r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জুড়ে,সুবাস শব্দগুলোর অর্থসহ দুইটি করে বাক্য গঠন কর। 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32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3543" y="5171986"/>
            <a:ext cx="84820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ফুলের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মেলা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পাখির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মেলা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b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          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আকাশ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জুড়ে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তারার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মেলা</a:t>
            </a:r>
            <a:endParaRPr lang="en-US" sz="40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04" y="471487"/>
            <a:ext cx="4283871" cy="39147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9" b="20605"/>
          <a:stretch/>
        </p:blipFill>
        <p:spPr>
          <a:xfrm>
            <a:off x="5029200" y="471487"/>
            <a:ext cx="3214688" cy="3914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912" y="471488"/>
            <a:ext cx="3043237" cy="391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8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2249" y="4734610"/>
            <a:ext cx="75104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রোজ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সকালে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রঙের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মেলা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/>
            </a:r>
            <a:b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           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সাত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সাগরে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ঢেউয়ের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মেলা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64" y="428625"/>
            <a:ext cx="5214936" cy="3843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4"/>
          <a:stretch/>
        </p:blipFill>
        <p:spPr>
          <a:xfrm>
            <a:off x="900113" y="428626"/>
            <a:ext cx="5195887" cy="384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2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6387" y="4257675"/>
            <a:ext cx="85534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আরেক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মেলা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জগৎজুড়ে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/>
            </a:r>
            <a:b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            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ভাইরা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মিলে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বোনরা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মিলে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রং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কুড়িয়ে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বেড়ায়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তারা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/>
            </a:r>
            <a:b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               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নী</a:t>
            </a:r>
            <a:r>
              <a:rPr lang="as-IN" sz="3600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আকাশের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অপার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নীলে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6" t="11170"/>
          <a:stretch/>
        </p:blipFill>
        <p:spPr>
          <a:xfrm>
            <a:off x="700087" y="635794"/>
            <a:ext cx="2528887" cy="34790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238" y="635794"/>
            <a:ext cx="4033837" cy="3479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5" y="635794"/>
            <a:ext cx="3814763" cy="347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98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5056" y="4076224"/>
            <a:ext cx="75390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ফুলের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বুকে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সুবাস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যত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/>
            </a:r>
            <a:b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             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বুকে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মুখে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নেয়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মেখে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তাই</a:t>
            </a:r>
            <a:endParaRPr lang="en-US" sz="36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পাখির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কলকণ্ঠ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/>
            </a:r>
            <a:b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               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সুর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তুলে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নেয়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তারা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সবাই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/>
          <a:stretch/>
        </p:blipFill>
        <p:spPr>
          <a:xfrm>
            <a:off x="700087" y="371475"/>
            <a:ext cx="4000501" cy="35190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69" y="371475"/>
            <a:ext cx="3386138" cy="3519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888" y="371474"/>
            <a:ext cx="3300412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6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7874" y="3995678"/>
            <a:ext cx="72818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রাতের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পথে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পাড়ি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যখন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b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         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তারার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অবাক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দীপ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জ্বেলে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নেয়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algn="ctr"/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রোজ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সকালের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আকাশপথে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b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          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আলোর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পাখি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দেয়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ছেড়ে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দেয়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2" y="314324"/>
            <a:ext cx="5357813" cy="35147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38" y="314324"/>
            <a:ext cx="4843461" cy="351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6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0526" y="1657350"/>
            <a:ext cx="3338511" cy="76944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দলীয় কাজ </a:t>
            </a:r>
            <a:endParaRPr 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2988" y="3714751"/>
            <a:ext cx="104441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কবিতাটিতে ব্যবহৃত প্রকৃতিকেন্দ্রিক শব্দগুচ্ছের একটি তালিকা তৈরি কর।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9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0075" y="1171576"/>
            <a:ext cx="3086100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মূল্যায়ণ </a:t>
            </a:r>
            <a:endParaRPr lang="en-US" sz="4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5913" y="2802493"/>
            <a:ext cx="9944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১। মেলা কবিতার লেখকের নাম কি? </a:t>
            </a:r>
          </a:p>
          <a:p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২। তিনি কত সালে জন্মগ্রহণ করেন? </a:t>
            </a:r>
          </a:p>
          <a:p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৩। কবি আকাশ জুড়ে কিসের মেলার কথা বলেছেন? </a:t>
            </a:r>
          </a:p>
          <a:p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৪। আর এক মেলা জগত জুড়ে বলতে কী বোঝানো হয়েছে?</a:t>
            </a:r>
          </a:p>
          <a:p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৫। কবি কত সালে মৃত্যু বরণ করেন? 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52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4776" y="571500"/>
            <a:ext cx="3586162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বাড়ীর কাজ </a:t>
            </a:r>
            <a:endParaRPr 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813" y="1600200"/>
            <a:ext cx="5829300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উদ্দীপক পড় এবং প্রশ্নগুলোর উত্তর দাওঃ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6737" y="2382679"/>
            <a:ext cx="11058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একুশে ফেব্রয়ারী উপলক্ষে আমাদের প্রধান শিক্ষক বলেন ‘৭১’সালে দীর্ঘ নয় মাস যুদ্ধের পর আমরা পেয়েছি এই মুক্ত আকাশ-বাতাস,সুনিবিড় শান্তির নীড়,এই বাংলাদেশ।তিনি আরও বলেন তোমরা আজকের শিশু আগামী দিনের ভবিষ্যৎ । শুধু দেশ ও জাতির জন্য নয়,শিশুরা সারা বিশ্বের সম্ভবনা। 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6324" y="4071938"/>
            <a:ext cx="105489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ক) নীল আকাশের রঙ কুড়িয়ে বেড়ায় কারা? </a:t>
            </a:r>
          </a:p>
          <a:p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খ) কবি  আহসান হাবীব ‘আলোর পাখি’বলতে কী বুঝিয়েছেন?</a:t>
            </a:r>
          </a:p>
          <a:p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গ) প্রধান শিক্ষকের বক্তব্যে ‘মেলা’ কবিতার কোন দিকটি ফুটে উঠেছে? ব্যাখা কর। </a:t>
            </a:r>
          </a:p>
          <a:p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ঘ) কবিতার মূল বিষয়বস্ত তোমার নিজের ভাষায় বিশ্লেষণ কর। 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02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276600"/>
            <a:ext cx="3200400" cy="2060278"/>
          </a:xfrm>
          <a:prstGeom prst="rect">
            <a:avLst/>
          </a:prstGeom>
        </p:spPr>
      </p:pic>
      <p:pic>
        <p:nvPicPr>
          <p:cNvPr id="7" name="Picture 6" descr="mitali sark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560" y="2286000"/>
            <a:ext cx="1005840" cy="1051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Flowchart: Delay 9"/>
          <p:cNvSpPr/>
          <p:nvPr/>
        </p:nvSpPr>
        <p:spPr>
          <a:xfrm rot="16200000">
            <a:off x="3992881" y="1"/>
            <a:ext cx="4206240" cy="6858000"/>
          </a:xfrm>
          <a:prstGeom prst="flowChartDelay">
            <a:avLst/>
          </a:prstGeom>
          <a:noFill/>
          <a:ln w="38100" cap="sq" cmpd="dbl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16200000">
            <a:off x="4358640" y="3428208"/>
            <a:ext cx="3474720" cy="1588"/>
          </a:xfrm>
          <a:prstGeom prst="line">
            <a:avLst/>
          </a:prstGeom>
          <a:ln w="38100">
            <a:solidFill>
              <a:srgbClr val="C0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>
            <a:off x="4694714" y="3458687"/>
            <a:ext cx="3108960" cy="1588"/>
          </a:xfrm>
          <a:prstGeom prst="line">
            <a:avLst/>
          </a:prstGeom>
          <a:ln w="38100">
            <a:solidFill>
              <a:srgbClr val="00B05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>
            <a:off x="4389914" y="3458687"/>
            <a:ext cx="3108960" cy="1588"/>
          </a:xfrm>
          <a:prstGeom prst="line">
            <a:avLst/>
          </a:prstGeom>
          <a:ln w="38100">
            <a:solidFill>
              <a:srgbClr val="00B05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B4BAC3C-327D-417E-BEE6-98DD89675D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2286000"/>
            <a:ext cx="914400" cy="990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extBox 1"/>
          <p:cNvSpPr txBox="1"/>
          <p:nvPr/>
        </p:nvSpPr>
        <p:spPr>
          <a:xfrm>
            <a:off x="6636327" y="3429000"/>
            <a:ext cx="27370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বিষয়ঃ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সপ্তবর্ণা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2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শ্রেণিঃ</a:t>
            </a:r>
            <a:r>
              <a:rPr lang="en-US" sz="2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সপ্তম</a:t>
            </a:r>
            <a:endParaRPr lang="en-US" sz="20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পাঠের</a:t>
            </a:r>
            <a:r>
              <a:rPr lang="en-US" sz="2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বিষয়ঃ</a:t>
            </a:r>
            <a:r>
              <a:rPr lang="en-US" sz="2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কবিতা</a:t>
            </a:r>
            <a:endParaRPr lang="en-US" sz="20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সময়ঃ</a:t>
            </a:r>
            <a:r>
              <a:rPr lang="en-US" sz="2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৫০ </a:t>
            </a:r>
            <a:r>
              <a:rPr lang="en-US" sz="2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মিনিট</a:t>
            </a:r>
            <a:endParaRPr lang="en-US" sz="20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তারিখঃ</a:t>
            </a:r>
            <a:r>
              <a:rPr lang="en-US" sz="2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০১/০৩/২২ইং </a:t>
            </a:r>
            <a:endParaRPr lang="en-US" sz="2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38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8" y="142875"/>
            <a:ext cx="11858625" cy="6600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1" t="17377" r="20893" b="38016"/>
          <a:stretch/>
        </p:blipFill>
        <p:spPr>
          <a:xfrm>
            <a:off x="4772026" y="385762"/>
            <a:ext cx="6826228" cy="235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8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18.png"/>
          <p:cNvPicPr>
            <a:picLocks noChangeAspect="1"/>
          </p:cNvPicPr>
          <p:nvPr/>
        </p:nvPicPr>
        <p:blipFill>
          <a:blip r:embed="rId2"/>
          <a:srcRect l="1326" t="24864" r="7958" b="8288"/>
          <a:stretch>
            <a:fillRect/>
          </a:stretch>
        </p:blipFill>
        <p:spPr>
          <a:xfrm>
            <a:off x="2711407" y="466533"/>
            <a:ext cx="6253838" cy="7375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74" y="4167620"/>
            <a:ext cx="5058208" cy="25933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4167620"/>
            <a:ext cx="5430982" cy="2593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1204059"/>
            <a:ext cx="5430982" cy="27665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74" y="1204058"/>
            <a:ext cx="5058208" cy="276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8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1828800"/>
            <a:ext cx="516255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u="sng" dirty="0" smtClean="0">
                <a:latin typeface="NikoshBAN" pitchFamily="2" charset="0"/>
                <a:cs typeface="NikoshBAN" pitchFamily="2" charset="0"/>
              </a:rPr>
              <a:t>মেলা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আহসান হাবীব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99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repeatCount="indefinite" fill="hold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repeatCount="indefinite" fill="hold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i pathsheSh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63" y="1093850"/>
            <a:ext cx="5588000" cy="609600"/>
          </a:xfrm>
          <a:prstGeom prst="rect">
            <a:avLst/>
          </a:prstGeom>
          <a:ln w="28575">
            <a:noFill/>
            <a:prstDash val="lgDash"/>
          </a:ln>
        </p:spPr>
      </p:pic>
      <p:sp>
        <p:nvSpPr>
          <p:cNvPr id="4" name="TextBox 3"/>
          <p:cNvSpPr txBox="1"/>
          <p:nvPr/>
        </p:nvSpPr>
        <p:spPr>
          <a:xfrm>
            <a:off x="928255" y="2576945"/>
            <a:ext cx="109450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১। কবি আহসান হাবীবের কয়েকটি কাব্যগ্রন্থের নাম বলতে পারবে, </a:t>
            </a:r>
          </a:p>
          <a:p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২। কবিতাটি সঠিক উচ্চারণে পাঠ করতে পারবে,</a:t>
            </a:r>
          </a:p>
          <a:p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৩। কঠীন শব্দের অর্থসহ বাক্য গঠন করতে পারবে, </a:t>
            </a:r>
          </a:p>
          <a:p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৪। কবিতাটির মূলভাব বিশ্লেষণ করতে পারবে। 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89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5" r="4269"/>
          <a:stretch/>
        </p:blipFill>
        <p:spPr>
          <a:xfrm>
            <a:off x="568036" y="1357745"/>
            <a:ext cx="2937163" cy="37961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8874" y="5585752"/>
            <a:ext cx="2604654" cy="58477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আহসান হাবীব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6036" y="762000"/>
            <a:ext cx="7232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জন্মঃ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১৯১৭খ্রিস্টাব্দে পিরোজপুর জেলায়।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6036" y="1469886"/>
            <a:ext cx="3089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গ্রন্থসমূহঃ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8" r="16869"/>
          <a:stretch/>
        </p:blipFill>
        <p:spPr>
          <a:xfrm>
            <a:off x="7867649" y="2147311"/>
            <a:ext cx="1845254" cy="25913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981" y="2147311"/>
            <a:ext cx="1762125" cy="2524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496" y="2119312"/>
            <a:ext cx="1743075" cy="2619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242" y="2116217"/>
            <a:ext cx="1848715" cy="2657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05199" y="5388113"/>
            <a:ext cx="5877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মৃত্যুঃ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১৯৮৫খ্রিস্টাব্দে ঢাকায়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874" y="354081"/>
            <a:ext cx="2209799" cy="76944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কবি</a:t>
            </a:r>
            <a:r>
              <a:rPr lang="bn-IN" sz="4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28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2218" y="3823855"/>
            <a:ext cx="10224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কবি আহসান হাবীবের কয়েকটি কাব্যগ্রন্থের নাম লিখ।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5818" y="1260763"/>
            <a:ext cx="4516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একক কাজ </a:t>
            </a:r>
            <a:endParaRPr lang="en-US" sz="4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1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5747" y="471055"/>
            <a:ext cx="56803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তারার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endParaRPr lang="en-US" sz="24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রোজ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সকালে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endParaRPr lang="en-US" sz="24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সাগরে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ঢেউয়ের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endParaRPr lang="en-US" sz="24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ভাইরা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বোনরা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endParaRPr lang="en-US" sz="24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কুড়িয়ে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বেড়ায়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endParaRPr lang="en-US" sz="24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আকাশের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অপার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নীলে</a:t>
            </a:r>
            <a:endParaRPr lang="en-US" sz="24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7928" y="3518043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সুবাস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যতো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বুকে-মুখে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মেখে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endParaRPr lang="en-US" sz="24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কলকন্ঠ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24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সুর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রাতের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পাড়ি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তারার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অবাক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দীপ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জ্বেলে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রোজ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সকালের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আকাশপথে</a:t>
            </a:r>
            <a:endParaRPr lang="en-US" sz="24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ছেড়ে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endParaRPr lang="en-US" sz="24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69" t="50187" b="18839"/>
          <a:stretch/>
        </p:blipFill>
        <p:spPr>
          <a:xfrm>
            <a:off x="6276110" y="471055"/>
            <a:ext cx="5306290" cy="61929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18910" y="651471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মেলা</a:t>
            </a:r>
          </a:p>
          <a:p>
            <a:pPr algn="ctr"/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  আহসান হাবীব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61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MG_20140821_001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200" y="457200"/>
            <a:ext cx="5283200" cy="452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IMG_20140821_001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7600" y="457200"/>
            <a:ext cx="5384800" cy="452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4" name="Picture 13" descr="Picture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487" y="5239656"/>
            <a:ext cx="4055537" cy="769257"/>
          </a:xfrm>
          <a:prstGeom prst="rect">
            <a:avLst/>
          </a:prstGeom>
        </p:spPr>
      </p:pic>
      <p:pic>
        <p:nvPicPr>
          <p:cNvPr id="18" name="Picture 17" descr="Picture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0686" y="5090886"/>
            <a:ext cx="3576024" cy="9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4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353</Words>
  <Application>Microsoft Office PowerPoint</Application>
  <PresentationFormat>Widescreen</PresentationFormat>
  <Paragraphs>70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Kalpurush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83</cp:revision>
  <dcterms:created xsi:type="dcterms:W3CDTF">2022-02-25T13:50:43Z</dcterms:created>
  <dcterms:modified xsi:type="dcterms:W3CDTF">2022-03-01T17:24:06Z</dcterms:modified>
</cp:coreProperties>
</file>