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1"/>
  </p:notesMasterIdLst>
  <p:sldIdLst>
    <p:sldId id="321" r:id="rId2"/>
    <p:sldId id="302" r:id="rId3"/>
    <p:sldId id="263" r:id="rId4"/>
    <p:sldId id="273" r:id="rId5"/>
    <p:sldId id="316" r:id="rId6"/>
    <p:sldId id="323" r:id="rId7"/>
    <p:sldId id="374" r:id="rId8"/>
    <p:sldId id="353" r:id="rId9"/>
    <p:sldId id="367" r:id="rId10"/>
    <p:sldId id="369" r:id="rId11"/>
    <p:sldId id="370" r:id="rId12"/>
    <p:sldId id="371" r:id="rId13"/>
    <p:sldId id="372" r:id="rId14"/>
    <p:sldId id="373" r:id="rId15"/>
    <p:sldId id="368" r:id="rId16"/>
    <p:sldId id="365" r:id="rId17"/>
    <p:sldId id="361" r:id="rId18"/>
    <p:sldId id="269" r:id="rId19"/>
    <p:sldId id="3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a:srgbClr val="CC3300"/>
    <a:srgbClr val="800000"/>
    <a:srgbClr val="D60093"/>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F7B3E-AA4A-46BD-B215-B927AD2EAEA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AE21FBF-CBE7-426E-8836-33D0D7B9DBF5}">
      <dgm:prSet phldrT="[Text]">
        <dgm:style>
          <a:lnRef idx="1">
            <a:schemeClr val="accent3"/>
          </a:lnRef>
          <a:fillRef idx="2">
            <a:schemeClr val="accent3"/>
          </a:fillRef>
          <a:effectRef idx="1">
            <a:schemeClr val="accent3"/>
          </a:effectRef>
          <a:fontRef idx="minor">
            <a:schemeClr val="dk1"/>
          </a:fontRef>
        </dgm:style>
      </dgm:prSet>
      <dgm:spPr>
        <a:solidFill>
          <a:schemeClr val="bg1">
            <a:lumMod val="95000"/>
          </a:schemeClr>
        </a:solidFill>
        <a:ln>
          <a:solidFill>
            <a:schemeClr val="tx1"/>
          </a:solidFill>
        </a:ln>
      </dgm:spPr>
      <dgm:t>
        <a:bodyPr/>
        <a:lstStyle/>
        <a:p>
          <a:r>
            <a:rPr lang="bn-BD" b="1" dirty="0" smtClean="0">
              <a:latin typeface="NikoshBAN" pitchFamily="2" charset="0"/>
              <a:cs typeface="NikoshBAN" pitchFamily="2" charset="0"/>
            </a:rPr>
            <a:t>১।</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প্রোফেজ</a:t>
          </a:r>
          <a:endParaRPr lang="en-US" b="1" dirty="0">
            <a:latin typeface="NikoshBAN" pitchFamily="2" charset="0"/>
            <a:cs typeface="NikoshBAN" pitchFamily="2" charset="0"/>
          </a:endParaRPr>
        </a:p>
      </dgm:t>
    </dgm:pt>
    <dgm:pt modelId="{71F131B2-97E8-40E8-99AB-7D11131E89AB}" type="parTrans" cxnId="{8C96B048-C890-4F35-B40E-1609C6AEF2C1}">
      <dgm:prSet/>
      <dgm:spPr/>
      <dgm:t>
        <a:bodyPr/>
        <a:lstStyle/>
        <a:p>
          <a:endParaRPr lang="en-US"/>
        </a:p>
      </dgm:t>
    </dgm:pt>
    <dgm:pt modelId="{1797ED75-C640-41B3-A587-8C070D4CA4DF}" type="sibTrans" cxnId="{8C96B048-C890-4F35-B40E-1609C6AEF2C1}">
      <dgm:prSet/>
      <dgm:spPr>
        <a:ln>
          <a:solidFill>
            <a:schemeClr val="tx1"/>
          </a:solidFill>
        </a:ln>
      </dgm:spPr>
      <dgm:t>
        <a:bodyPr/>
        <a:lstStyle/>
        <a:p>
          <a:endParaRPr lang="en-US"/>
        </a:p>
      </dgm:t>
    </dgm:pt>
    <dgm:pt modelId="{F1050678-6D7F-4434-B083-BDDFA4027C9F}">
      <dgm:prSet phldrT="[Text]">
        <dgm:style>
          <a:lnRef idx="1">
            <a:schemeClr val="accent5"/>
          </a:lnRef>
          <a:fillRef idx="2">
            <a:schemeClr val="accent5"/>
          </a:fillRef>
          <a:effectRef idx="1">
            <a:schemeClr val="accent5"/>
          </a:effectRef>
          <a:fontRef idx="minor">
            <a:schemeClr val="dk1"/>
          </a:fontRef>
        </dgm:style>
      </dgm:prSet>
      <dgm:spPr>
        <a:solidFill>
          <a:schemeClr val="bg1">
            <a:lumMod val="95000"/>
          </a:schemeClr>
        </a:solidFill>
        <a:ln>
          <a:solidFill>
            <a:schemeClr val="tx1"/>
          </a:solidFill>
        </a:ln>
      </dgm:spPr>
      <dgm:t>
        <a:bodyPr/>
        <a:lstStyle/>
        <a:p>
          <a:r>
            <a:rPr lang="bn-BD" b="1" dirty="0" smtClean="0">
              <a:latin typeface="NikoshBAN" pitchFamily="2" charset="0"/>
              <a:cs typeface="NikoshBAN" pitchFamily="2" charset="0"/>
            </a:rPr>
            <a:t>২।</a:t>
          </a:r>
          <a:r>
            <a:rPr lang="en-US" b="1" dirty="0" smtClean="0">
              <a:latin typeface="NikoshBAN" pitchFamily="2" charset="0"/>
              <a:cs typeface="NikoshBAN" pitchFamily="2" charset="0"/>
            </a:rPr>
            <a:t> </a:t>
          </a:r>
          <a:r>
            <a:rPr lang="bn-BD" b="1" dirty="0" smtClean="0">
              <a:latin typeface="NikoshBAN" pitchFamily="2" charset="0"/>
              <a:cs typeface="NikoshBAN" pitchFamily="2" charset="0"/>
            </a:rPr>
            <a:t>প্রো-মেটাফেজ</a:t>
          </a:r>
          <a:endParaRPr lang="en-US" b="1" dirty="0">
            <a:latin typeface="NikoshBAN" pitchFamily="2" charset="0"/>
            <a:cs typeface="NikoshBAN" pitchFamily="2" charset="0"/>
          </a:endParaRPr>
        </a:p>
      </dgm:t>
    </dgm:pt>
    <dgm:pt modelId="{80DF9021-23EB-43E2-8F97-52D3E4A37C61}" type="parTrans" cxnId="{A17B1DD2-6933-49F9-A7EA-BB3AE2FCDB56}">
      <dgm:prSet/>
      <dgm:spPr/>
      <dgm:t>
        <a:bodyPr/>
        <a:lstStyle/>
        <a:p>
          <a:endParaRPr lang="en-US"/>
        </a:p>
      </dgm:t>
    </dgm:pt>
    <dgm:pt modelId="{9CAFFF95-74DA-4F00-BFD6-BBF5C9CE5B52}" type="sibTrans" cxnId="{A17B1DD2-6933-49F9-A7EA-BB3AE2FCDB56}">
      <dgm:prSet/>
      <dgm:spPr>
        <a:ln>
          <a:solidFill>
            <a:schemeClr val="tx1"/>
          </a:solidFill>
        </a:ln>
      </dgm:spPr>
      <dgm:t>
        <a:bodyPr/>
        <a:lstStyle/>
        <a:p>
          <a:endParaRPr lang="en-US"/>
        </a:p>
      </dgm:t>
    </dgm:pt>
    <dgm:pt modelId="{02F9C4B9-9D28-41FE-A35D-FCFF79D6F14B}">
      <dgm:prSet phldrT="[Text]">
        <dgm:style>
          <a:lnRef idx="3">
            <a:schemeClr val="lt1"/>
          </a:lnRef>
          <a:fillRef idx="1">
            <a:schemeClr val="accent4"/>
          </a:fillRef>
          <a:effectRef idx="1">
            <a:schemeClr val="accent4"/>
          </a:effectRef>
          <a:fontRef idx="minor">
            <a:schemeClr val="lt1"/>
          </a:fontRef>
        </dgm:style>
      </dgm:prSet>
      <dgm:spPr>
        <a:solidFill>
          <a:schemeClr val="bg1">
            <a:lumMod val="95000"/>
          </a:schemeClr>
        </a:solidFill>
        <a:ln w="9525">
          <a:solidFill>
            <a:schemeClr val="tx1"/>
          </a:solidFill>
        </a:ln>
      </dgm:spPr>
      <dgm:t>
        <a:bodyPr/>
        <a:lstStyle/>
        <a:p>
          <a:r>
            <a:rPr lang="bn-BD" b="1" dirty="0" smtClean="0">
              <a:solidFill>
                <a:schemeClr val="tx1"/>
              </a:solidFill>
              <a:latin typeface="NikoshBAN" pitchFamily="2" charset="0"/>
              <a:cs typeface="NikoshBAN" pitchFamily="2" charset="0"/>
            </a:rPr>
            <a:t>৩।</a:t>
          </a:r>
          <a:r>
            <a:rPr lang="en-US" b="1" dirty="0" smtClean="0">
              <a:solidFill>
                <a:schemeClr val="tx1"/>
              </a:solidFill>
              <a:latin typeface="NikoshBAN" pitchFamily="2" charset="0"/>
              <a:cs typeface="NikoshBAN" pitchFamily="2" charset="0"/>
            </a:rPr>
            <a:t> </a:t>
          </a:r>
          <a:r>
            <a:rPr lang="bn-BD" b="1" dirty="0" smtClean="0">
              <a:solidFill>
                <a:schemeClr val="tx1"/>
              </a:solidFill>
              <a:latin typeface="NikoshBAN" pitchFamily="2" charset="0"/>
              <a:cs typeface="NikoshBAN" pitchFamily="2" charset="0"/>
            </a:rPr>
            <a:t>মেটাফেজ</a:t>
          </a:r>
          <a:endParaRPr lang="en-US" b="1" dirty="0">
            <a:solidFill>
              <a:schemeClr val="tx1"/>
            </a:solidFill>
            <a:latin typeface="NikoshBAN" pitchFamily="2" charset="0"/>
            <a:cs typeface="NikoshBAN" pitchFamily="2" charset="0"/>
          </a:endParaRPr>
        </a:p>
      </dgm:t>
    </dgm:pt>
    <dgm:pt modelId="{3391B07E-E818-4E4F-BD16-22415FDCCCFD}" type="parTrans" cxnId="{E75B2CB6-696C-44D1-9E0B-FC69AF9C9720}">
      <dgm:prSet/>
      <dgm:spPr/>
      <dgm:t>
        <a:bodyPr/>
        <a:lstStyle/>
        <a:p>
          <a:endParaRPr lang="en-US"/>
        </a:p>
      </dgm:t>
    </dgm:pt>
    <dgm:pt modelId="{1DD9278C-5FC2-444C-B9AA-E7F591B0BF8D}" type="sibTrans" cxnId="{E75B2CB6-696C-44D1-9E0B-FC69AF9C9720}">
      <dgm:prSet/>
      <dgm:spPr>
        <a:ln>
          <a:solidFill>
            <a:schemeClr val="tx1"/>
          </a:solidFill>
        </a:ln>
      </dgm:spPr>
      <dgm:t>
        <a:bodyPr/>
        <a:lstStyle/>
        <a:p>
          <a:endParaRPr lang="en-US"/>
        </a:p>
      </dgm:t>
    </dgm:pt>
    <dgm:pt modelId="{0F88270D-8C9F-49D8-9601-39C90AC58C9E}">
      <dgm:prSet phldrT="[Text]">
        <dgm:style>
          <a:lnRef idx="1">
            <a:schemeClr val="accent2"/>
          </a:lnRef>
          <a:fillRef idx="2">
            <a:schemeClr val="accent2"/>
          </a:fillRef>
          <a:effectRef idx="1">
            <a:schemeClr val="accent2"/>
          </a:effectRef>
          <a:fontRef idx="minor">
            <a:schemeClr val="dk1"/>
          </a:fontRef>
        </dgm:style>
      </dgm:prSet>
      <dgm:spPr>
        <a:solidFill>
          <a:schemeClr val="bg1">
            <a:lumMod val="95000"/>
          </a:schemeClr>
        </a:solidFill>
        <a:ln>
          <a:solidFill>
            <a:schemeClr val="tx1"/>
          </a:solidFill>
        </a:ln>
      </dgm:spPr>
      <dgm:t>
        <a:bodyPr/>
        <a:lstStyle/>
        <a:p>
          <a:r>
            <a:rPr lang="bn-BD" b="1" dirty="0" smtClean="0">
              <a:latin typeface="NikoshBAN" pitchFamily="2" charset="0"/>
              <a:cs typeface="NikoshBAN" pitchFamily="2" charset="0"/>
            </a:rPr>
            <a:t>৪।</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অ্যানা</a:t>
          </a:r>
          <a:r>
            <a:rPr lang="bn-BD" b="1" dirty="0" smtClean="0">
              <a:latin typeface="NikoshBAN" pitchFamily="2" charset="0"/>
              <a:cs typeface="NikoshBAN" pitchFamily="2" charset="0"/>
            </a:rPr>
            <a:t>ফেজ</a:t>
          </a:r>
          <a:endParaRPr lang="en-US" b="1" dirty="0">
            <a:latin typeface="NikoshBAN" pitchFamily="2" charset="0"/>
            <a:cs typeface="NikoshBAN" pitchFamily="2" charset="0"/>
          </a:endParaRPr>
        </a:p>
      </dgm:t>
    </dgm:pt>
    <dgm:pt modelId="{E64BEAE1-AE69-41DB-923C-F2ABB398DA73}" type="parTrans" cxnId="{05743BB1-F57E-40DC-A49A-F4304F12185B}">
      <dgm:prSet/>
      <dgm:spPr/>
      <dgm:t>
        <a:bodyPr/>
        <a:lstStyle/>
        <a:p>
          <a:endParaRPr lang="en-US"/>
        </a:p>
      </dgm:t>
    </dgm:pt>
    <dgm:pt modelId="{B95218D8-67EB-458B-AE9C-2BC540F3FC4E}" type="sibTrans" cxnId="{05743BB1-F57E-40DC-A49A-F4304F12185B}">
      <dgm:prSet/>
      <dgm:spPr>
        <a:ln>
          <a:solidFill>
            <a:schemeClr val="tx1"/>
          </a:solidFill>
        </a:ln>
      </dgm:spPr>
      <dgm:t>
        <a:bodyPr/>
        <a:lstStyle/>
        <a:p>
          <a:endParaRPr lang="en-US"/>
        </a:p>
      </dgm:t>
    </dgm:pt>
    <dgm:pt modelId="{C690D48A-F704-444D-80E6-EA8F7CD9C868}">
      <dgm:prSet phldrT="[Text]">
        <dgm:style>
          <a:lnRef idx="1">
            <a:schemeClr val="accent4"/>
          </a:lnRef>
          <a:fillRef idx="2">
            <a:schemeClr val="accent4"/>
          </a:fillRef>
          <a:effectRef idx="1">
            <a:schemeClr val="accent4"/>
          </a:effectRef>
          <a:fontRef idx="minor">
            <a:schemeClr val="dk1"/>
          </a:fontRef>
        </dgm:style>
      </dgm:prSet>
      <dgm:spPr>
        <a:solidFill>
          <a:schemeClr val="bg1">
            <a:lumMod val="95000"/>
          </a:schemeClr>
        </a:solidFill>
        <a:ln>
          <a:solidFill>
            <a:schemeClr val="tx1"/>
          </a:solidFill>
        </a:ln>
      </dgm:spPr>
      <dgm:t>
        <a:bodyPr/>
        <a:lstStyle/>
        <a:p>
          <a:r>
            <a:rPr lang="en-US" b="1" dirty="0" smtClean="0">
              <a:latin typeface="NikoshBAN" pitchFamily="2" charset="0"/>
              <a:cs typeface="NikoshBAN" pitchFamily="2" charset="0"/>
            </a:rPr>
            <a:t>৫। </a:t>
          </a:r>
          <a:r>
            <a:rPr lang="en-US" b="1" dirty="0" err="1" smtClean="0">
              <a:latin typeface="NikoshBAN" pitchFamily="2" charset="0"/>
              <a:cs typeface="NikoshBAN" pitchFamily="2" charset="0"/>
            </a:rPr>
            <a:t>টেলো</a:t>
          </a:r>
          <a:r>
            <a:rPr lang="bn-BD" b="1" dirty="0" smtClean="0">
              <a:latin typeface="NikoshBAN" pitchFamily="2" charset="0"/>
              <a:cs typeface="NikoshBAN" pitchFamily="2" charset="0"/>
            </a:rPr>
            <a:t>ফেজ</a:t>
          </a:r>
          <a:endParaRPr lang="en-US" b="1" dirty="0">
            <a:latin typeface="NikoshBAN" pitchFamily="2" charset="0"/>
            <a:cs typeface="NikoshBAN" pitchFamily="2" charset="0"/>
          </a:endParaRPr>
        </a:p>
      </dgm:t>
    </dgm:pt>
    <dgm:pt modelId="{900350AA-A8F8-429B-A023-D73080896C9D}" type="parTrans" cxnId="{1C288F4B-8135-41F7-A24B-F4C6A48FC9E1}">
      <dgm:prSet/>
      <dgm:spPr/>
      <dgm:t>
        <a:bodyPr/>
        <a:lstStyle/>
        <a:p>
          <a:endParaRPr lang="en-US"/>
        </a:p>
      </dgm:t>
    </dgm:pt>
    <dgm:pt modelId="{CD685B5D-6B60-452A-B0FE-7E0C421FDAD2}" type="sibTrans" cxnId="{1C288F4B-8135-41F7-A24B-F4C6A48FC9E1}">
      <dgm:prSet/>
      <dgm:spPr>
        <a:ln>
          <a:solidFill>
            <a:schemeClr val="tx1"/>
          </a:solidFill>
        </a:ln>
      </dgm:spPr>
      <dgm:t>
        <a:bodyPr/>
        <a:lstStyle/>
        <a:p>
          <a:endParaRPr lang="en-US"/>
        </a:p>
      </dgm:t>
    </dgm:pt>
    <dgm:pt modelId="{26271628-5B3A-4CA0-BE90-2F4D65045FB5}" type="pres">
      <dgm:prSet presAssocID="{DC9F7B3E-AA4A-46BD-B215-B927AD2EAEAB}" presName="cycle" presStyleCnt="0">
        <dgm:presLayoutVars>
          <dgm:dir/>
          <dgm:resizeHandles val="exact"/>
        </dgm:presLayoutVars>
      </dgm:prSet>
      <dgm:spPr/>
      <dgm:t>
        <a:bodyPr/>
        <a:lstStyle/>
        <a:p>
          <a:endParaRPr lang="en-US"/>
        </a:p>
      </dgm:t>
    </dgm:pt>
    <dgm:pt modelId="{D674DE34-FAD5-49FF-A291-8C7E077C261D}" type="pres">
      <dgm:prSet presAssocID="{2AE21FBF-CBE7-426E-8836-33D0D7B9DBF5}" presName="node" presStyleLbl="node1" presStyleIdx="0" presStyleCnt="5" custAng="0" custRadScaleRad="92963" custRadScaleInc="6257">
        <dgm:presLayoutVars>
          <dgm:bulletEnabled val="1"/>
        </dgm:presLayoutVars>
      </dgm:prSet>
      <dgm:spPr/>
      <dgm:t>
        <a:bodyPr/>
        <a:lstStyle/>
        <a:p>
          <a:endParaRPr lang="en-US"/>
        </a:p>
      </dgm:t>
    </dgm:pt>
    <dgm:pt modelId="{1C081DAA-4D5B-4F2C-9107-375E5BC5B121}" type="pres">
      <dgm:prSet presAssocID="{2AE21FBF-CBE7-426E-8836-33D0D7B9DBF5}" presName="spNode" presStyleCnt="0"/>
      <dgm:spPr/>
    </dgm:pt>
    <dgm:pt modelId="{98A1675E-E8E2-4E78-9438-EB6013E92406}" type="pres">
      <dgm:prSet presAssocID="{1797ED75-C640-41B3-A587-8C070D4CA4DF}" presName="sibTrans" presStyleLbl="sibTrans1D1" presStyleIdx="0" presStyleCnt="5"/>
      <dgm:spPr/>
      <dgm:t>
        <a:bodyPr/>
        <a:lstStyle/>
        <a:p>
          <a:endParaRPr lang="en-US"/>
        </a:p>
      </dgm:t>
    </dgm:pt>
    <dgm:pt modelId="{DBD8405B-3A48-4A6F-942A-A5D6029C8C81}" type="pres">
      <dgm:prSet presAssocID="{F1050678-6D7F-4434-B083-BDDFA4027C9F}" presName="node" presStyleLbl="node1" presStyleIdx="1" presStyleCnt="5" custScaleX="114541">
        <dgm:presLayoutVars>
          <dgm:bulletEnabled val="1"/>
        </dgm:presLayoutVars>
      </dgm:prSet>
      <dgm:spPr/>
      <dgm:t>
        <a:bodyPr/>
        <a:lstStyle/>
        <a:p>
          <a:endParaRPr lang="en-US"/>
        </a:p>
      </dgm:t>
    </dgm:pt>
    <dgm:pt modelId="{AE4A847E-2E97-405E-8EE7-EBF9218CAD22}" type="pres">
      <dgm:prSet presAssocID="{F1050678-6D7F-4434-B083-BDDFA4027C9F}" presName="spNode" presStyleCnt="0"/>
      <dgm:spPr/>
    </dgm:pt>
    <dgm:pt modelId="{F0FEA534-A4D8-4BE1-91C0-62FA12CABE9A}" type="pres">
      <dgm:prSet presAssocID="{9CAFFF95-74DA-4F00-BFD6-BBF5C9CE5B52}" presName="sibTrans" presStyleLbl="sibTrans1D1" presStyleIdx="1" presStyleCnt="5"/>
      <dgm:spPr/>
      <dgm:t>
        <a:bodyPr/>
        <a:lstStyle/>
        <a:p>
          <a:endParaRPr lang="en-US"/>
        </a:p>
      </dgm:t>
    </dgm:pt>
    <dgm:pt modelId="{D3DB5642-086F-4135-B304-2D98AC1B336E}" type="pres">
      <dgm:prSet presAssocID="{02F9C4B9-9D28-41FE-A35D-FCFF79D6F14B}" presName="node" presStyleLbl="node1" presStyleIdx="2" presStyleCnt="5" custScaleX="107665">
        <dgm:presLayoutVars>
          <dgm:bulletEnabled val="1"/>
        </dgm:presLayoutVars>
      </dgm:prSet>
      <dgm:spPr/>
      <dgm:t>
        <a:bodyPr/>
        <a:lstStyle/>
        <a:p>
          <a:endParaRPr lang="en-US"/>
        </a:p>
      </dgm:t>
    </dgm:pt>
    <dgm:pt modelId="{6C99A55E-A06C-4799-8BDD-8FCE81870B22}" type="pres">
      <dgm:prSet presAssocID="{02F9C4B9-9D28-41FE-A35D-FCFF79D6F14B}" presName="spNode" presStyleCnt="0"/>
      <dgm:spPr/>
    </dgm:pt>
    <dgm:pt modelId="{0463CC71-5163-4B76-8571-3DC5569A6F4C}" type="pres">
      <dgm:prSet presAssocID="{1DD9278C-5FC2-444C-B9AA-E7F591B0BF8D}" presName="sibTrans" presStyleLbl="sibTrans1D1" presStyleIdx="2" presStyleCnt="5"/>
      <dgm:spPr/>
      <dgm:t>
        <a:bodyPr/>
        <a:lstStyle/>
        <a:p>
          <a:endParaRPr lang="en-US"/>
        </a:p>
      </dgm:t>
    </dgm:pt>
    <dgm:pt modelId="{0AEBCA3D-309C-4097-9A8C-5B295AB79F45}" type="pres">
      <dgm:prSet presAssocID="{0F88270D-8C9F-49D8-9601-39C90AC58C9E}" presName="node" presStyleLbl="node1" presStyleIdx="3" presStyleCnt="5" custScaleX="112336" custRadScaleRad="97506" custRadScaleInc="-6012">
        <dgm:presLayoutVars>
          <dgm:bulletEnabled val="1"/>
        </dgm:presLayoutVars>
      </dgm:prSet>
      <dgm:spPr/>
      <dgm:t>
        <a:bodyPr/>
        <a:lstStyle/>
        <a:p>
          <a:endParaRPr lang="en-US"/>
        </a:p>
      </dgm:t>
    </dgm:pt>
    <dgm:pt modelId="{5A06DEBA-0D36-4D2C-8961-649136C18B9D}" type="pres">
      <dgm:prSet presAssocID="{0F88270D-8C9F-49D8-9601-39C90AC58C9E}" presName="spNode" presStyleCnt="0"/>
      <dgm:spPr/>
    </dgm:pt>
    <dgm:pt modelId="{4FE409B3-EEE5-4963-AA83-0DC78B44BE41}" type="pres">
      <dgm:prSet presAssocID="{B95218D8-67EB-458B-AE9C-2BC540F3FC4E}" presName="sibTrans" presStyleLbl="sibTrans1D1" presStyleIdx="3" presStyleCnt="5"/>
      <dgm:spPr/>
      <dgm:t>
        <a:bodyPr/>
        <a:lstStyle/>
        <a:p>
          <a:endParaRPr lang="en-US"/>
        </a:p>
      </dgm:t>
    </dgm:pt>
    <dgm:pt modelId="{998E08B0-A218-4694-8CE1-9DA337B2F078}" type="pres">
      <dgm:prSet presAssocID="{C690D48A-F704-444D-80E6-EA8F7CD9C868}" presName="node" presStyleLbl="node1" presStyleIdx="4" presStyleCnt="5" custScaleX="114975" custRadScaleRad="99358" custRadScaleInc="-12339">
        <dgm:presLayoutVars>
          <dgm:bulletEnabled val="1"/>
        </dgm:presLayoutVars>
      </dgm:prSet>
      <dgm:spPr/>
      <dgm:t>
        <a:bodyPr/>
        <a:lstStyle/>
        <a:p>
          <a:endParaRPr lang="en-US"/>
        </a:p>
      </dgm:t>
    </dgm:pt>
    <dgm:pt modelId="{A3A64062-E967-4458-BC37-54EE89BD3E1E}" type="pres">
      <dgm:prSet presAssocID="{C690D48A-F704-444D-80E6-EA8F7CD9C868}" presName="spNode" presStyleCnt="0"/>
      <dgm:spPr/>
    </dgm:pt>
    <dgm:pt modelId="{ADD16A8A-57E1-46D2-938B-D9A7FF05F92F}" type="pres">
      <dgm:prSet presAssocID="{CD685B5D-6B60-452A-B0FE-7E0C421FDAD2}" presName="sibTrans" presStyleLbl="sibTrans1D1" presStyleIdx="4" presStyleCnt="5"/>
      <dgm:spPr/>
      <dgm:t>
        <a:bodyPr/>
        <a:lstStyle/>
        <a:p>
          <a:endParaRPr lang="en-US"/>
        </a:p>
      </dgm:t>
    </dgm:pt>
  </dgm:ptLst>
  <dgm:cxnLst>
    <dgm:cxn modelId="{9BDCF852-1873-465F-8447-D032FCD8DF20}" type="presOf" srcId="{1DD9278C-5FC2-444C-B9AA-E7F591B0BF8D}" destId="{0463CC71-5163-4B76-8571-3DC5569A6F4C}" srcOrd="0" destOrd="0" presId="urn:microsoft.com/office/officeart/2005/8/layout/cycle6"/>
    <dgm:cxn modelId="{A17B1DD2-6933-49F9-A7EA-BB3AE2FCDB56}" srcId="{DC9F7B3E-AA4A-46BD-B215-B927AD2EAEAB}" destId="{F1050678-6D7F-4434-B083-BDDFA4027C9F}" srcOrd="1" destOrd="0" parTransId="{80DF9021-23EB-43E2-8F97-52D3E4A37C61}" sibTransId="{9CAFFF95-74DA-4F00-BFD6-BBF5C9CE5B52}"/>
    <dgm:cxn modelId="{F5F9A25A-42CB-45F2-8D26-EA9E2C1211B6}" type="presOf" srcId="{F1050678-6D7F-4434-B083-BDDFA4027C9F}" destId="{DBD8405B-3A48-4A6F-942A-A5D6029C8C81}" srcOrd="0" destOrd="0" presId="urn:microsoft.com/office/officeart/2005/8/layout/cycle6"/>
    <dgm:cxn modelId="{E80FB7EA-1F14-440B-B704-228A0BBFF827}" type="presOf" srcId="{B95218D8-67EB-458B-AE9C-2BC540F3FC4E}" destId="{4FE409B3-EEE5-4963-AA83-0DC78B44BE41}" srcOrd="0" destOrd="0" presId="urn:microsoft.com/office/officeart/2005/8/layout/cycle6"/>
    <dgm:cxn modelId="{05743BB1-F57E-40DC-A49A-F4304F12185B}" srcId="{DC9F7B3E-AA4A-46BD-B215-B927AD2EAEAB}" destId="{0F88270D-8C9F-49D8-9601-39C90AC58C9E}" srcOrd="3" destOrd="0" parTransId="{E64BEAE1-AE69-41DB-923C-F2ABB398DA73}" sibTransId="{B95218D8-67EB-458B-AE9C-2BC540F3FC4E}"/>
    <dgm:cxn modelId="{70AED070-F2EF-4380-8366-6818C4AAD451}" type="presOf" srcId="{9CAFFF95-74DA-4F00-BFD6-BBF5C9CE5B52}" destId="{F0FEA534-A4D8-4BE1-91C0-62FA12CABE9A}" srcOrd="0" destOrd="0" presId="urn:microsoft.com/office/officeart/2005/8/layout/cycle6"/>
    <dgm:cxn modelId="{8C96B048-C890-4F35-B40E-1609C6AEF2C1}" srcId="{DC9F7B3E-AA4A-46BD-B215-B927AD2EAEAB}" destId="{2AE21FBF-CBE7-426E-8836-33D0D7B9DBF5}" srcOrd="0" destOrd="0" parTransId="{71F131B2-97E8-40E8-99AB-7D11131E89AB}" sibTransId="{1797ED75-C640-41B3-A587-8C070D4CA4DF}"/>
    <dgm:cxn modelId="{9D1ADBBC-2907-40BF-A3F2-15DA83DAD489}" type="presOf" srcId="{2AE21FBF-CBE7-426E-8836-33D0D7B9DBF5}" destId="{D674DE34-FAD5-49FF-A291-8C7E077C261D}" srcOrd="0" destOrd="0" presId="urn:microsoft.com/office/officeart/2005/8/layout/cycle6"/>
    <dgm:cxn modelId="{BA53F8FB-B45D-4718-9756-C5A14859061B}" type="presOf" srcId="{DC9F7B3E-AA4A-46BD-B215-B927AD2EAEAB}" destId="{26271628-5B3A-4CA0-BE90-2F4D65045FB5}" srcOrd="0" destOrd="0" presId="urn:microsoft.com/office/officeart/2005/8/layout/cycle6"/>
    <dgm:cxn modelId="{4354D6AF-E898-4691-8052-B470E573CEC6}" type="presOf" srcId="{CD685B5D-6B60-452A-B0FE-7E0C421FDAD2}" destId="{ADD16A8A-57E1-46D2-938B-D9A7FF05F92F}" srcOrd="0" destOrd="0" presId="urn:microsoft.com/office/officeart/2005/8/layout/cycle6"/>
    <dgm:cxn modelId="{1C288F4B-8135-41F7-A24B-F4C6A48FC9E1}" srcId="{DC9F7B3E-AA4A-46BD-B215-B927AD2EAEAB}" destId="{C690D48A-F704-444D-80E6-EA8F7CD9C868}" srcOrd="4" destOrd="0" parTransId="{900350AA-A8F8-429B-A023-D73080896C9D}" sibTransId="{CD685B5D-6B60-452A-B0FE-7E0C421FDAD2}"/>
    <dgm:cxn modelId="{E75B2CB6-696C-44D1-9E0B-FC69AF9C9720}" srcId="{DC9F7B3E-AA4A-46BD-B215-B927AD2EAEAB}" destId="{02F9C4B9-9D28-41FE-A35D-FCFF79D6F14B}" srcOrd="2" destOrd="0" parTransId="{3391B07E-E818-4E4F-BD16-22415FDCCCFD}" sibTransId="{1DD9278C-5FC2-444C-B9AA-E7F591B0BF8D}"/>
    <dgm:cxn modelId="{23B96B84-BCD0-474B-AA2D-98B85CFF85E3}" type="presOf" srcId="{1797ED75-C640-41B3-A587-8C070D4CA4DF}" destId="{98A1675E-E8E2-4E78-9438-EB6013E92406}" srcOrd="0" destOrd="0" presId="urn:microsoft.com/office/officeart/2005/8/layout/cycle6"/>
    <dgm:cxn modelId="{2FF82BEB-EFA4-4F76-BB47-5EA4B579D982}" type="presOf" srcId="{C690D48A-F704-444D-80E6-EA8F7CD9C868}" destId="{998E08B0-A218-4694-8CE1-9DA337B2F078}" srcOrd="0" destOrd="0" presId="urn:microsoft.com/office/officeart/2005/8/layout/cycle6"/>
    <dgm:cxn modelId="{269D0CA6-5A61-414B-B7F6-E5F67ED17CFB}" type="presOf" srcId="{02F9C4B9-9D28-41FE-A35D-FCFF79D6F14B}" destId="{D3DB5642-086F-4135-B304-2D98AC1B336E}" srcOrd="0" destOrd="0" presId="urn:microsoft.com/office/officeart/2005/8/layout/cycle6"/>
    <dgm:cxn modelId="{482BA759-C765-4A4D-9B58-473D6022DE2C}" type="presOf" srcId="{0F88270D-8C9F-49D8-9601-39C90AC58C9E}" destId="{0AEBCA3D-309C-4097-9A8C-5B295AB79F45}" srcOrd="0" destOrd="0" presId="urn:microsoft.com/office/officeart/2005/8/layout/cycle6"/>
    <dgm:cxn modelId="{A0BD125A-0D71-43FF-8E5A-993BF7766D96}" type="presParOf" srcId="{26271628-5B3A-4CA0-BE90-2F4D65045FB5}" destId="{D674DE34-FAD5-49FF-A291-8C7E077C261D}" srcOrd="0" destOrd="0" presId="urn:microsoft.com/office/officeart/2005/8/layout/cycle6"/>
    <dgm:cxn modelId="{B1C98870-9962-4660-AFF3-3EDA7A889FFF}" type="presParOf" srcId="{26271628-5B3A-4CA0-BE90-2F4D65045FB5}" destId="{1C081DAA-4D5B-4F2C-9107-375E5BC5B121}" srcOrd="1" destOrd="0" presId="urn:microsoft.com/office/officeart/2005/8/layout/cycle6"/>
    <dgm:cxn modelId="{87003453-EF47-45CF-947B-DB80CAD1BC2D}" type="presParOf" srcId="{26271628-5B3A-4CA0-BE90-2F4D65045FB5}" destId="{98A1675E-E8E2-4E78-9438-EB6013E92406}" srcOrd="2" destOrd="0" presId="urn:microsoft.com/office/officeart/2005/8/layout/cycle6"/>
    <dgm:cxn modelId="{3147CAD3-1222-48FD-9851-927A9B79CAE7}" type="presParOf" srcId="{26271628-5B3A-4CA0-BE90-2F4D65045FB5}" destId="{DBD8405B-3A48-4A6F-942A-A5D6029C8C81}" srcOrd="3" destOrd="0" presId="urn:microsoft.com/office/officeart/2005/8/layout/cycle6"/>
    <dgm:cxn modelId="{37240FAF-C677-465E-BE74-7F9D03F2E865}" type="presParOf" srcId="{26271628-5B3A-4CA0-BE90-2F4D65045FB5}" destId="{AE4A847E-2E97-405E-8EE7-EBF9218CAD22}" srcOrd="4" destOrd="0" presId="urn:microsoft.com/office/officeart/2005/8/layout/cycle6"/>
    <dgm:cxn modelId="{A6DA6A6D-7650-428B-B3E1-A9604879F60B}" type="presParOf" srcId="{26271628-5B3A-4CA0-BE90-2F4D65045FB5}" destId="{F0FEA534-A4D8-4BE1-91C0-62FA12CABE9A}" srcOrd="5" destOrd="0" presId="urn:microsoft.com/office/officeart/2005/8/layout/cycle6"/>
    <dgm:cxn modelId="{EC366C30-DB4B-4497-BD25-470C5EA46B20}" type="presParOf" srcId="{26271628-5B3A-4CA0-BE90-2F4D65045FB5}" destId="{D3DB5642-086F-4135-B304-2D98AC1B336E}" srcOrd="6" destOrd="0" presId="urn:microsoft.com/office/officeart/2005/8/layout/cycle6"/>
    <dgm:cxn modelId="{A41915F3-A573-4BBE-B77D-45F0C954F17F}" type="presParOf" srcId="{26271628-5B3A-4CA0-BE90-2F4D65045FB5}" destId="{6C99A55E-A06C-4799-8BDD-8FCE81870B22}" srcOrd="7" destOrd="0" presId="urn:microsoft.com/office/officeart/2005/8/layout/cycle6"/>
    <dgm:cxn modelId="{9476DA4A-55AE-4B72-A4EF-4E564628205D}" type="presParOf" srcId="{26271628-5B3A-4CA0-BE90-2F4D65045FB5}" destId="{0463CC71-5163-4B76-8571-3DC5569A6F4C}" srcOrd="8" destOrd="0" presId="urn:microsoft.com/office/officeart/2005/8/layout/cycle6"/>
    <dgm:cxn modelId="{8444C619-B5A0-4C80-9913-3A6E7273E5B4}" type="presParOf" srcId="{26271628-5B3A-4CA0-BE90-2F4D65045FB5}" destId="{0AEBCA3D-309C-4097-9A8C-5B295AB79F45}" srcOrd="9" destOrd="0" presId="urn:microsoft.com/office/officeart/2005/8/layout/cycle6"/>
    <dgm:cxn modelId="{BA76702C-2463-4861-A3E4-8F459CBF12E8}" type="presParOf" srcId="{26271628-5B3A-4CA0-BE90-2F4D65045FB5}" destId="{5A06DEBA-0D36-4D2C-8961-649136C18B9D}" srcOrd="10" destOrd="0" presId="urn:microsoft.com/office/officeart/2005/8/layout/cycle6"/>
    <dgm:cxn modelId="{FCD3E52A-748C-4E45-9876-9D296CDA2722}" type="presParOf" srcId="{26271628-5B3A-4CA0-BE90-2F4D65045FB5}" destId="{4FE409B3-EEE5-4963-AA83-0DC78B44BE41}" srcOrd="11" destOrd="0" presId="urn:microsoft.com/office/officeart/2005/8/layout/cycle6"/>
    <dgm:cxn modelId="{315A6F23-5F26-45BB-8697-0D8747369086}" type="presParOf" srcId="{26271628-5B3A-4CA0-BE90-2F4D65045FB5}" destId="{998E08B0-A218-4694-8CE1-9DA337B2F078}" srcOrd="12" destOrd="0" presId="urn:microsoft.com/office/officeart/2005/8/layout/cycle6"/>
    <dgm:cxn modelId="{27C76210-D6C1-4F5A-82F1-B9824747A25C}" type="presParOf" srcId="{26271628-5B3A-4CA0-BE90-2F4D65045FB5}" destId="{A3A64062-E967-4458-BC37-54EE89BD3E1E}" srcOrd="13" destOrd="0" presId="urn:microsoft.com/office/officeart/2005/8/layout/cycle6"/>
    <dgm:cxn modelId="{665354DF-9D99-429C-A2BE-0F36584663CD}" type="presParOf" srcId="{26271628-5B3A-4CA0-BE90-2F4D65045FB5}" destId="{ADD16A8A-57E1-46D2-938B-D9A7FF05F92F}" srcOrd="14" destOrd="0" presId="urn:microsoft.com/office/officeart/2005/8/layout/cycle6"/>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4DE34-FAD5-49FF-A291-8C7E077C261D}">
      <dsp:nvSpPr>
        <dsp:cNvPr id="0" name=""/>
        <dsp:cNvSpPr/>
      </dsp:nvSpPr>
      <dsp:spPr>
        <a:xfrm>
          <a:off x="4389622" y="165668"/>
          <a:ext cx="1776431" cy="1154680"/>
        </a:xfrm>
        <a:prstGeom prst="roundRect">
          <a:avLst/>
        </a:prstGeom>
        <a:solidFill>
          <a:schemeClr val="bg1">
            <a:lumMod val="95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bn-BD" sz="3000" b="1" kern="1200" dirty="0" smtClean="0">
              <a:latin typeface="NikoshBAN" pitchFamily="2" charset="0"/>
              <a:cs typeface="NikoshBAN" pitchFamily="2" charset="0"/>
            </a:rPr>
            <a:t>১।</a:t>
          </a:r>
          <a:r>
            <a:rPr lang="en-US" sz="3000" b="1" kern="1200" dirty="0" smtClean="0">
              <a:latin typeface="NikoshBAN" pitchFamily="2" charset="0"/>
              <a:cs typeface="NikoshBAN" pitchFamily="2" charset="0"/>
            </a:rPr>
            <a:t> </a:t>
          </a:r>
          <a:r>
            <a:rPr lang="bn-BD" sz="3000" b="1" kern="1200" dirty="0" smtClean="0">
              <a:latin typeface="NikoshBAN" pitchFamily="2" charset="0"/>
              <a:cs typeface="NikoshBAN" pitchFamily="2" charset="0"/>
            </a:rPr>
            <a:t>প্রোফেজ</a:t>
          </a:r>
          <a:endParaRPr lang="en-US" sz="3000" b="1" kern="1200" dirty="0">
            <a:latin typeface="NikoshBAN" pitchFamily="2" charset="0"/>
            <a:cs typeface="NikoshBAN" pitchFamily="2" charset="0"/>
          </a:endParaRPr>
        </a:p>
      </dsp:txBody>
      <dsp:txXfrm>
        <a:off x="4445989" y="222035"/>
        <a:ext cx="1663697" cy="1041946"/>
      </dsp:txXfrm>
    </dsp:sp>
    <dsp:sp modelId="{98A1675E-E8E2-4E78-9438-EB6013E92406}">
      <dsp:nvSpPr>
        <dsp:cNvPr id="0" name=""/>
        <dsp:cNvSpPr/>
      </dsp:nvSpPr>
      <dsp:spPr>
        <a:xfrm>
          <a:off x="3117532" y="839073"/>
          <a:ext cx="4614550" cy="4614550"/>
        </a:xfrm>
        <a:custGeom>
          <a:avLst/>
          <a:gdLst/>
          <a:ahLst/>
          <a:cxnLst/>
          <a:rect l="0" t="0" r="0" b="0"/>
          <a:pathLst>
            <a:path>
              <a:moveTo>
                <a:pt x="3059479" y="126058"/>
              </a:moveTo>
              <a:arcTo wR="2307275" hR="2307275" stAng="17341621" swAng="1709831"/>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BD8405B-3A48-4A6F-942A-A5D6029C8C81}">
      <dsp:nvSpPr>
        <dsp:cNvPr id="0" name=""/>
        <dsp:cNvSpPr/>
      </dsp:nvSpPr>
      <dsp:spPr>
        <a:xfrm>
          <a:off x="6398605" y="1596856"/>
          <a:ext cx="2034741" cy="1154680"/>
        </a:xfrm>
        <a:prstGeom prst="roundRect">
          <a:avLst/>
        </a:prstGeom>
        <a:solidFill>
          <a:schemeClr val="bg1">
            <a:lumMod val="95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bn-BD" sz="3000" b="1" kern="1200" dirty="0" smtClean="0">
              <a:latin typeface="NikoshBAN" pitchFamily="2" charset="0"/>
              <a:cs typeface="NikoshBAN" pitchFamily="2" charset="0"/>
            </a:rPr>
            <a:t>২।</a:t>
          </a:r>
          <a:r>
            <a:rPr lang="en-US" sz="3000" b="1" kern="1200" dirty="0" smtClean="0">
              <a:latin typeface="NikoshBAN" pitchFamily="2" charset="0"/>
              <a:cs typeface="NikoshBAN" pitchFamily="2" charset="0"/>
            </a:rPr>
            <a:t> </a:t>
          </a:r>
          <a:r>
            <a:rPr lang="bn-BD" sz="3000" b="1" kern="1200" dirty="0" smtClean="0">
              <a:latin typeface="NikoshBAN" pitchFamily="2" charset="0"/>
              <a:cs typeface="NikoshBAN" pitchFamily="2" charset="0"/>
            </a:rPr>
            <a:t>প্রো-মেটাফেজ</a:t>
          </a:r>
          <a:endParaRPr lang="en-US" sz="3000" b="1" kern="1200" dirty="0">
            <a:latin typeface="NikoshBAN" pitchFamily="2" charset="0"/>
            <a:cs typeface="NikoshBAN" pitchFamily="2" charset="0"/>
          </a:endParaRPr>
        </a:p>
      </dsp:txBody>
      <dsp:txXfrm>
        <a:off x="6454972" y="1653223"/>
        <a:ext cx="1922007" cy="1041946"/>
      </dsp:txXfrm>
    </dsp:sp>
    <dsp:sp modelId="{F0FEA534-A4D8-4BE1-91C0-62FA12CABE9A}">
      <dsp:nvSpPr>
        <dsp:cNvPr id="0" name=""/>
        <dsp:cNvSpPr/>
      </dsp:nvSpPr>
      <dsp:spPr>
        <a:xfrm>
          <a:off x="2914352" y="579908"/>
          <a:ext cx="4614550" cy="4614550"/>
        </a:xfrm>
        <a:custGeom>
          <a:avLst/>
          <a:gdLst/>
          <a:ahLst/>
          <a:cxnLst/>
          <a:rect l="0" t="0" r="0" b="0"/>
          <a:pathLst>
            <a:path>
              <a:moveTo>
                <a:pt x="4611381" y="2186378"/>
              </a:moveTo>
              <a:arcTo wR="2307275" hR="2307275" stAng="21419786" swAng="2196537"/>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3DB5642-086F-4135-B304-2D98AC1B336E}">
      <dsp:nvSpPr>
        <dsp:cNvPr id="0" name=""/>
        <dsp:cNvSpPr/>
      </dsp:nvSpPr>
      <dsp:spPr>
        <a:xfrm>
          <a:off x="5621512" y="4176469"/>
          <a:ext cx="1912594" cy="1154680"/>
        </a:xfrm>
        <a:prstGeom prst="roundRect">
          <a:avLst/>
        </a:prstGeom>
        <a:solidFill>
          <a:schemeClr val="bg1">
            <a:lumMod val="95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bn-BD" sz="3000" b="1" kern="1200" dirty="0" smtClean="0">
              <a:solidFill>
                <a:schemeClr val="tx1"/>
              </a:solidFill>
              <a:latin typeface="NikoshBAN" pitchFamily="2" charset="0"/>
              <a:cs typeface="NikoshBAN" pitchFamily="2" charset="0"/>
            </a:rPr>
            <a:t>৩।</a:t>
          </a:r>
          <a:r>
            <a:rPr lang="en-US" sz="3000" b="1" kern="1200" dirty="0" smtClean="0">
              <a:solidFill>
                <a:schemeClr val="tx1"/>
              </a:solidFill>
              <a:latin typeface="NikoshBAN" pitchFamily="2" charset="0"/>
              <a:cs typeface="NikoshBAN" pitchFamily="2" charset="0"/>
            </a:rPr>
            <a:t> </a:t>
          </a:r>
          <a:r>
            <a:rPr lang="bn-BD" sz="3000" b="1" kern="1200" dirty="0" smtClean="0">
              <a:solidFill>
                <a:schemeClr val="tx1"/>
              </a:solidFill>
              <a:latin typeface="NikoshBAN" pitchFamily="2" charset="0"/>
              <a:cs typeface="NikoshBAN" pitchFamily="2" charset="0"/>
            </a:rPr>
            <a:t>মেটাফেজ</a:t>
          </a:r>
          <a:endParaRPr lang="en-US" sz="3000" b="1" kern="1200" dirty="0">
            <a:solidFill>
              <a:schemeClr val="tx1"/>
            </a:solidFill>
            <a:latin typeface="NikoshBAN" pitchFamily="2" charset="0"/>
            <a:cs typeface="NikoshBAN" pitchFamily="2" charset="0"/>
          </a:endParaRPr>
        </a:p>
      </dsp:txBody>
      <dsp:txXfrm>
        <a:off x="5677879" y="4232836"/>
        <a:ext cx="1799860" cy="1041946"/>
      </dsp:txXfrm>
    </dsp:sp>
    <dsp:sp modelId="{0463CC71-5163-4B76-8571-3DC5569A6F4C}">
      <dsp:nvSpPr>
        <dsp:cNvPr id="0" name=""/>
        <dsp:cNvSpPr/>
      </dsp:nvSpPr>
      <dsp:spPr>
        <a:xfrm>
          <a:off x="3109191" y="554120"/>
          <a:ext cx="4614550" cy="4614550"/>
        </a:xfrm>
        <a:custGeom>
          <a:avLst/>
          <a:gdLst/>
          <a:ahLst/>
          <a:cxnLst/>
          <a:rect l="0" t="0" r="0" b="0"/>
          <a:pathLst>
            <a:path>
              <a:moveTo>
                <a:pt x="2505553" y="4606015"/>
              </a:moveTo>
              <a:arcTo wR="2307275" hR="2307275" stAng="5104210" swAng="995700"/>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0AEBCA3D-309C-4097-9A8C-5B295AB79F45}">
      <dsp:nvSpPr>
        <dsp:cNvPr id="0" name=""/>
        <dsp:cNvSpPr/>
      </dsp:nvSpPr>
      <dsp:spPr>
        <a:xfrm>
          <a:off x="2947731" y="4162635"/>
          <a:ext cx="1995571" cy="1154680"/>
        </a:xfrm>
        <a:prstGeom prst="roundRect">
          <a:avLst/>
        </a:prstGeom>
        <a:solidFill>
          <a:schemeClr val="bg1">
            <a:lumMod val="95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bn-BD" sz="3000" b="1" kern="1200" dirty="0" smtClean="0">
              <a:latin typeface="NikoshBAN" pitchFamily="2" charset="0"/>
              <a:cs typeface="NikoshBAN" pitchFamily="2" charset="0"/>
            </a:rPr>
            <a:t>৪।</a:t>
          </a:r>
          <a:r>
            <a:rPr lang="en-US" sz="3000" b="1" kern="1200" dirty="0" smtClean="0">
              <a:latin typeface="NikoshBAN" pitchFamily="2" charset="0"/>
              <a:cs typeface="NikoshBAN" pitchFamily="2" charset="0"/>
            </a:rPr>
            <a:t> </a:t>
          </a:r>
          <a:r>
            <a:rPr lang="en-US" sz="3000" b="1" kern="1200" dirty="0" err="1" smtClean="0">
              <a:latin typeface="NikoshBAN" pitchFamily="2" charset="0"/>
              <a:cs typeface="NikoshBAN" pitchFamily="2" charset="0"/>
            </a:rPr>
            <a:t>অ্যানা</a:t>
          </a:r>
          <a:r>
            <a:rPr lang="bn-BD" sz="3000" b="1" kern="1200" dirty="0" smtClean="0">
              <a:latin typeface="NikoshBAN" pitchFamily="2" charset="0"/>
              <a:cs typeface="NikoshBAN" pitchFamily="2" charset="0"/>
            </a:rPr>
            <a:t>ফেজ</a:t>
          </a:r>
          <a:endParaRPr lang="en-US" sz="3000" b="1" kern="1200" dirty="0">
            <a:latin typeface="NikoshBAN" pitchFamily="2" charset="0"/>
            <a:cs typeface="NikoshBAN" pitchFamily="2" charset="0"/>
          </a:endParaRPr>
        </a:p>
      </dsp:txBody>
      <dsp:txXfrm>
        <a:off x="3004098" y="4219002"/>
        <a:ext cx="1882837" cy="1041946"/>
      </dsp:txXfrm>
    </dsp:sp>
    <dsp:sp modelId="{4FE409B3-EEE5-4963-AA83-0DC78B44BE41}">
      <dsp:nvSpPr>
        <dsp:cNvPr id="0" name=""/>
        <dsp:cNvSpPr/>
      </dsp:nvSpPr>
      <dsp:spPr>
        <a:xfrm>
          <a:off x="2928389" y="500082"/>
          <a:ext cx="4614550" cy="4614550"/>
        </a:xfrm>
        <a:custGeom>
          <a:avLst/>
          <a:gdLst/>
          <a:ahLst/>
          <a:cxnLst/>
          <a:rect l="0" t="0" r="0" b="0"/>
          <a:pathLst>
            <a:path>
              <a:moveTo>
                <a:pt x="432005" y="3651478"/>
              </a:moveTo>
              <a:arcTo wR="2307275" hR="2307275" stAng="8662011" swAng="2024748"/>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998E08B0-A218-4694-8CE1-9DA337B2F078}">
      <dsp:nvSpPr>
        <dsp:cNvPr id="0" name=""/>
        <dsp:cNvSpPr/>
      </dsp:nvSpPr>
      <dsp:spPr>
        <a:xfrm>
          <a:off x="1986453" y="1715017"/>
          <a:ext cx="2042451" cy="1154680"/>
        </a:xfrm>
        <a:prstGeom prst="roundRect">
          <a:avLst/>
        </a:prstGeom>
        <a:solidFill>
          <a:schemeClr val="bg1">
            <a:lumMod val="95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latin typeface="NikoshBAN" pitchFamily="2" charset="0"/>
              <a:cs typeface="NikoshBAN" pitchFamily="2" charset="0"/>
            </a:rPr>
            <a:t>৫। </a:t>
          </a:r>
          <a:r>
            <a:rPr lang="en-US" sz="3000" b="1" kern="1200" dirty="0" err="1" smtClean="0">
              <a:latin typeface="NikoshBAN" pitchFamily="2" charset="0"/>
              <a:cs typeface="NikoshBAN" pitchFamily="2" charset="0"/>
            </a:rPr>
            <a:t>টেলো</a:t>
          </a:r>
          <a:r>
            <a:rPr lang="bn-BD" sz="3000" b="1" kern="1200" dirty="0" smtClean="0">
              <a:latin typeface="NikoshBAN" pitchFamily="2" charset="0"/>
              <a:cs typeface="NikoshBAN" pitchFamily="2" charset="0"/>
            </a:rPr>
            <a:t>ফেজ</a:t>
          </a:r>
          <a:endParaRPr lang="en-US" sz="3000" b="1" kern="1200" dirty="0">
            <a:latin typeface="NikoshBAN" pitchFamily="2" charset="0"/>
            <a:cs typeface="NikoshBAN" pitchFamily="2" charset="0"/>
          </a:endParaRPr>
        </a:p>
      </dsp:txBody>
      <dsp:txXfrm>
        <a:off x="2042820" y="1771384"/>
        <a:ext cx="1929717" cy="1041946"/>
      </dsp:txXfrm>
    </dsp:sp>
    <dsp:sp modelId="{ADD16A8A-57E1-46D2-938B-D9A7FF05F92F}">
      <dsp:nvSpPr>
        <dsp:cNvPr id="0" name=""/>
        <dsp:cNvSpPr/>
      </dsp:nvSpPr>
      <dsp:spPr>
        <a:xfrm>
          <a:off x="2783192" y="801194"/>
          <a:ext cx="4614550" cy="4614550"/>
        </a:xfrm>
        <a:custGeom>
          <a:avLst/>
          <a:gdLst/>
          <a:ahLst/>
          <a:cxnLst/>
          <a:rect l="0" t="0" r="0" b="0"/>
          <a:pathLst>
            <a:path>
              <a:moveTo>
                <a:pt x="476757" y="902738"/>
              </a:moveTo>
              <a:arcTo wR="2307275" hR="2307275" stAng="13049918" swAng="2068317"/>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69696-54FB-46F3-81E3-C67D4D9C8A31}"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6A20C-135C-4ACD-9E3D-1CE05BDA161B}" type="slidenum">
              <a:rPr lang="en-US" smtClean="0"/>
              <a:t>‹#›</a:t>
            </a:fld>
            <a:endParaRPr lang="en-US"/>
          </a:p>
        </p:txBody>
      </p:sp>
    </p:spTree>
    <p:extLst>
      <p:ext uri="{BB962C8B-B14F-4D97-AF65-F5344CB8AC3E}">
        <p14:creationId xmlns:p14="http://schemas.microsoft.com/office/powerpoint/2010/main" val="315525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extLst>
              <a:ext uri="{BEBA8EAE-BF5A-486C-A8C5-ECC9F3942E4B}">
                <a14:imgProps xmlns:a14="http://schemas.microsoft.com/office/drawing/2010/main">
                  <a14:imgLayer r:embed="rId3">
                    <a14:imgEffect>
                      <a14:sharpenSoften amount="-9000"/>
                    </a14:imgEffect>
                    <a14:imgEffect>
                      <a14:saturation sat="74000"/>
                    </a14:imgEffect>
                    <a14:imgEffect>
                      <a14:brightnessContrast bright="-10000" contras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382000" y="8382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smtClean="0">
                <a:ln/>
                <a:solidFill>
                  <a:schemeClr val="accent3"/>
                </a:solidFill>
                <a:latin typeface="NikoshBAN" panose="02000000000000000000" pitchFamily="2" charset="0"/>
                <a:cs typeface="NikoshBAN" pitchFamily="2" charset="0"/>
              </a:rPr>
              <a:t>  </a:t>
            </a:r>
            <a:r>
              <a:rPr lang="en-US" sz="9600" b="1" dirty="0" err="1"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itchFamily="2" charset="0"/>
              </a:rPr>
              <a:t>স্বা</a:t>
            </a:r>
            <a:endParaRPr lang="en-US" sz="9600" b="1" dirty="0">
              <a:ln/>
              <a:solidFill>
                <a:schemeClr val="accent3">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10058400" y="26670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smtClean="0">
                <a:ln/>
                <a:solidFill>
                  <a:schemeClr val="accent3"/>
                </a:solidFill>
                <a:latin typeface="NikoshBAN" panose="02000000000000000000" pitchFamily="2" charset="0"/>
                <a:cs typeface="NikoshBAN" panose="02000000000000000000" pitchFamily="2" charset="0"/>
              </a:rPr>
              <a:t> </a:t>
            </a:r>
            <a:r>
              <a:rPr lang="en-US" sz="9600" b="1" dirty="0"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r>
              <a:rPr lang="en-US" sz="9600" b="1" dirty="0" smtClean="0">
                <a:ln/>
                <a:solidFill>
                  <a:schemeClr val="accent3"/>
                </a:solidFill>
                <a:latin typeface="NikoshBAN" panose="02000000000000000000" pitchFamily="2" charset="0"/>
                <a:cs typeface="NikoshBAN" panose="02000000000000000000" pitchFamily="2" charset="0"/>
              </a:rPr>
              <a:t> </a:t>
            </a:r>
            <a:endParaRPr lang="en-US" sz="9600" b="1" dirty="0">
              <a:ln/>
              <a:solidFill>
                <a:schemeClr val="accent3"/>
              </a:solidFill>
              <a:latin typeface="NikoshBAN" panose="02000000000000000000" pitchFamily="2" charset="0"/>
              <a:cs typeface="NikoshBAN" panose="02000000000000000000" pitchFamily="2" charset="0"/>
            </a:endParaRPr>
          </a:p>
        </p:txBody>
      </p:sp>
      <p:sp>
        <p:nvSpPr>
          <p:cNvPr id="12" name="TextBox 11"/>
          <p:cNvSpPr txBox="1"/>
          <p:nvPr/>
        </p:nvSpPr>
        <p:spPr>
          <a:xfrm>
            <a:off x="8382000" y="4572000"/>
            <a:ext cx="1524000" cy="1569660"/>
          </a:xfrm>
          <a:prstGeom prst="rect">
            <a:avLst/>
          </a:prstGeom>
          <a:solidFill>
            <a:schemeClr val="bg1"/>
          </a:solidFill>
          <a:ln w="38100">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9600" b="1" dirty="0" smtClean="0">
                <a:ln/>
                <a:solidFill>
                  <a:schemeClr val="accent3"/>
                </a:solidFill>
                <a:latin typeface="NikoshBAN" panose="02000000000000000000" pitchFamily="2" charset="0"/>
                <a:cs typeface="NikoshBAN" panose="02000000000000000000" pitchFamily="2" charset="0"/>
              </a:rPr>
              <a:t> </a:t>
            </a:r>
            <a:r>
              <a:rPr lang="en-US" sz="9600" b="1" dirty="0" smtClean="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a:t>
            </a:r>
            <a:endParaRPr lang="en-US" sz="9600" b="1" dirty="0">
              <a:ln/>
              <a:solidFill>
                <a:schemeClr val="accent3">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2580"/>
          <a:stretch/>
        </p:blipFill>
        <p:spPr>
          <a:xfrm>
            <a:off x="0" y="-9832"/>
            <a:ext cx="7772400" cy="6867832"/>
          </a:xfrm>
          <a:prstGeom prst="rect">
            <a:avLst/>
          </a:prstGeom>
        </p:spPr>
      </p:pic>
    </p:spTree>
    <p:extLst>
      <p:ext uri="{BB962C8B-B14F-4D97-AF65-F5344CB8AC3E}">
        <p14:creationId xmlns:p14="http://schemas.microsoft.com/office/powerpoint/2010/main" val="2070879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1447800" cy="830997"/>
          </a:xfrm>
          <a:prstGeom prst="rect">
            <a:avLst/>
          </a:prstGeom>
          <a:noFill/>
          <a:ln>
            <a:solidFill>
              <a:schemeClr val="tx1"/>
            </a:solidFill>
          </a:ln>
        </p:spPr>
        <p:txBody>
          <a:bodyPr wrap="square" rtlCol="0">
            <a:spAutoFit/>
          </a:bodyPr>
          <a:lstStyle/>
          <a:p>
            <a:r>
              <a:rPr lang="en-US" altLang="en-US" sz="4800" b="1" dirty="0" smtClean="0">
                <a:solidFill>
                  <a:srgbClr val="000000"/>
                </a:solidFill>
                <a:latin typeface="NikoshBAN" panose="02000000000000000000" pitchFamily="2" charset="0"/>
                <a:cs typeface="NikoshBAN" panose="02000000000000000000" pitchFamily="2" charset="0"/>
              </a:rPr>
              <a:t>ধাপ-১</a:t>
            </a:r>
            <a:r>
              <a:rPr lang="en-US" altLang="en-US" sz="4800" b="1" dirty="0" smtClean="0">
                <a:solidFill>
                  <a:srgbClr val="00000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524000"/>
            <a:ext cx="7543800" cy="4848447"/>
          </a:xfrm>
          <a:prstGeom prst="rect">
            <a:avLst/>
          </a:prstGeom>
        </p:spPr>
      </p:pic>
    </p:spTree>
    <p:extLst>
      <p:ext uri="{BB962C8B-B14F-4D97-AF65-F5344CB8AC3E}">
        <p14:creationId xmlns:p14="http://schemas.microsoft.com/office/powerpoint/2010/main" val="141190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1371600" cy="830997"/>
          </a:xfrm>
          <a:prstGeom prst="rect">
            <a:avLst/>
          </a:prstGeom>
          <a:noFill/>
          <a:ln>
            <a:solidFill>
              <a:schemeClr val="tx1"/>
            </a:solidFill>
          </a:ln>
        </p:spPr>
        <p:txBody>
          <a:bodyPr wrap="square" rtlCol="0">
            <a:spAutoFit/>
          </a:bodyPr>
          <a:lstStyle/>
          <a:p>
            <a:r>
              <a:rPr lang="en-US" altLang="en-US" sz="4800" b="1" dirty="0" smtClean="0">
                <a:solidFill>
                  <a:srgbClr val="000000"/>
                </a:solidFill>
                <a:latin typeface="NikoshBAN" panose="02000000000000000000" pitchFamily="2" charset="0"/>
                <a:cs typeface="NikoshBAN" panose="02000000000000000000" pitchFamily="2" charset="0"/>
              </a:rPr>
              <a:t>ধাপ-২</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1295400"/>
            <a:ext cx="6172200" cy="4629150"/>
          </a:xfrm>
          <a:prstGeom prst="rect">
            <a:avLst/>
          </a:prstGeom>
        </p:spPr>
      </p:pic>
    </p:spTree>
    <p:extLst>
      <p:ext uri="{BB962C8B-B14F-4D97-AF65-F5344CB8AC3E}">
        <p14:creationId xmlns:p14="http://schemas.microsoft.com/office/powerpoint/2010/main" val="14056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1524000" cy="830997"/>
          </a:xfrm>
          <a:prstGeom prst="rect">
            <a:avLst/>
          </a:prstGeom>
          <a:noFill/>
          <a:ln>
            <a:solidFill>
              <a:schemeClr val="tx1"/>
            </a:solidFill>
          </a:ln>
        </p:spPr>
        <p:txBody>
          <a:bodyPr wrap="square" rtlCol="0">
            <a:spAutoFit/>
          </a:bodyPr>
          <a:lstStyle/>
          <a:p>
            <a:r>
              <a:rPr lang="en-US" altLang="en-US" sz="4800" b="1" dirty="0" smtClean="0">
                <a:solidFill>
                  <a:srgbClr val="000000"/>
                </a:solidFill>
                <a:latin typeface="NikoshBAN" panose="02000000000000000000" pitchFamily="2" charset="0"/>
                <a:cs typeface="NikoshBAN" panose="02000000000000000000" pitchFamily="2" charset="0"/>
              </a:rPr>
              <a:t>ধাপ-৩</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76400"/>
            <a:ext cx="7502412" cy="3962400"/>
          </a:xfrm>
          <a:prstGeom prst="rect">
            <a:avLst/>
          </a:prstGeom>
        </p:spPr>
      </p:pic>
    </p:spTree>
    <p:extLst>
      <p:ext uri="{BB962C8B-B14F-4D97-AF65-F5344CB8AC3E}">
        <p14:creationId xmlns:p14="http://schemas.microsoft.com/office/powerpoint/2010/main" val="8275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1447800" cy="830997"/>
          </a:xfrm>
          <a:prstGeom prst="rect">
            <a:avLst/>
          </a:prstGeom>
          <a:noFill/>
          <a:ln>
            <a:solidFill>
              <a:schemeClr val="tx1"/>
            </a:solidFill>
          </a:ln>
        </p:spPr>
        <p:txBody>
          <a:bodyPr wrap="square" rtlCol="0">
            <a:spAutoFit/>
          </a:bodyPr>
          <a:lstStyle/>
          <a:p>
            <a:r>
              <a:rPr lang="en-US" altLang="en-US" sz="4800" b="1" dirty="0" smtClean="0">
                <a:solidFill>
                  <a:srgbClr val="000000"/>
                </a:solidFill>
                <a:latin typeface="NikoshBAN" panose="02000000000000000000" pitchFamily="2" charset="0"/>
                <a:cs typeface="NikoshBAN" panose="02000000000000000000" pitchFamily="2" charset="0"/>
              </a:rPr>
              <a:t>ধাপ-৪</a:t>
            </a:r>
            <a:r>
              <a:rPr lang="en-US" altLang="en-US" sz="4800" b="1" dirty="0" smtClean="0">
                <a:solidFill>
                  <a:srgbClr val="00000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524000"/>
            <a:ext cx="7010400" cy="4002981"/>
          </a:xfrm>
          <a:prstGeom prst="rect">
            <a:avLst/>
          </a:prstGeom>
        </p:spPr>
      </p:pic>
    </p:spTree>
    <p:extLst>
      <p:ext uri="{BB962C8B-B14F-4D97-AF65-F5344CB8AC3E}">
        <p14:creationId xmlns:p14="http://schemas.microsoft.com/office/powerpoint/2010/main" val="13633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457200"/>
            <a:ext cx="1447800" cy="830997"/>
          </a:xfrm>
          <a:prstGeom prst="rect">
            <a:avLst/>
          </a:prstGeom>
          <a:noFill/>
          <a:ln>
            <a:solidFill>
              <a:schemeClr val="tx1"/>
            </a:solidFill>
          </a:ln>
        </p:spPr>
        <p:txBody>
          <a:bodyPr wrap="square" rtlCol="0">
            <a:spAutoFit/>
          </a:bodyPr>
          <a:lstStyle/>
          <a:p>
            <a:r>
              <a:rPr lang="en-US" altLang="en-US" sz="4800" b="1" dirty="0" smtClean="0">
                <a:solidFill>
                  <a:srgbClr val="000000"/>
                </a:solidFill>
                <a:latin typeface="NikoshBAN" panose="02000000000000000000" pitchFamily="2" charset="0"/>
                <a:cs typeface="NikoshBAN" panose="02000000000000000000" pitchFamily="2" charset="0"/>
              </a:rPr>
              <a:t>ধাপ-৫</a:t>
            </a:r>
            <a:r>
              <a:rPr lang="en-US" altLang="en-US" sz="4800" b="1" dirty="0" smtClean="0">
                <a:solidFill>
                  <a:srgbClr val="00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600200"/>
            <a:ext cx="7290785" cy="4114800"/>
          </a:xfrm>
          <a:prstGeom prst="rect">
            <a:avLst/>
          </a:prstGeom>
        </p:spPr>
      </p:pic>
    </p:spTree>
    <p:extLst>
      <p:ext uri="{BB962C8B-B14F-4D97-AF65-F5344CB8AC3E}">
        <p14:creationId xmlns:p14="http://schemas.microsoft.com/office/powerpoint/2010/main" val="280350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2286000"/>
            <a:ext cx="9753600" cy="1323439"/>
          </a:xfrm>
          <a:prstGeom prst="rect">
            <a:avLst/>
          </a:prstGeom>
          <a:noFill/>
          <a:ln>
            <a:noFill/>
          </a:ln>
        </p:spPr>
        <p:txBody>
          <a:bodyPr wrap="square" rtlCol="0">
            <a:spAutoFit/>
          </a:bodyPr>
          <a:lstStyle/>
          <a:p>
            <a:r>
              <a:rPr lang="as-IN" sz="4000" b="1" dirty="0">
                <a:latin typeface="NikoshBAN" panose="02000000000000000000" pitchFamily="2" charset="0"/>
                <a:cs typeface="NikoshBAN" panose="02000000000000000000" pitchFamily="2" charset="0"/>
              </a:rPr>
              <a:t>প্রতি দলে বিভক্ত হয়ে মাইটোসিস কোষ বিভাজনের এক একটি পর্যায়ের চিত্র অঙ্কন কর এবং শ্রেণিতে উপস্থাপন কর।</a:t>
            </a:r>
            <a:endParaRPr lang="en-US" sz="4000" b="1" dirty="0" smtClean="0">
              <a:latin typeface="NikoshBAN" panose="02000000000000000000" pitchFamily="2" charset="0"/>
              <a:cs typeface="NikoshBAN" panose="02000000000000000000" pitchFamily="2" charset="0"/>
            </a:endParaRPr>
          </a:p>
        </p:txBody>
      </p:sp>
      <p:sp>
        <p:nvSpPr>
          <p:cNvPr id="8" name="Cloud Callout 7"/>
          <p:cNvSpPr/>
          <p:nvPr/>
        </p:nvSpPr>
        <p:spPr>
          <a:xfrm>
            <a:off x="457200" y="304800"/>
            <a:ext cx="3200400" cy="1066800"/>
          </a:xfrm>
          <a:prstGeom prst="cloudCallout">
            <a:avLst>
              <a:gd name="adj1" fmla="val 33109"/>
              <a:gd name="adj2" fmla="val 83161"/>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NikoshBAN" pitchFamily="2" charset="0"/>
                <a:cs typeface="NikoshBAN" pitchFamily="2" charset="0"/>
              </a:rPr>
              <a:t>দলগত</a:t>
            </a:r>
            <a:r>
              <a:rPr lang="bn-BD" sz="4000" b="1" dirty="0">
                <a:solidFill>
                  <a:schemeClr val="tx1"/>
                </a:solidFill>
                <a:latin typeface="NikoshBAN" pitchFamily="2" charset="0"/>
                <a:cs typeface="NikoshBAN" pitchFamily="2" charset="0"/>
              </a:rPr>
              <a:t> কাজ </a:t>
            </a:r>
            <a:endParaRPr lang="en-US" sz="4000" b="1"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4114800"/>
            <a:ext cx="3200400" cy="2117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6537565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2209800"/>
            <a:ext cx="8763000" cy="3416320"/>
          </a:xfrm>
          <a:prstGeom prst="rect">
            <a:avLst/>
          </a:prstGeom>
          <a:noFill/>
        </p:spPr>
        <p:txBody>
          <a:bodyPr wrap="square" rtlCol="0">
            <a:spAutoFit/>
          </a:bodyPr>
          <a:lstStyle/>
          <a:p>
            <a:pPr marL="457200" indent="-457200">
              <a:buFont typeface="Wingdings" panose="05000000000000000000" pitchFamily="2" charset="2"/>
              <a:buChar char="Ø"/>
            </a:pPr>
            <a:r>
              <a:rPr lang="as-IN" sz="3600" dirty="0">
                <a:latin typeface="NikoshBAN" panose="02000000000000000000" pitchFamily="2" charset="0"/>
                <a:cs typeface="NikoshBAN" panose="02000000000000000000" pitchFamily="2" charset="0"/>
              </a:rPr>
              <a:t>প্রতিটি কোষের নিউক্লিয়াস এবং সাইটোপ্লাজমের মধ্যকার আয়তন ও পরিমানগত ভারসাম্য বজায় থাকে। </a:t>
            </a:r>
            <a:endParaRPr lang="en-US" sz="3600" dirty="0" smtClean="0">
              <a:latin typeface="NikoshBAN" panose="02000000000000000000" pitchFamily="2" charset="0"/>
              <a:cs typeface="NikoshBAN" panose="02000000000000000000" pitchFamily="2" charset="0"/>
            </a:endParaRPr>
          </a:p>
          <a:p>
            <a:endParaRPr lang="en-US" sz="36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600" dirty="0" smtClean="0">
                <a:latin typeface="NikoshBAN" panose="02000000000000000000" pitchFamily="2" charset="0"/>
                <a:cs typeface="NikoshBAN" panose="02000000000000000000" pitchFamily="2" charset="0"/>
              </a:rPr>
              <a:t>বহুকোষী </a:t>
            </a:r>
            <a:r>
              <a:rPr lang="as-IN" sz="3600" dirty="0">
                <a:latin typeface="NikoshBAN" panose="02000000000000000000" pitchFamily="2" charset="0"/>
                <a:cs typeface="NikoshBAN" panose="02000000000000000000" pitchFamily="2" charset="0"/>
              </a:rPr>
              <a:t>জীবের দৈহিক বৃদ্ধি ঘটে</a:t>
            </a:r>
            <a:r>
              <a:rPr lang="as-IN" sz="3600" dirty="0" smtClean="0">
                <a:latin typeface="NikoshBAN" panose="02000000000000000000" pitchFamily="2" charset="0"/>
                <a:cs typeface="NikoshBAN" panose="02000000000000000000" pitchFamily="2" charset="0"/>
              </a:rPr>
              <a:t>।</a:t>
            </a:r>
            <a:endParaRPr lang="en-US" sz="3600" dirty="0" smtClean="0">
              <a:latin typeface="NikoshBAN" panose="02000000000000000000" pitchFamily="2" charset="0"/>
              <a:cs typeface="NikoshBAN" panose="02000000000000000000" pitchFamily="2" charset="0"/>
            </a:endParaRPr>
          </a:p>
          <a:p>
            <a:endParaRPr lang="en-US" sz="36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Ø"/>
            </a:pP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জীবদেহের ক্ষতস্থান পূরণ করে</a:t>
            </a:r>
            <a:r>
              <a:rPr lang="as-IN" sz="3600" dirty="0" smtClean="0">
                <a:latin typeface="NikoshBAN" panose="02000000000000000000" pitchFamily="2" charset="0"/>
                <a:cs typeface="NikoshBAN" panose="02000000000000000000" pitchFamily="2" charset="0"/>
              </a:rPr>
              <a:t>।</a:t>
            </a:r>
            <a:endParaRPr lang="en-US" sz="3600" dirty="0" smtClean="0">
              <a:latin typeface="NikoshBAN" panose="02000000000000000000" pitchFamily="2" charset="0"/>
              <a:cs typeface="NikoshBAN" panose="02000000000000000000" pitchFamily="2" charset="0"/>
            </a:endParaRPr>
          </a:p>
        </p:txBody>
      </p:sp>
      <p:sp>
        <p:nvSpPr>
          <p:cNvPr id="3" name="TextBox 2"/>
          <p:cNvSpPr txBox="1"/>
          <p:nvPr/>
        </p:nvSpPr>
        <p:spPr>
          <a:xfrm>
            <a:off x="3962400" y="609600"/>
            <a:ext cx="3505200" cy="707886"/>
          </a:xfrm>
          <a:prstGeom prst="rect">
            <a:avLst/>
          </a:prstGeom>
          <a:noFill/>
          <a:ln>
            <a:solidFill>
              <a:schemeClr val="tx1"/>
            </a:solidFill>
          </a:ln>
        </p:spPr>
        <p:txBody>
          <a:bodyPr wrap="square" rtlCol="0">
            <a:spAutoFit/>
          </a:bodyPr>
          <a:lstStyle/>
          <a:p>
            <a:r>
              <a:rPr lang="en-US" altLang="en-US" sz="4000" b="1" dirty="0" err="1" smtClean="0">
                <a:latin typeface="NikoshBAN" panose="02000000000000000000" pitchFamily="2" charset="0"/>
                <a:cs typeface="NikoshBAN" panose="02000000000000000000" pitchFamily="2" charset="0"/>
              </a:rPr>
              <a:t>মাইটোসিসের</a:t>
            </a:r>
            <a:r>
              <a:rPr lang="en-US" altLang="en-US" sz="4000" b="1" dirty="0" smtClean="0">
                <a:latin typeface="NikoshBAN" panose="02000000000000000000" pitchFamily="2" charset="0"/>
                <a:cs typeface="NikoshBAN" panose="02000000000000000000" pitchFamily="2" charset="0"/>
              </a:rPr>
              <a:t> </a:t>
            </a:r>
            <a:r>
              <a:rPr lang="en-US" altLang="en-US" sz="4000" b="1" dirty="0" err="1" smtClean="0">
                <a:cs typeface="NikoshBAN" panose="02000000000000000000" pitchFamily="2" charset="0"/>
              </a:rPr>
              <a:t>গু্রুত্ব</a:t>
            </a:r>
            <a:endParaRPr lang="en-US" altLang="en-US" sz="4000" b="1" dirty="0">
              <a:solidFill>
                <a:srgbClr val="000000"/>
              </a:solidFill>
              <a:cs typeface="NikoshBAN" panose="02000000000000000000" pitchFamily="2" charset="0"/>
            </a:endParaRPr>
          </a:p>
        </p:txBody>
      </p:sp>
    </p:spTree>
    <p:extLst>
      <p:ext uri="{BB962C8B-B14F-4D97-AF65-F5344CB8AC3E}">
        <p14:creationId xmlns:p14="http://schemas.microsoft.com/office/powerpoint/2010/main" val="2367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438400"/>
            <a:ext cx="10363200" cy="3170099"/>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১। </a:t>
            </a:r>
            <a:r>
              <a:rPr lang="as-IN" sz="4000" dirty="0" smtClean="0">
                <a:latin typeface="NikoshBAN" panose="02000000000000000000" pitchFamily="2" charset="0"/>
                <a:cs typeface="NikoshBAN" panose="02000000000000000000" pitchFamily="2" charset="0"/>
              </a:rPr>
              <a:t>মাইটোসিস </a:t>
            </a:r>
            <a:r>
              <a:rPr lang="as-IN" sz="4000" dirty="0">
                <a:latin typeface="NikoshBAN" panose="02000000000000000000" pitchFamily="2" charset="0"/>
                <a:cs typeface="NikoshBAN" panose="02000000000000000000" pitchFamily="2" charset="0"/>
              </a:rPr>
              <a:t>বিভাজনকে কয়টি ধাপে বিভক্ত করা হয়েছে</a:t>
            </a:r>
            <a:r>
              <a:rPr lang="as-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r>
              <a:rPr lang="as-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২। </a:t>
            </a:r>
            <a:r>
              <a:rPr lang="as-IN" sz="4000" dirty="0" smtClean="0">
                <a:latin typeface="NikoshBAN" panose="02000000000000000000" pitchFamily="2" charset="0"/>
                <a:cs typeface="NikoshBAN" panose="02000000000000000000" pitchFamily="2" charset="0"/>
              </a:rPr>
              <a:t>কোন </a:t>
            </a:r>
            <a:r>
              <a:rPr lang="as-IN" sz="4000" dirty="0">
                <a:latin typeface="NikoshBAN" panose="02000000000000000000" pitchFamily="2" charset="0"/>
                <a:cs typeface="NikoshBAN" panose="02000000000000000000" pitchFamily="2" charset="0"/>
              </a:rPr>
              <a:t>ধাপে কোষের নিউক্লিয়াস আকারে বড়ো </a:t>
            </a:r>
            <a:r>
              <a:rPr lang="as-IN" sz="4000" dirty="0" smtClean="0">
                <a:latin typeface="NikoshBAN" panose="02000000000000000000" pitchFamily="2" charset="0"/>
                <a:cs typeface="NikoshBAN" panose="02000000000000000000" pitchFamily="2" charset="0"/>
              </a:rPr>
              <a:t>হয়</a:t>
            </a:r>
            <a:r>
              <a:rPr lang="en-US" sz="4000" dirty="0" smtClean="0">
                <a:latin typeface="NikoshBAN" panose="02000000000000000000" pitchFamily="2" charset="0"/>
                <a:cs typeface="NikoshBAN" panose="02000000000000000000" pitchFamily="2" charset="0"/>
              </a:rPr>
              <a:t>?</a:t>
            </a:r>
          </a:p>
          <a:p>
            <a:endParaRPr lang="en-US" sz="4000" dirty="0" smtClean="0">
              <a:latin typeface="NikoshBAN" panose="02000000000000000000" pitchFamily="2" charset="0"/>
              <a:cs typeface="NikoshBAN" panose="02000000000000000000" pitchFamily="2" charset="0"/>
            </a:endParaRPr>
          </a:p>
          <a:p>
            <a:r>
              <a:rPr lang="en-US" sz="4000" dirty="0" smtClean="0">
                <a:latin typeface="NikoshBAN" panose="02000000000000000000" pitchFamily="2" charset="0"/>
                <a:cs typeface="NikoshBAN" panose="02000000000000000000" pitchFamily="2" charset="0"/>
              </a:rPr>
              <a:t>৩। </a:t>
            </a:r>
            <a:r>
              <a:rPr lang="as-IN" sz="4000" dirty="0" smtClean="0">
                <a:latin typeface="NikoshBAN" panose="02000000000000000000" pitchFamily="2" charset="0"/>
                <a:cs typeface="NikoshBAN" panose="02000000000000000000" pitchFamily="2" charset="0"/>
              </a:rPr>
              <a:t>কোন </a:t>
            </a:r>
            <a:r>
              <a:rPr lang="as-IN" sz="4000" dirty="0">
                <a:latin typeface="NikoshBAN" panose="02000000000000000000" pitchFamily="2" charset="0"/>
                <a:cs typeface="NikoshBAN" panose="02000000000000000000" pitchFamily="2" charset="0"/>
              </a:rPr>
              <a:t>ধাপে ক্রোমোজোম গুলো সবচেয়ে খাটো ও মোটা দেখায়?</a:t>
            </a:r>
            <a:endParaRPr lang="en-US" sz="4000" dirty="0" smtClean="0">
              <a:latin typeface="NikoshBAN" panose="02000000000000000000" pitchFamily="2" charset="0"/>
              <a:cs typeface="NikoshBAN" panose="02000000000000000000" pitchFamily="2" charset="0"/>
            </a:endParaRPr>
          </a:p>
        </p:txBody>
      </p:sp>
      <p:sp>
        <p:nvSpPr>
          <p:cNvPr id="6" name="TextBox 5"/>
          <p:cNvSpPr txBox="1"/>
          <p:nvPr/>
        </p:nvSpPr>
        <p:spPr>
          <a:xfrm>
            <a:off x="4495800" y="685800"/>
            <a:ext cx="2286000" cy="1107996"/>
          </a:xfrm>
          <a:prstGeom prst="rect">
            <a:avLst/>
          </a:prstGeom>
          <a:noFill/>
        </p:spPr>
        <p:txBody>
          <a:bodyPr wrap="square" rtlCol="0">
            <a:spAutoFit/>
          </a:bodyPr>
          <a:lstStyle/>
          <a:p>
            <a:r>
              <a:rPr lang="bn-BD" sz="6600" b="1" dirty="0"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6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634" t="2982" r="12832" b="2051"/>
          <a:stretch/>
        </p:blipFill>
        <p:spPr>
          <a:xfrm>
            <a:off x="9601200" y="304800"/>
            <a:ext cx="1905000" cy="1905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97281786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4800600"/>
            <a:ext cx="9525000" cy="1323439"/>
          </a:xfrm>
          <a:prstGeom prst="rect">
            <a:avLst/>
          </a:prstGeom>
          <a:noFill/>
        </p:spPr>
        <p:txBody>
          <a:bodyPr wrap="square" rtlCol="0">
            <a:spAutoFit/>
          </a:bodyPr>
          <a:lstStyle/>
          <a:p>
            <a:pPr marL="571500" indent="-571500" algn="ctr">
              <a:buFont typeface="Wingdings" panose="05000000000000000000" pitchFamily="2" charset="2"/>
              <a:buChar char="Ø"/>
            </a:pPr>
            <a:r>
              <a:rPr lang="as-IN" sz="4000" b="1" dirty="0">
                <a:latin typeface="NikoshBAN" panose="02000000000000000000" pitchFamily="2" charset="0"/>
                <a:cs typeface="NikoshBAN" panose="02000000000000000000" pitchFamily="2" charset="0"/>
              </a:rPr>
              <a:t>উদ্দীপকে উল্লিখিত </a:t>
            </a:r>
            <a:r>
              <a:rPr lang="en-US" sz="4000" b="1" dirty="0" err="1" smtClean="0">
                <a:latin typeface="NikoshBAN" panose="02000000000000000000" pitchFamily="2" charset="0"/>
                <a:cs typeface="NikoshBAN" panose="02000000000000000000" pitchFamily="2" charset="0"/>
              </a:rPr>
              <a:t>চিত্রটিতে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ধরনের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পরিবর্তন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ঘটে</a:t>
            </a:r>
            <a:r>
              <a:rPr lang="en-US" sz="4000" b="1" dirty="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ব্যাখ্যা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a:t>
            </a:r>
            <a:r>
              <a:rPr lang="as-IN" sz="4000" b="1" dirty="0" smtClean="0">
                <a:latin typeface="NikoshBAN" panose="02000000000000000000" pitchFamily="2" charset="0"/>
                <a:cs typeface="NikoshBAN" panose="02000000000000000000" pitchFamily="2" charset="0"/>
              </a:rPr>
              <a:t>।</a:t>
            </a:r>
            <a:endParaRPr lang="en-US" sz="4000" b="1" dirty="0">
              <a:latin typeface="NikoshBAN" pitchFamily="2" charset="0"/>
              <a:cs typeface="NikoshBAN"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635" t="51899" r="7628" b="17563"/>
          <a:stretch/>
        </p:blipFill>
        <p:spPr>
          <a:xfrm>
            <a:off x="3505200" y="0"/>
            <a:ext cx="4267483" cy="1295400"/>
          </a:xfrm>
          <a:prstGeom prst="rect">
            <a:avLst/>
          </a:prstGeom>
        </p:spPr>
      </p:pic>
      <p:sp>
        <p:nvSpPr>
          <p:cNvPr id="7" name="Rectangle 6"/>
          <p:cNvSpPr/>
          <p:nvPr/>
        </p:nvSpPr>
        <p:spPr>
          <a:xfrm>
            <a:off x="4724400" y="533400"/>
            <a:ext cx="2177199" cy="769441"/>
          </a:xfrm>
          <a:prstGeom prst="rect">
            <a:avLst/>
          </a:prstGeom>
        </p:spPr>
        <p:txBody>
          <a:bodyPr wrap="none">
            <a:spAutoFit/>
          </a:bodyPr>
          <a:lstStyle/>
          <a:p>
            <a:r>
              <a:rPr lang="bn-BD" sz="4400" b="1" dirty="0">
                <a:latin typeface="NikoshBAN" pitchFamily="2" charset="0"/>
                <a:cs typeface="NikoshBAN" pitchFamily="2" charset="0"/>
              </a:rPr>
              <a:t>বাড়ির কাজ</a:t>
            </a:r>
            <a:endParaRPr lang="en-US" sz="4400" b="1" dirty="0">
              <a:latin typeface="NikoshBAN" pitchFamily="2" charset="0"/>
              <a:cs typeface="NikoshBAN" pitchFamily="2" charset="0"/>
            </a:endParaRPr>
          </a:p>
        </p:txBody>
      </p:sp>
      <p:sp>
        <p:nvSpPr>
          <p:cNvPr id="8" name="Minus 7"/>
          <p:cNvSpPr/>
          <p:nvPr/>
        </p:nvSpPr>
        <p:spPr>
          <a:xfrm>
            <a:off x="4419600" y="1143000"/>
            <a:ext cx="2743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0" y="2690336"/>
            <a:ext cx="6096000" cy="1477328"/>
          </a:xfrm>
          <a:prstGeom prst="rect">
            <a:avLst/>
          </a:prstGeom>
        </p:spPr>
        <p:txBody>
          <a:bodyPr>
            <a:spAutoFit/>
          </a:bodyPr>
          <a:lstStyle/>
          <a:p>
            <a:r>
              <a:rPr lang="as-IN" dirty="0">
                <a:solidFill>
                  <a:srgbClr val="FFFFFF"/>
                </a:solidFill>
                <a:latin typeface="Segoe UI Historic" panose="020B0502040204020203" pitchFamily="34" charset="0"/>
              </a:rPr>
              <a:t>হঠাৎ করে আঙ্গুলে সুঁচ ফুটলে আমরা দ্রুত হাতটি উদ্দীপনার স্থান থেকে সরিয়ে নেই। আমরা এই ব্যথা অনুভব করি একটা বিশেষ টিস্যুর মাধ্যমে এবং এই ঘটনাটি একটা আকস্মিক ক্রিয়া দ্বারা ঘটে। উদ্দীপকে উল্লিখিত টিস্যুটির গাঠনিক ও কার্যকরী এককের সচিত্র বর্ণনা দাও।</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1689" b="10034"/>
          <a:stretch/>
        </p:blipFill>
        <p:spPr>
          <a:xfrm>
            <a:off x="4876800" y="1905000"/>
            <a:ext cx="1981200" cy="2514600"/>
          </a:xfrm>
          <a:prstGeom prst="rect">
            <a:avLst/>
          </a:prstGeom>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81800" y="3962400"/>
            <a:ext cx="3810000" cy="1569660"/>
          </a:xfrm>
          <a:prstGeom prst="rect">
            <a:avLst/>
          </a:prstGeom>
          <a:noFill/>
        </p:spPr>
        <p:txBody>
          <a:bodyPr wrap="square" rtlCol="0">
            <a:spAutoFit/>
          </a:bodyPr>
          <a:lstStyle/>
          <a:p>
            <a:pPr algn="ctr"/>
            <a:r>
              <a:rPr lang="en-US" sz="9600" b="1" dirty="0" err="1" smtClean="0">
                <a:solidFill>
                  <a:schemeClr val="accent3">
                    <a:lumMod val="50000"/>
                  </a:schemeClr>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9600" b="1" dirty="0">
              <a:solidFill>
                <a:schemeClr val="accent3">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90600"/>
            <a:ext cx="5029200" cy="38749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7360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Effect transition="in" filter="fad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RUBAIYA_SULTANA_copy.jpg"/>
          <p:cNvPicPr>
            <a:picLocks noGrp="1" noChangeAspect="1"/>
          </p:cNvPicPr>
          <p:nvPr>
            <p:ph idx="1"/>
          </p:nvPr>
        </p:nvPicPr>
        <p:blipFill>
          <a:blip r:embed="rId2"/>
          <a:stretch>
            <a:fillRect/>
          </a:stretch>
        </p:blipFill>
        <p:spPr>
          <a:xfrm>
            <a:off x="1752600" y="1143000"/>
            <a:ext cx="2834640" cy="2657475"/>
          </a:xfrm>
          <a:prstGeom prst="rect">
            <a:avLst/>
          </a:prstGeom>
          <a:ln>
            <a:solidFill>
              <a:schemeClr val="accent3">
                <a:lumMod val="50000"/>
              </a:schemeClr>
            </a:solidFill>
          </a:ln>
          <a:effectLst>
            <a:outerShdw blurRad="190500" algn="tl" rotWithShape="0">
              <a:srgbClr val="000000">
                <a:alpha val="70000"/>
              </a:srgbClr>
            </a:outerShdw>
          </a:effectLst>
        </p:spPr>
      </p:pic>
      <p:sp>
        <p:nvSpPr>
          <p:cNvPr id="4" name="TextBox 3"/>
          <p:cNvSpPr txBox="1"/>
          <p:nvPr/>
        </p:nvSpPr>
        <p:spPr>
          <a:xfrm>
            <a:off x="1447800" y="4267200"/>
            <a:ext cx="3429000" cy="1815882"/>
          </a:xfrm>
          <a:prstGeom prst="rect">
            <a:avLst/>
          </a:prstGeom>
          <a:noFill/>
        </p:spPr>
        <p:txBody>
          <a:bodyPr wrap="square" rtlCol="0">
            <a:spAutoFit/>
          </a:bodyPr>
          <a:lstStyle/>
          <a:p>
            <a:pPr algn="ctr"/>
            <a:r>
              <a:rPr lang="bn-BD" sz="2800" b="1" dirty="0" smtClean="0">
                <a:latin typeface="SutonnyOMJ" pitchFamily="2" charset="0"/>
                <a:cs typeface="SutonnyOMJ" pitchFamily="2" charset="0"/>
              </a:rPr>
              <a:t>রুবাইয়া</a:t>
            </a:r>
            <a:r>
              <a:rPr lang="bn-BD" sz="2800" b="1" dirty="0" smtClean="0">
                <a:latin typeface="NikoshBAN" pitchFamily="2" charset="0"/>
                <a:cs typeface="NikoshBAN" pitchFamily="2" charset="0"/>
              </a:rPr>
              <a:t> </a:t>
            </a:r>
            <a:r>
              <a:rPr lang="bn-BD" sz="2800" b="1" dirty="0">
                <a:latin typeface="NikoshBAN" pitchFamily="2" charset="0"/>
                <a:cs typeface="NikoshBAN" pitchFamily="2" charset="0"/>
              </a:rPr>
              <a:t>সুলতানা </a:t>
            </a:r>
          </a:p>
          <a:p>
            <a:pPr algn="ctr"/>
            <a:r>
              <a:rPr lang="bn-BD" sz="2800" b="1" dirty="0" smtClean="0">
                <a:latin typeface="NikoshBAN" pitchFamily="2" charset="0"/>
                <a:cs typeface="NikoshBAN" pitchFamily="2" charset="0"/>
              </a:rPr>
              <a:t>সহকার</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a:t>
            </a:r>
            <a:r>
              <a:rPr lang="bn-BD" sz="2800" b="1" dirty="0">
                <a:latin typeface="NikoshBAN" pitchFamily="2" charset="0"/>
                <a:cs typeface="NikoshBAN" pitchFamily="2" charset="0"/>
              </a:rPr>
              <a:t>শিক্ষক  </a:t>
            </a:r>
          </a:p>
          <a:p>
            <a:pPr algn="ctr"/>
            <a:r>
              <a:rPr lang="bn-BD" sz="2800" b="1" dirty="0">
                <a:latin typeface="NikoshBAN" pitchFamily="2" charset="0"/>
                <a:cs typeface="NikoshBAN" pitchFamily="2" charset="0"/>
              </a:rPr>
              <a:t>হাফিজ আহমেদ উচ্চ </a:t>
            </a:r>
            <a:r>
              <a:rPr lang="bn-BD" sz="2800" b="1" dirty="0" smtClean="0">
                <a:latin typeface="NikoshBAN" pitchFamily="2" charset="0"/>
                <a:cs typeface="NikoshBAN" pitchFamily="2" charset="0"/>
              </a:rPr>
              <a:t>বিদ্যালয় </a:t>
            </a:r>
            <a:r>
              <a:rPr lang="bn-BD" sz="2800" b="1" dirty="0">
                <a:latin typeface="NikoshBAN" pitchFamily="2" charset="0"/>
                <a:cs typeface="NikoshBAN" pitchFamily="2" charset="0"/>
              </a:rPr>
              <a:t>কুমিল্লা </a:t>
            </a:r>
            <a:r>
              <a:rPr lang="en-US" sz="2800" b="1" dirty="0">
                <a:latin typeface="NikoshBAN" pitchFamily="2" charset="0"/>
                <a:cs typeface="NikoshBAN" pitchFamily="2" charset="0"/>
              </a:rPr>
              <a:t>।</a:t>
            </a:r>
          </a:p>
        </p:txBody>
      </p:sp>
      <p:sp>
        <p:nvSpPr>
          <p:cNvPr id="3" name="Rectangle 2"/>
          <p:cNvSpPr/>
          <p:nvPr/>
        </p:nvSpPr>
        <p:spPr>
          <a:xfrm>
            <a:off x="1524000" y="4267200"/>
            <a:ext cx="3276600" cy="18288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371600"/>
            <a:ext cx="3082511" cy="4191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533400" y="285135"/>
            <a:ext cx="3886200" cy="1295400"/>
          </a:xfrm>
          <a:prstGeom prst="rightArrow">
            <a:avLst>
              <a:gd name="adj1" fmla="val 66422"/>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itchFamily="2" charset="0"/>
                <a:cs typeface="NikoshBAN" pitchFamily="2" charset="0"/>
              </a:rPr>
              <a:t>চিত্র</a:t>
            </a:r>
            <a:r>
              <a:rPr lang="en-US" sz="4000" b="1" dirty="0" err="1" smtClean="0">
                <a:solidFill>
                  <a:schemeClr val="tx1"/>
                </a:solidFill>
                <a:latin typeface="NikoshBAN" pitchFamily="2" charset="0"/>
                <a:cs typeface="NikoshBAN" pitchFamily="2" charset="0"/>
              </a:rPr>
              <a:t>গুলো</a:t>
            </a:r>
            <a:r>
              <a:rPr lang="bn-BD" sz="4000" b="1" dirty="0" smtClean="0">
                <a:solidFill>
                  <a:schemeClr val="tx1"/>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লক্ষ্য কর</a:t>
            </a:r>
            <a:endParaRPr lang="en-US" sz="4000" b="1" dirty="0">
              <a:solidFill>
                <a:schemeClr val="tx1"/>
              </a:solidFill>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174"/>
          <a:stretch/>
        </p:blipFill>
        <p:spPr>
          <a:xfrm>
            <a:off x="3048000" y="1981200"/>
            <a:ext cx="7010400" cy="38616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4572000" y="5410200"/>
            <a:ext cx="2590800" cy="685800"/>
          </a:xfrm>
          <a:prstGeom prst="hexag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NikoshBAN" pitchFamily="2" charset="0"/>
              <a:cs typeface="NikoshBAN" pitchFamily="2" charset="0"/>
            </a:endParaRPr>
          </a:p>
        </p:txBody>
      </p:sp>
      <p:sp>
        <p:nvSpPr>
          <p:cNvPr id="5" name="Rectangle 4"/>
          <p:cNvSpPr/>
          <p:nvPr/>
        </p:nvSpPr>
        <p:spPr>
          <a:xfrm>
            <a:off x="4191000" y="838200"/>
            <a:ext cx="3657600" cy="1015663"/>
          </a:xfrm>
          <a:prstGeom prst="rect">
            <a:avLst/>
          </a:prstGeom>
        </p:spPr>
        <p:txBody>
          <a:bodyPr wrap="square">
            <a:spAutoFit/>
          </a:bodyPr>
          <a:lstStyle/>
          <a:p>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a:t>
            </a:r>
            <a:r>
              <a:rPr lang="en-US"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বিভাজন</a:t>
            </a:r>
            <a:endParaRPr lang="en-US" sz="6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377" t="35068" r="18361" b="29074"/>
          <a:stretch/>
        </p:blipFill>
        <p:spPr>
          <a:xfrm>
            <a:off x="2819400" y="2438400"/>
            <a:ext cx="6528619"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590800"/>
            <a:ext cx="10210800" cy="2985433"/>
          </a:xfrm>
          <a:prstGeom prst="rect">
            <a:avLst/>
          </a:prstGeom>
          <a:noFill/>
        </p:spPr>
        <p:txBody>
          <a:bodyPr wrap="square" rtlCol="0">
            <a:spAutoFit/>
          </a:bodyPr>
          <a:lstStyle/>
          <a:p>
            <a:r>
              <a:rPr lang="bn-BD" sz="4400" b="1" dirty="0">
                <a:latin typeface="NikoshBAN" pitchFamily="2" charset="0"/>
                <a:cs typeface="NikoshBAN" pitchFamily="2" charset="0"/>
              </a:rPr>
              <a:t>এই পাঠ শেষে শিক্ষার্থীরা ---</a:t>
            </a:r>
            <a:endParaRPr lang="bn-BD" sz="3600" b="1" dirty="0">
              <a:latin typeface="NikoshBAN" pitchFamily="2" charset="0"/>
              <a:cs typeface="NikoshBAN" pitchFamily="2" charset="0"/>
            </a:endParaRPr>
          </a:p>
          <a:p>
            <a:pPr>
              <a:buFont typeface="Wingdings" pitchFamily="2" charset="2"/>
              <a:buChar char="Ø"/>
            </a:pPr>
            <a:r>
              <a:rPr lang="en-US" sz="3200" dirty="0" smtClean="0">
                <a:solidFill>
                  <a:srgbClr val="000000"/>
                </a:solidFill>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বিভাজন</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কী</a:t>
            </a: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solidFill>
                  <a:srgbClr val="000000"/>
                </a:solidFill>
                <a:latin typeface="NikoshBAN" panose="02000000000000000000" pitchFamily="2" charset="0"/>
                <a:cs typeface="NikoshBAN" panose="02000000000000000000" pitchFamily="2" charset="0"/>
              </a:rPr>
              <a:t>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বলতে </a:t>
            </a:r>
            <a:r>
              <a:rPr lang="bn-BD" sz="3600" dirty="0">
                <a:latin typeface="NikoshBAN" pitchFamily="2" charset="0"/>
                <a:cs typeface="NikoshBAN" pitchFamily="2" charset="0"/>
              </a:rPr>
              <a:t>পারবে</a:t>
            </a:r>
            <a:r>
              <a:rPr lang="en-US" sz="3600" dirty="0" smtClean="0">
                <a:latin typeface="NikoshBAN" pitchFamily="2" charset="0"/>
                <a:cs typeface="NikoshBAN" pitchFamily="2" charset="0"/>
              </a:rPr>
              <a:t>;</a:t>
            </a:r>
          </a:p>
          <a:p>
            <a:pPr>
              <a:buFont typeface="Wingdings" pitchFamily="2" charset="2"/>
              <a:buChar char="Ø"/>
            </a:pPr>
            <a:r>
              <a:rPr lang="en-US" sz="3600" dirty="0">
                <a:latin typeface="NikoshBAN" pitchFamily="2" charset="0"/>
                <a:cs typeface="NikoshBAN" pitchFamily="2" charset="0"/>
              </a:rPr>
              <a:t> </a:t>
            </a:r>
            <a:r>
              <a:rPr lang="en-US" sz="3600" dirty="0" smtClean="0">
                <a:latin typeface="NikoshBAN" pitchFamily="2" charset="0"/>
                <a:cs typeface="NikoshBAN" pitchFamily="2" charset="0"/>
              </a:rPr>
              <a:t>মাইটোসিস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a:p>
            <a:pPr>
              <a:buFont typeface="Wingdings" pitchFamily="2" charset="2"/>
              <a:buChar char="Ø"/>
            </a:pPr>
            <a:r>
              <a:rPr lang="en-US" sz="3600" dirty="0">
                <a:latin typeface="NikoshBAN" pitchFamily="2" charset="0"/>
                <a:cs typeface="NikoshBAN" pitchFamily="2" charset="0"/>
              </a:rPr>
              <a:t> </a:t>
            </a:r>
            <a:r>
              <a:rPr lang="en-US" sz="3600" dirty="0" smtClean="0">
                <a:latin typeface="NikoshBAN" pitchFamily="2" charset="0"/>
                <a:cs typeface="NikoshBAN" pitchFamily="2" charset="0"/>
              </a:rPr>
              <a:t>মাইটোসিসের </a:t>
            </a:r>
            <a:r>
              <a:rPr lang="en-US" sz="3600" dirty="0" err="1" smtClean="0">
                <a:latin typeface="NikoshBAN" pitchFamily="2" charset="0"/>
                <a:cs typeface="NikoshBAN" pitchFamily="2" charset="0"/>
              </a:rPr>
              <a:t>পর্যায়সমূহ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বর্ণনা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পারবে</a:t>
            </a:r>
            <a:r>
              <a:rPr lang="en-US" sz="3600" dirty="0" smtClean="0">
                <a:latin typeface="NikoshBAN" pitchFamily="2" charset="0"/>
                <a:cs typeface="NikoshBAN" pitchFamily="2" charset="0"/>
              </a:rPr>
              <a:t>;</a:t>
            </a:r>
          </a:p>
          <a:p>
            <a:pPr>
              <a:buFont typeface="Wingdings" pitchFamily="2" charset="2"/>
              <a:buChar char="Ø"/>
            </a:pPr>
            <a:r>
              <a:rPr lang="en-US" sz="3600" dirty="0" smtClean="0">
                <a:solidFill>
                  <a:srgbClr val="000000"/>
                </a:solidFill>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জীবদেহে</a:t>
            </a:r>
            <a:r>
              <a:rPr lang="en-US" sz="3600" dirty="0" smtClean="0">
                <a:latin typeface="NikoshBAN" panose="02000000000000000000" pitchFamily="2" charset="0"/>
                <a:cs typeface="NikoshBAN" panose="02000000000000000000" pitchFamily="2" charset="0"/>
              </a:rPr>
              <a:t> মাইটোসিস </a:t>
            </a:r>
            <a:r>
              <a:rPr lang="en-US" sz="3600" dirty="0" err="1" smtClean="0">
                <a:latin typeface="NikoshBAN" panose="02000000000000000000" pitchFamily="2" charset="0"/>
                <a:cs typeface="NikoshBAN" panose="02000000000000000000" pitchFamily="2" charset="0"/>
              </a:rPr>
              <a:t>কোষ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বিভাজনের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গুরুত্ব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বিশ্লেষণ</a:t>
            </a:r>
            <a:r>
              <a:rPr lang="en-US" sz="3600" dirty="0" smtClean="0">
                <a:latin typeface="NikoshBAN" pitchFamily="2" charset="0"/>
                <a:cs typeface="NikoshBAN" pitchFamily="2" charset="0"/>
              </a:rPr>
              <a:t> </a:t>
            </a:r>
            <a:r>
              <a:rPr lang="en-US" sz="3600" dirty="0">
                <a:latin typeface="NikoshBAN" pitchFamily="2" charset="0"/>
                <a:cs typeface="NikoshBAN" pitchFamily="2" charset="0"/>
              </a:rPr>
              <a:t>করতে</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পারবে</a:t>
            </a:r>
            <a:r>
              <a:rPr lang="en-US" sz="3600" dirty="0" smtClean="0">
                <a:latin typeface="NikoshBAN" pitchFamily="2" charset="0"/>
                <a:cs typeface="NikoshBAN" pitchFamily="2" charset="0"/>
              </a:rPr>
              <a:t>;</a:t>
            </a:r>
            <a:endParaRPr lang="bn-BD" sz="3600" dirty="0">
              <a:latin typeface="NikoshBAN" pitchFamily="2" charset="0"/>
              <a:cs typeface="NikoshBAN" pitchFamily="2" charset="0"/>
            </a:endParaRPr>
          </a:p>
        </p:txBody>
      </p:sp>
      <p:sp>
        <p:nvSpPr>
          <p:cNvPr id="5" name="Up Ribbon 4"/>
          <p:cNvSpPr/>
          <p:nvPr/>
        </p:nvSpPr>
        <p:spPr>
          <a:xfrm>
            <a:off x="3124200" y="762000"/>
            <a:ext cx="5105400" cy="838200"/>
          </a:xfrm>
          <a:prstGeom prst="ribbon2">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24400" y="762000"/>
            <a:ext cx="1620078"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itchFamily="2" charset="0"/>
                <a:cs typeface="NikoshBAN" pitchFamily="2" charset="0"/>
              </a:rPr>
              <a:t>শিখনফল </a:t>
            </a:r>
            <a:endParaRPr lang="en-US" sz="4000" b="1"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9547154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3962400"/>
            <a:ext cx="10972800" cy="1938992"/>
          </a:xfrm>
          <a:prstGeom prst="rect">
            <a:avLst/>
          </a:prstGeom>
          <a:noFill/>
        </p:spPr>
        <p:txBody>
          <a:bodyPr wrap="square" rtlCol="0">
            <a:spAutoFit/>
          </a:bodyPr>
          <a:lstStyle/>
          <a:p>
            <a:pPr algn="ctr"/>
            <a:r>
              <a:rPr lang="en-US" sz="4000" b="1" dirty="0" err="1" smtClean="0">
                <a:latin typeface="NikoshBAN" panose="02000000000000000000" pitchFamily="2" charset="0"/>
                <a:cs typeface="NikoshBAN" panose="02000000000000000000" pitchFamily="2" charset="0"/>
              </a:rPr>
              <a:t>একটিমাত্র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কোষ</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দিয়ে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প্রতিটি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জীবের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জীবন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বিভাজনের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মাধ্যমে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সংখ্যাবৃদ্ধি</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জীবদেহের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বৈশিষ্ট্য</a:t>
            </a:r>
            <a:r>
              <a:rPr lang="en-US" sz="4000" b="1" dirty="0" smtClean="0">
                <a:latin typeface="NikoshBAN" panose="02000000000000000000" pitchFamily="2" charset="0"/>
                <a:cs typeface="NikoshBAN" panose="02000000000000000000" pitchFamily="2" charset="0"/>
              </a:rPr>
              <a:t> । </a:t>
            </a:r>
            <a:r>
              <a:rPr lang="en-US" sz="4000" b="1" dirty="0" err="1" smtClean="0">
                <a:latin typeface="NikoshBAN" panose="02000000000000000000" pitchFamily="2" charset="0"/>
                <a:cs typeface="NikoshBAN" panose="02000000000000000000" pitchFamily="2" charset="0"/>
              </a:rPr>
              <a:t>জীবের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বৃদ্ধি</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প্রজননের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উদ্দেশ্যে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কোষ</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বিভাজনের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মাধ্যমে</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কোষের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সংখ্যা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বৃদ্ধি</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ঘটে</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116" r="7242" b="5514"/>
          <a:stretch/>
        </p:blipFill>
        <p:spPr>
          <a:xfrm>
            <a:off x="3048000" y="457200"/>
            <a:ext cx="6705600" cy="3160800"/>
          </a:xfrm>
          <a:prstGeom prst="rect">
            <a:avLst/>
          </a:prstGeom>
        </p:spPr>
      </p:pic>
    </p:spTree>
    <p:extLst>
      <p:ext uri="{BB962C8B-B14F-4D97-AF65-F5344CB8AC3E}">
        <p14:creationId xmlns:p14="http://schemas.microsoft.com/office/powerpoint/2010/main" val="24575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1600" y="4267200"/>
            <a:ext cx="9220200" cy="1938992"/>
          </a:xfrm>
          <a:prstGeom prst="rect">
            <a:avLst/>
          </a:prstGeom>
          <a:noFill/>
        </p:spPr>
        <p:txBody>
          <a:bodyPr wrap="square" rtlCol="0">
            <a:spAutoFit/>
          </a:bodyPr>
          <a:lstStyle/>
          <a:p>
            <a:pPr algn="ctr"/>
            <a:r>
              <a:rPr lang="as-IN" sz="4000" b="1" dirty="0">
                <a:latin typeface="NikoshBAN" panose="02000000000000000000" pitchFamily="2" charset="0"/>
                <a:cs typeface="NikoshBAN" panose="02000000000000000000" pitchFamily="2" charset="0"/>
              </a:rPr>
              <a:t>মাইটোসিস প্রক্রিয়ায় মাতৃকোষের নিউক্লিয়াস একবার বিভাজিত হয়ে সমআকৃতির, সমগুণ সম্পন্ন ও সমসংখ্যক ক্রোমোজোম বিশিষ্ট দুটি অপত্য কোষ সৃষ্টি করে।</a:t>
            </a:r>
            <a:endParaRPr lang="en-US" sz="40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54" b="9581"/>
          <a:stretch/>
        </p:blipFill>
        <p:spPr>
          <a:xfrm>
            <a:off x="3048000" y="838200"/>
            <a:ext cx="5638800" cy="30526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8040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228600"/>
            <a:ext cx="4038600" cy="707886"/>
          </a:xfrm>
          <a:prstGeom prst="rect">
            <a:avLst/>
          </a:prstGeom>
          <a:noFill/>
          <a:ln w="12700">
            <a:solidFill>
              <a:schemeClr val="tx1"/>
            </a:solidFill>
          </a:ln>
        </p:spPr>
        <p:txBody>
          <a:bodyPr wrap="square" rtlCol="0">
            <a:spAutoFit/>
          </a:bodyPr>
          <a:lstStyle/>
          <a:p>
            <a:pPr algn="ctr"/>
            <a:r>
              <a:rPr lang="en-US" sz="4000" b="1" dirty="0">
                <a:latin typeface="NikoshBAN" pitchFamily="2" charset="0"/>
                <a:cs typeface="NikoshBAN" pitchFamily="2" charset="0"/>
              </a:rPr>
              <a:t>মাইটোসিসের </a:t>
            </a:r>
            <a:r>
              <a:rPr lang="en-US" sz="4000" b="1" dirty="0" err="1">
                <a:latin typeface="NikoshBAN" pitchFamily="2" charset="0"/>
                <a:cs typeface="NikoshBAN" pitchFamily="2" charset="0"/>
              </a:rPr>
              <a:t>পর্যায়সমূহ</a:t>
            </a:r>
            <a:endParaRPr lang="en-US" sz="4000" b="1" dirty="0">
              <a:latin typeface="NikoshBAN" panose="02000000000000000000" pitchFamily="2" charset="0"/>
              <a:cs typeface="NikoshBAN" panose="02000000000000000000" pitchFamily="2" charset="0"/>
            </a:endParaRPr>
          </a:p>
        </p:txBody>
      </p:sp>
      <p:graphicFrame>
        <p:nvGraphicFramePr>
          <p:cNvPr id="4" name="Diagram 3"/>
          <p:cNvGraphicFramePr/>
          <p:nvPr>
            <p:extLst>
              <p:ext uri="{D42A27DB-BD31-4B8C-83A1-F6EECF244321}">
                <p14:modId xmlns:p14="http://schemas.microsoft.com/office/powerpoint/2010/main" val="2691389200"/>
              </p:ext>
            </p:extLst>
          </p:nvPr>
        </p:nvGraphicFramePr>
        <p:xfrm>
          <a:off x="838200" y="990600"/>
          <a:ext cx="10439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6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graphicEl>
                                              <a:dgm id="{D674DE34-FAD5-49FF-A291-8C7E077C261D}"/>
                                            </p:graphicEl>
                                          </p:spTgt>
                                        </p:tgtEl>
                                        <p:attrNameLst>
                                          <p:attrName>style.visibility</p:attrName>
                                        </p:attrNameLst>
                                      </p:cBhvr>
                                      <p:to>
                                        <p:strVal val="visible"/>
                                      </p:to>
                                    </p:set>
                                    <p:animEffect transition="in" filter="fade">
                                      <p:cBhvr>
                                        <p:cTn id="14" dur="2000"/>
                                        <p:tgtEl>
                                          <p:spTgt spid="4">
                                            <p:graphicEl>
                                              <a:dgm id="{D674DE34-FAD5-49FF-A291-8C7E077C261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graphicEl>
                                              <a:dgm id="{98A1675E-E8E2-4E78-9438-EB6013E92406}"/>
                                            </p:graphicEl>
                                          </p:spTgt>
                                        </p:tgtEl>
                                        <p:attrNameLst>
                                          <p:attrName>style.visibility</p:attrName>
                                        </p:attrNameLst>
                                      </p:cBhvr>
                                      <p:to>
                                        <p:strVal val="visible"/>
                                      </p:to>
                                    </p:set>
                                    <p:animEffect transition="in" filter="fade">
                                      <p:cBhvr>
                                        <p:cTn id="19" dur="2000"/>
                                        <p:tgtEl>
                                          <p:spTgt spid="4">
                                            <p:graphicEl>
                                              <a:dgm id="{98A1675E-E8E2-4E78-9438-EB6013E9240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DBD8405B-3A48-4A6F-942A-A5D6029C8C81}"/>
                                            </p:graphicEl>
                                          </p:spTgt>
                                        </p:tgtEl>
                                        <p:attrNameLst>
                                          <p:attrName>style.visibility</p:attrName>
                                        </p:attrNameLst>
                                      </p:cBhvr>
                                      <p:to>
                                        <p:strVal val="visible"/>
                                      </p:to>
                                    </p:set>
                                    <p:animEffect transition="in" filter="fade">
                                      <p:cBhvr>
                                        <p:cTn id="22" dur="2000"/>
                                        <p:tgtEl>
                                          <p:spTgt spid="4">
                                            <p:graphicEl>
                                              <a:dgm id="{DBD8405B-3A48-4A6F-942A-A5D6029C8C8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F0FEA534-A4D8-4BE1-91C0-62FA12CABE9A}"/>
                                            </p:graphicEl>
                                          </p:spTgt>
                                        </p:tgtEl>
                                        <p:attrNameLst>
                                          <p:attrName>style.visibility</p:attrName>
                                        </p:attrNameLst>
                                      </p:cBhvr>
                                      <p:to>
                                        <p:strVal val="visible"/>
                                      </p:to>
                                    </p:set>
                                    <p:animEffect transition="in" filter="fade">
                                      <p:cBhvr>
                                        <p:cTn id="27" dur="2000"/>
                                        <p:tgtEl>
                                          <p:spTgt spid="4">
                                            <p:graphicEl>
                                              <a:dgm id="{F0FEA534-A4D8-4BE1-91C0-62FA12CABE9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D3DB5642-086F-4135-B304-2D98AC1B336E}"/>
                                            </p:graphicEl>
                                          </p:spTgt>
                                        </p:tgtEl>
                                        <p:attrNameLst>
                                          <p:attrName>style.visibility</p:attrName>
                                        </p:attrNameLst>
                                      </p:cBhvr>
                                      <p:to>
                                        <p:strVal val="visible"/>
                                      </p:to>
                                    </p:set>
                                    <p:animEffect transition="in" filter="fade">
                                      <p:cBhvr>
                                        <p:cTn id="30" dur="2000"/>
                                        <p:tgtEl>
                                          <p:spTgt spid="4">
                                            <p:graphicEl>
                                              <a:dgm id="{D3DB5642-086F-4135-B304-2D98AC1B336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0463CC71-5163-4B76-8571-3DC5569A6F4C}"/>
                                            </p:graphicEl>
                                          </p:spTgt>
                                        </p:tgtEl>
                                        <p:attrNameLst>
                                          <p:attrName>style.visibility</p:attrName>
                                        </p:attrNameLst>
                                      </p:cBhvr>
                                      <p:to>
                                        <p:strVal val="visible"/>
                                      </p:to>
                                    </p:set>
                                    <p:animEffect transition="in" filter="fade">
                                      <p:cBhvr>
                                        <p:cTn id="35" dur="2000"/>
                                        <p:tgtEl>
                                          <p:spTgt spid="4">
                                            <p:graphicEl>
                                              <a:dgm id="{0463CC71-5163-4B76-8571-3DC5569A6F4C}"/>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0AEBCA3D-309C-4097-9A8C-5B295AB79F45}"/>
                                            </p:graphicEl>
                                          </p:spTgt>
                                        </p:tgtEl>
                                        <p:attrNameLst>
                                          <p:attrName>style.visibility</p:attrName>
                                        </p:attrNameLst>
                                      </p:cBhvr>
                                      <p:to>
                                        <p:strVal val="visible"/>
                                      </p:to>
                                    </p:set>
                                    <p:animEffect transition="in" filter="fade">
                                      <p:cBhvr>
                                        <p:cTn id="38" dur="2000"/>
                                        <p:tgtEl>
                                          <p:spTgt spid="4">
                                            <p:graphicEl>
                                              <a:dgm id="{0AEBCA3D-309C-4097-9A8C-5B295AB79F45}"/>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4FE409B3-EEE5-4963-AA83-0DC78B44BE41}"/>
                                            </p:graphicEl>
                                          </p:spTgt>
                                        </p:tgtEl>
                                        <p:attrNameLst>
                                          <p:attrName>style.visibility</p:attrName>
                                        </p:attrNameLst>
                                      </p:cBhvr>
                                      <p:to>
                                        <p:strVal val="visible"/>
                                      </p:to>
                                    </p:set>
                                    <p:animEffect transition="in" filter="fade">
                                      <p:cBhvr>
                                        <p:cTn id="43" dur="2000"/>
                                        <p:tgtEl>
                                          <p:spTgt spid="4">
                                            <p:graphicEl>
                                              <a:dgm id="{4FE409B3-EEE5-4963-AA83-0DC78B44BE41}"/>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998E08B0-A218-4694-8CE1-9DA337B2F078}"/>
                                            </p:graphicEl>
                                          </p:spTgt>
                                        </p:tgtEl>
                                        <p:attrNameLst>
                                          <p:attrName>style.visibility</p:attrName>
                                        </p:attrNameLst>
                                      </p:cBhvr>
                                      <p:to>
                                        <p:strVal val="visible"/>
                                      </p:to>
                                    </p:set>
                                    <p:animEffect transition="in" filter="fade">
                                      <p:cBhvr>
                                        <p:cTn id="46" dur="2000"/>
                                        <p:tgtEl>
                                          <p:spTgt spid="4">
                                            <p:graphicEl>
                                              <a:dgm id="{998E08B0-A218-4694-8CE1-9DA337B2F078}"/>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ADD16A8A-57E1-46D2-938B-D9A7FF05F92F}"/>
                                            </p:graphicEl>
                                          </p:spTgt>
                                        </p:tgtEl>
                                        <p:attrNameLst>
                                          <p:attrName>style.visibility</p:attrName>
                                        </p:attrNameLst>
                                      </p:cBhvr>
                                      <p:to>
                                        <p:strVal val="visible"/>
                                      </p:to>
                                    </p:set>
                                    <p:animEffect transition="in" filter="fade">
                                      <p:cBhvr>
                                        <p:cTn id="49" dur="2000"/>
                                        <p:tgtEl>
                                          <p:spTgt spid="4">
                                            <p:graphicEl>
                                              <a:dgm id="{ADD16A8A-57E1-46D2-938B-D9A7FF05F92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895600" y="2438400"/>
            <a:ext cx="4038600" cy="707886"/>
          </a:xfrm>
          <a:prstGeom prst="rect">
            <a:avLst/>
          </a:prstGeom>
          <a:noFill/>
        </p:spPr>
        <p:txBody>
          <a:bodyPr wrap="square" rtlCol="0">
            <a:spAutoFit/>
          </a:bodyPr>
          <a:lstStyle/>
          <a:p>
            <a:pPr marL="1028700" lvl="1" indent="-571500">
              <a:buFont typeface="Wingdings" panose="05000000000000000000" pitchFamily="2" charset="2"/>
              <a:buChar char="q"/>
            </a:pPr>
            <a:r>
              <a:rPr lang="en-US" sz="4000" b="1" dirty="0">
                <a:latin typeface="NikoshBAN" panose="02000000000000000000" pitchFamily="2" charset="0"/>
                <a:cs typeface="NikoshBAN" panose="02000000000000000000" pitchFamily="2" charset="0"/>
              </a:rPr>
              <a:t>মাইটোসিস </a:t>
            </a:r>
            <a:r>
              <a:rPr lang="en-US" sz="4000" b="1" dirty="0" err="1">
                <a:latin typeface="NikoshBAN" panose="02000000000000000000" pitchFamily="2" charset="0"/>
                <a:cs typeface="NikoshBAN" panose="02000000000000000000" pitchFamily="2" charset="0"/>
              </a:rPr>
              <a:t>কী</a:t>
            </a:r>
            <a:r>
              <a:rPr lang="en-US" sz="4000" b="1" dirty="0">
                <a:latin typeface="NikoshBAN" panose="02000000000000000000" pitchFamily="2" charset="0"/>
                <a:cs typeface="NikoshBAN" panose="02000000000000000000" pitchFamily="2" charset="0"/>
              </a:rPr>
              <a:t> ? </a:t>
            </a:r>
          </a:p>
        </p:txBody>
      </p:sp>
      <p:sp>
        <p:nvSpPr>
          <p:cNvPr id="7" name="Cloud Callout 6"/>
          <p:cNvSpPr/>
          <p:nvPr/>
        </p:nvSpPr>
        <p:spPr>
          <a:xfrm>
            <a:off x="381000" y="381000"/>
            <a:ext cx="3200400" cy="1143000"/>
          </a:xfrm>
          <a:prstGeom prst="cloudCallout">
            <a:avLst>
              <a:gd name="adj1" fmla="val 29551"/>
              <a:gd name="adj2" fmla="val 779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solidFill>
                  <a:schemeClr val="tx1"/>
                </a:solidFill>
                <a:latin typeface="NikoshBAN" pitchFamily="2" charset="0"/>
                <a:cs typeface="NikoshBAN" pitchFamily="2" charset="0"/>
              </a:rPr>
              <a:t>একক কাজ </a:t>
            </a:r>
            <a:endParaRPr lang="en-US" sz="4400" b="1"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581400"/>
            <a:ext cx="3886200" cy="259206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928129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0-#ppt_w/2"/>
                                          </p:val>
                                        </p:tav>
                                        <p:tav tm="100000">
                                          <p:val>
                                            <p:strVal val="#ppt_x"/>
                                          </p:val>
                                        </p:tav>
                                      </p:tavLst>
                                    </p:anim>
                                    <p:anim calcmode="lin" valueType="num">
                                      <p:cBhvr additive="base">
                                        <p:cTn id="1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3935</TotalTime>
  <Words>278</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NikoshBAN</vt:lpstr>
      <vt:lpstr>Segoe UI Historic</vt:lpstr>
      <vt:lpstr>SutonnyOMJ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7</dc:creator>
  <cp:lastModifiedBy>Dell</cp:lastModifiedBy>
  <cp:revision>670</cp:revision>
  <dcterms:created xsi:type="dcterms:W3CDTF">2006-08-16T00:00:00Z</dcterms:created>
  <dcterms:modified xsi:type="dcterms:W3CDTF">2022-03-01T06:46:49Z</dcterms:modified>
</cp:coreProperties>
</file>