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6"/>
  </p:notesMasterIdLst>
  <p:sldIdLst>
    <p:sldId id="296" r:id="rId2"/>
    <p:sldId id="285" r:id="rId3"/>
    <p:sldId id="301" r:id="rId4"/>
    <p:sldId id="287" r:id="rId5"/>
    <p:sldId id="288" r:id="rId6"/>
    <p:sldId id="289" r:id="rId7"/>
    <p:sldId id="290" r:id="rId8"/>
    <p:sldId id="302" r:id="rId9"/>
    <p:sldId id="303" r:id="rId10"/>
    <p:sldId id="291" r:id="rId11"/>
    <p:sldId id="304" r:id="rId12"/>
    <p:sldId id="292" r:id="rId13"/>
    <p:sldId id="293" r:id="rId14"/>
    <p:sldId id="305" r:id="rId15"/>
    <p:sldId id="294" r:id="rId16"/>
    <p:sldId id="306" r:id="rId17"/>
    <p:sldId id="295" r:id="rId18"/>
    <p:sldId id="307" r:id="rId19"/>
    <p:sldId id="276" r:id="rId20"/>
    <p:sldId id="297" r:id="rId21"/>
    <p:sldId id="270" r:id="rId22"/>
    <p:sldId id="298" r:id="rId23"/>
    <p:sldId id="299" r:id="rId24"/>
    <p:sldId id="300" r:id="rId25"/>
  </p:sldIdLst>
  <p:sldSz cx="9144000" cy="6858000" type="screen4x3"/>
  <p:notesSz cx="6858000" cy="9144000"/>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CC"/>
    <a:srgbClr val="0099FF"/>
    <a:srgbClr val="00CC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836" autoAdjust="0"/>
  </p:normalViewPr>
  <p:slideViewPr>
    <p:cSldViewPr snapToGrid="0">
      <p:cViewPr varScale="1">
        <p:scale>
          <a:sx n="70" d="100"/>
          <a:sy n="70" d="100"/>
        </p:scale>
        <p:origin x="-133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C79DBF5D-B376-4396-9164-08CAD80ED0D3}" type="slidenum">
              <a:rPr lang="en-US"/>
              <a:pPr/>
              <a:t>‹#›</a:t>
            </a:fld>
            <a:endParaRPr lang="en-US"/>
          </a:p>
        </p:txBody>
      </p:sp>
    </p:spTree>
    <p:extLst>
      <p:ext uri="{BB962C8B-B14F-4D97-AF65-F5344CB8AC3E}">
        <p14:creationId xmlns:p14="http://schemas.microsoft.com/office/powerpoint/2010/main" val="35274563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r>
              <a:rPr lang="en-US"/>
              <a:t>Click to edit Master title style</a:t>
            </a:r>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r>
              <a:rPr lang="en-US"/>
              <a:t>Click to edit Master subtitle style</a:t>
            </a:r>
          </a:p>
        </p:txBody>
      </p:sp>
      <p:sp>
        <p:nvSpPr>
          <p:cNvPr id="53252" name="Rectangle 4"/>
          <p:cNvSpPr>
            <a:spLocks noGrp="1" noChangeArrowheads="1"/>
          </p:cNvSpPr>
          <p:nvPr>
            <p:ph type="dt" sz="half" idx="2"/>
          </p:nvPr>
        </p:nvSpPr>
        <p:spPr>
          <a:xfrm>
            <a:off x="304800" y="6400800"/>
            <a:ext cx="1905000" cy="457200"/>
          </a:xfrm>
        </p:spPr>
        <p:txBody>
          <a:bodyPr/>
          <a:lstStyle>
            <a:lvl1pPr>
              <a:defRPr/>
            </a:lvl1pPr>
          </a:lstStyle>
          <a:p>
            <a:endParaRPr lang="en-US"/>
          </a:p>
        </p:txBody>
      </p:sp>
      <p:sp>
        <p:nvSpPr>
          <p:cNvPr id="53253" name="Rectangle 5"/>
          <p:cNvSpPr>
            <a:spLocks noGrp="1" noChangeArrowheads="1"/>
          </p:cNvSpPr>
          <p:nvPr>
            <p:ph type="ftr" sz="quarter" idx="3"/>
          </p:nvPr>
        </p:nvSpPr>
        <p:spPr>
          <a:xfrm>
            <a:off x="3505200" y="6400800"/>
            <a:ext cx="2895600" cy="457200"/>
          </a:xfrm>
        </p:spPr>
        <p:txBody>
          <a:bodyPr/>
          <a:lstStyle>
            <a:lvl1pPr>
              <a:defRPr/>
            </a:lvl1pPr>
          </a:lstStyle>
          <a:p>
            <a:endParaRPr lang="en-US"/>
          </a:p>
        </p:txBody>
      </p:sp>
      <p:sp>
        <p:nvSpPr>
          <p:cNvPr id="53254" name="Rectangle 6"/>
          <p:cNvSpPr>
            <a:spLocks noGrp="1" noChangeArrowheads="1"/>
          </p:cNvSpPr>
          <p:nvPr>
            <p:ph type="sldNum" sz="quarter" idx="4"/>
          </p:nvPr>
        </p:nvSpPr>
        <p:spPr>
          <a:xfrm>
            <a:off x="6934200" y="6400800"/>
            <a:ext cx="1905000" cy="457200"/>
          </a:xfrm>
        </p:spPr>
        <p:txBody>
          <a:bodyPr/>
          <a:lstStyle>
            <a:lvl1pPr>
              <a:defRPr/>
            </a:lvl1pPr>
          </a:lstStyle>
          <a:p>
            <a:fld id="{AF105AE6-DA38-4502-B9B2-A23921D14FD9}" type="slidenum">
              <a:rPr lang="en-US"/>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A7F536-7168-47E3-B99B-10606A903AB1}" type="slidenum">
              <a:rPr lang="en-US"/>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258649-4846-4A59-ADB9-FED528F4785B}" type="slidenum">
              <a:rPr lang="en-US"/>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21BA74-EE40-4C2D-9E77-D900ECC3E2A7}" type="slidenum">
              <a:rPr lang="en-US"/>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CAC818-A830-438A-8DCF-3013C6BE79D0}" type="slidenum">
              <a:rPr lang="en-US"/>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41534D-D1E4-4D35-B6BB-FDB03E5A40E6}" type="slidenum">
              <a:rPr lang="en-US"/>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F0DDFBC-2B6E-4E4C-A0A3-CF21B473BEBF}" type="slidenum">
              <a:rPr lang="en-US"/>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893A9F5-2F85-49ED-8044-358AC253FE0E}" type="slidenum">
              <a:rPr lang="en-US"/>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91C77A-D603-4F11-8E42-4894648B6FF1}" type="slidenum">
              <a:rPr lang="en-US"/>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9EF15C-9D65-4863-9B31-1252F7868054}" type="slidenum">
              <a:rPr lang="en-US"/>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5D390F-27B8-4D16-8B9A-70DB071F16C9}" type="slidenum">
              <a:rPr lang="en-US"/>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2227" name="Rectangle 3"/>
          <p:cNvSpPr>
            <a:spLocks noGrp="1" noChangeArrowheads="1"/>
          </p:cNvSpPr>
          <p:nvPr>
            <p:ph type="body" idx="1"/>
          </p:nvPr>
        </p:nvSpPr>
        <p:spPr bwMode="auto">
          <a:xfrm>
            <a:off x="1752600" y="1395413"/>
            <a:ext cx="7010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lvl1pPr>
          </a:lstStyle>
          <a:p>
            <a:endParaRPr lang="en-US"/>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vl1pPr>
          </a:lstStyle>
          <a:p>
            <a:endParaRPr lang="en-US"/>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vl1pPr>
          </a:lstStyle>
          <a:p>
            <a:fld id="{0BA2B7DA-4BA4-49FE-9F23-94589816421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thruBlk="1"/>
  </p:transition>
  <p:txStyles>
    <p:titleStyle>
      <a:lvl1pPr algn="l" rtl="0" eaLnBrk="1" fontAlgn="base" hangingPunct="1">
        <a:spcBef>
          <a:spcPct val="0"/>
        </a:spcBef>
        <a:spcAft>
          <a:spcPct val="0"/>
        </a:spcAft>
        <a:defRPr sz="3200" b="1">
          <a:solidFill>
            <a:srgbClr val="006666"/>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518457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0"/>
          </a:p>
        </p:txBody>
      </p:sp>
      <p:sp>
        <p:nvSpPr>
          <p:cNvPr id="3" name="Rectangle 2"/>
          <p:cNvSpPr/>
          <p:nvPr/>
        </p:nvSpPr>
        <p:spPr>
          <a:xfrm>
            <a:off x="512272" y="699161"/>
            <a:ext cx="8008859" cy="701731"/>
          </a:xfrm>
          <a:prstGeom prst="rect">
            <a:avLst/>
          </a:prstGeom>
          <a:solidFill>
            <a:srgbClr val="FFFF00"/>
          </a:solidFill>
          <a:ln w="76200">
            <a:solidFill>
              <a:schemeClr val="tx1"/>
            </a:solidFill>
          </a:ln>
        </p:spPr>
        <p:txBody>
          <a:bodyPr wrap="none" lIns="73152" tIns="36576" rIns="73152" bIns="36576">
            <a:spAutoFit/>
          </a:bodyPr>
          <a:lstStyle/>
          <a:p>
            <a:pPr algn="ctr"/>
            <a:r>
              <a:rPr lang="bn-IN"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আজকের </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অনলাইন ক্লাসে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সবাইকে </a:t>
            </a:r>
            <a:r>
              <a:rPr lang="bn-IN"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স্বাগতম</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5" y="1905000"/>
            <a:ext cx="7506267" cy="4536743"/>
          </a:xfrm>
          <a:prstGeom prst="rect">
            <a:avLst/>
          </a:prstGeom>
          <a:ln w="76200">
            <a:solidFill>
              <a:srgbClr val="00FFCC"/>
            </a:solidFill>
          </a:ln>
        </p:spPr>
      </p:pic>
    </p:spTree>
    <p:extLst>
      <p:ext uri="{BB962C8B-B14F-4D97-AF65-F5344CB8AC3E}">
        <p14:creationId xmlns:p14="http://schemas.microsoft.com/office/powerpoint/2010/main" val="263883356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1881" y="136478"/>
            <a:ext cx="2197290" cy="683264"/>
          </a:xfrm>
          <a:prstGeom prst="rect">
            <a:avLst/>
          </a:prstGeom>
          <a:noFill/>
          <a:ln w="38100">
            <a:solidFill>
              <a:srgbClr val="FFC000"/>
            </a:solidFill>
          </a:ln>
        </p:spPr>
        <p:txBody>
          <a:bodyPr wrap="square" rtlCol="0">
            <a:spAutoFit/>
          </a:bodyPr>
          <a:lstStyle/>
          <a:p>
            <a:r>
              <a:rPr lang="en-US" sz="4800" dirty="0">
                <a:latin typeface="NikoshBAN" panose="02000000000000000000" pitchFamily="2" charset="0"/>
                <a:cs typeface="NikoshBAN" panose="02000000000000000000" pitchFamily="2" charset="0"/>
              </a:rPr>
              <a:t>আলোচনা</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419" y="1064525"/>
            <a:ext cx="7820167" cy="4612943"/>
          </a:xfrm>
          <a:prstGeom prst="rect">
            <a:avLst/>
          </a:prstGeom>
          <a:ln>
            <a:solidFill>
              <a:srgbClr val="FF0000"/>
            </a:solidFill>
          </a:ln>
        </p:spPr>
      </p:pic>
      <p:grpSp>
        <p:nvGrpSpPr>
          <p:cNvPr id="6" name="Group 5"/>
          <p:cNvGrpSpPr/>
          <p:nvPr/>
        </p:nvGrpSpPr>
        <p:grpSpPr>
          <a:xfrm>
            <a:off x="1378424" y="1064526"/>
            <a:ext cx="4681182" cy="466476"/>
            <a:chOff x="2797792" y="1293014"/>
            <a:chExt cx="2702257" cy="68138236"/>
          </a:xfrm>
        </p:grpSpPr>
        <p:sp>
          <p:nvSpPr>
            <p:cNvPr id="7" name="TextBox 6"/>
            <p:cNvSpPr txBox="1"/>
            <p:nvPr/>
          </p:nvSpPr>
          <p:spPr>
            <a:xfrm flipH="1">
              <a:off x="2797792" y="2445362"/>
              <a:ext cx="984787" cy="66985888"/>
            </a:xfrm>
            <a:prstGeom prst="rect">
              <a:avLst/>
            </a:prstGeom>
            <a:noFill/>
          </p:spPr>
          <p:txBody>
            <a:bodyPr wrap="square" rtlCol="0">
              <a:spAutoFit/>
            </a:bodyPr>
            <a:lstStyle/>
            <a:p>
              <a:endParaRPr lang="en-US" sz="2800" dirty="0">
                <a:latin typeface="NikoshBAN" panose="02000000000000000000" pitchFamily="2" charset="0"/>
                <a:cs typeface="NikoshBAN" panose="02000000000000000000" pitchFamily="2" charset="0"/>
              </a:endParaRPr>
            </a:p>
          </p:txBody>
        </p:sp>
        <p:sp>
          <p:nvSpPr>
            <p:cNvPr id="8" name="Right Arrow 7"/>
            <p:cNvSpPr/>
            <p:nvPr/>
          </p:nvSpPr>
          <p:spPr bwMode="auto">
            <a:xfrm>
              <a:off x="4435523" y="1293014"/>
              <a:ext cx="1064526" cy="218364"/>
            </a:xfrm>
            <a:prstGeom prst="rightArrow">
              <a:avLst/>
            </a:prstGeom>
            <a:solidFill>
              <a:srgbClr val="FF000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a:ln>
                  <a:noFill/>
                </a:ln>
                <a:solidFill>
                  <a:srgbClr val="FF0000"/>
                </a:solidFill>
                <a:effectLst/>
                <a:latin typeface="NikoshBAN" panose="02000000000000000000" pitchFamily="2" charset="0"/>
                <a:cs typeface="NikoshBAN" panose="02000000000000000000" pitchFamily="2" charset="0"/>
              </a:endParaRPr>
            </a:p>
          </p:txBody>
        </p:sp>
      </p:grpSp>
      <p:sp>
        <p:nvSpPr>
          <p:cNvPr id="3" name="TextBox 2"/>
          <p:cNvSpPr txBox="1"/>
          <p:nvPr/>
        </p:nvSpPr>
        <p:spPr>
          <a:xfrm>
            <a:off x="2251882" y="5800299"/>
            <a:ext cx="3070746" cy="803297"/>
          </a:xfrm>
          <a:prstGeom prst="rect">
            <a:avLst/>
          </a:prstGeom>
          <a:noFill/>
          <a:ln w="76200">
            <a:solidFill>
              <a:srgbClr val="FF0066"/>
            </a:solidFill>
          </a:ln>
        </p:spPr>
        <p:txBody>
          <a:bodyPr wrap="square" rtlCol="0">
            <a:spAutoFit/>
          </a:bodyPr>
          <a:lstStyle/>
          <a:p>
            <a:pPr lvl="0"/>
            <a:r>
              <a:rPr lang="bn-BD" sz="2800" dirty="0">
                <a:solidFill>
                  <a:srgbClr val="000000"/>
                </a:solidFill>
                <a:latin typeface="NikoshBAN" panose="02000000000000000000" pitchFamily="2" charset="0"/>
                <a:cs typeface="NikoshBAN" panose="02000000000000000000" pitchFamily="2" charset="0"/>
              </a:rPr>
              <a:t>সিন্ধু </a:t>
            </a:r>
            <a:r>
              <a:rPr lang="bn-BD" sz="2800" dirty="0" smtClean="0">
                <a:solidFill>
                  <a:srgbClr val="000000"/>
                </a:solidFill>
                <a:latin typeface="NikoshBAN" panose="02000000000000000000" pitchFamily="2" charset="0"/>
                <a:cs typeface="NikoshBAN" panose="02000000000000000000" pitchFamily="2" charset="0"/>
              </a:rPr>
              <a:t>সিভ্যতার</a:t>
            </a:r>
            <a:r>
              <a:rPr lang="en-US" sz="2800" dirty="0" smtClean="0">
                <a:solidFill>
                  <a:srgbClr val="000000"/>
                </a:solidFill>
                <a:latin typeface="NikoshBAN" panose="02000000000000000000" pitchFamily="2" charset="0"/>
                <a:cs typeface="NikoshBAN" panose="02000000000000000000" pitchFamily="2" charset="0"/>
              </a:rPr>
              <a:t> </a:t>
            </a:r>
            <a:r>
              <a:rPr lang="bn-BD" sz="2800" dirty="0" smtClean="0">
                <a:solidFill>
                  <a:srgbClr val="000000"/>
                </a:solidFill>
                <a:latin typeface="NikoshBAN" panose="02000000000000000000" pitchFamily="2" charset="0"/>
                <a:cs typeface="NikoshBAN" panose="02000000000000000000" pitchFamily="2" charset="0"/>
              </a:rPr>
              <a:t>ভৌগোলিক </a:t>
            </a:r>
            <a:r>
              <a:rPr lang="bn-BD" sz="2800" dirty="0">
                <a:solidFill>
                  <a:srgbClr val="000000"/>
                </a:solidFill>
                <a:latin typeface="NikoshBAN" panose="02000000000000000000" pitchFamily="2" charset="0"/>
                <a:cs typeface="NikoshBAN" panose="02000000000000000000" pitchFamily="2" charset="0"/>
              </a:rPr>
              <a:t>অবস্থান</a:t>
            </a:r>
            <a:endParaRPr lang="en-US" sz="2800" dirty="0">
              <a:solidFill>
                <a:srgbClr val="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75944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09182"/>
            <a:ext cx="9144000" cy="6781857"/>
          </a:xfrm>
          <a:prstGeom prst="rect">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lvl="0"/>
            <a:r>
              <a:rPr lang="en-US" sz="5400" u="sng" dirty="0">
                <a:solidFill>
                  <a:srgbClr val="FF0000"/>
                </a:solidFill>
                <a:latin typeface="NikoshBAN" panose="02000000000000000000" pitchFamily="2" charset="0"/>
                <a:cs typeface="NikoshBAN" panose="02000000000000000000" pitchFamily="2" charset="0"/>
              </a:rPr>
              <a:t>ভৌগোলিক অবস্থানঃ </a:t>
            </a:r>
            <a:r>
              <a:rPr lang="en-US" sz="5400" dirty="0">
                <a:solidFill>
                  <a:srgbClr val="000000"/>
                </a:solidFill>
                <a:latin typeface="NikoshBAN" panose="02000000000000000000" pitchFamily="2" charset="0"/>
                <a:cs typeface="NikoshBAN" panose="02000000000000000000" pitchFamily="2" charset="0"/>
              </a:rPr>
              <a:t>মহেঞ্জোদারো ও হরপ্পাতে এই সভ্যতার নিদর্শন সবচেয়ে বেশি আবিস্কৃর হয়েছে। তা সত্ত্বেও ঐ সভ্যতা </a:t>
            </a:r>
            <a:r>
              <a:rPr lang="en-US" sz="5400" dirty="0" err="1">
                <a:solidFill>
                  <a:srgbClr val="000000"/>
                </a:solidFill>
                <a:latin typeface="NikoshBAN" panose="02000000000000000000" pitchFamily="2" charset="0"/>
                <a:cs typeface="NikoshBAN" panose="02000000000000000000" pitchFamily="2" charset="0"/>
              </a:rPr>
              <a:t>শুধু</a:t>
            </a:r>
            <a:r>
              <a:rPr lang="en-US" sz="5400" dirty="0">
                <a:solidFill>
                  <a:srgbClr val="000000"/>
                </a:solidFill>
                <a:latin typeface="NikoshBAN" panose="02000000000000000000" pitchFamily="2" charset="0"/>
                <a:cs typeface="NikoshBAN" panose="02000000000000000000" pitchFamily="2" charset="0"/>
              </a:rPr>
              <a:t> সিন্ধু অববাহিকা বা ঐ দুটি শহরের মধ্য সীমাবদ্ধ ছিলনা। পাকিস্থানের পাঞ্জাব,সিন্ধু প্রদেশ,ভারতের পাঞ্জাব,রাজস্থান,গুজরাটের বিভিন্ন অংশে এই সভ্যতার নিদর্শন পাওয়া গেছে। ঐতিহাসিকরা মনে করেন,পাঞ্জাব থেকে আরব সাগর পর্যন্ত বিস্তীর্ণ ভৌগোলিক এলাকা জুড়ে সিন্ধু সভ্যতা গড়ে উঠেছিল। </a:t>
            </a:r>
          </a:p>
        </p:txBody>
      </p:sp>
    </p:spTree>
    <p:extLst>
      <p:ext uri="{BB962C8B-B14F-4D97-AF65-F5344CB8AC3E}">
        <p14:creationId xmlns:p14="http://schemas.microsoft.com/office/powerpoint/2010/main" val="2233305725"/>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4335"/>
            <a:ext cx="9144000" cy="6050887"/>
          </a:xfrm>
          <a:prstGeom prst="rect">
            <a:avLst/>
          </a:prstGeom>
          <a:solidFill>
            <a:srgbClr val="FFFF00"/>
          </a:solidFill>
          <a:ln w="28575">
            <a:solidFill>
              <a:schemeClr val="tx1"/>
            </a:solidFill>
          </a:ln>
        </p:spPr>
        <p:txBody>
          <a:bodyPr wrap="square" rtlCol="0">
            <a:spAutoFit/>
          </a:bodyPr>
          <a:lstStyle/>
          <a:p>
            <a:r>
              <a:rPr lang="en-US" sz="4400" u="sng" dirty="0">
                <a:solidFill>
                  <a:srgbClr val="FF0000"/>
                </a:solidFill>
                <a:latin typeface="NikoshBAN" panose="02000000000000000000" pitchFamily="2" charset="0"/>
                <a:cs typeface="NikoshBAN" panose="02000000000000000000" pitchFamily="2" charset="0"/>
              </a:rPr>
              <a:t>ধর্মীয় অবস্থাঃ </a:t>
            </a:r>
            <a:r>
              <a:rPr lang="en-US" sz="4400" dirty="0">
                <a:latin typeface="NikoshBAN" panose="02000000000000000000" pitchFamily="2" charset="0"/>
                <a:cs typeface="NikoshBAN" panose="02000000000000000000" pitchFamily="2" charset="0"/>
              </a:rPr>
              <a:t>সিন্ধু সভ্যতায় কোন মন্দির বা মঠের </a:t>
            </a:r>
            <a:r>
              <a:rPr lang="en-US" sz="4400" dirty="0" err="1">
                <a:latin typeface="NikoshBAN" panose="02000000000000000000" pitchFamily="2" charset="0"/>
                <a:cs typeface="NikoshBAN" panose="02000000000000000000" pitchFamily="2" charset="0"/>
              </a:rPr>
              <a:t>চিহ্ন</a:t>
            </a:r>
            <a:r>
              <a:rPr lang="en-US" sz="4400" dirty="0">
                <a:latin typeface="NikoshBAN" panose="02000000000000000000" pitchFamily="2" charset="0"/>
                <a:cs typeface="NikoshBAN" panose="02000000000000000000" pitchFamily="2" charset="0"/>
              </a:rPr>
              <a:t> পাওয়া যায়নি; যে কারণে তাদের ধর্ম বিশ্বাস সম্পর্কে সুস্পষ্ট ধারণা করা সম্ভব নয়। তবে তাদের মধ্যে যে ধর্মবিশ্বাস ছিল,সে বিষয়ে সন্দেহ নেই।</a:t>
            </a:r>
            <a:r>
              <a:rPr lang="bn-BD" sz="4400" dirty="0">
                <a:latin typeface="NikoshBAN" panose="02000000000000000000" pitchFamily="2" charset="0"/>
                <a:cs typeface="NikoshBAN" panose="02000000000000000000" pitchFamily="2" charset="0"/>
              </a:rPr>
              <a:t>বিভিন্ন স্থানে অসংখ্য পোড়ামাটির নারীমূর্তি পাওয়া গেছে।</a:t>
            </a:r>
            <a:r>
              <a:rPr lang="en-US" sz="4400" dirty="0">
                <a:latin typeface="NikoshBAN" panose="02000000000000000000" pitchFamily="2" charset="0"/>
                <a:cs typeface="NikoshBAN" panose="02000000000000000000" pitchFamily="2" charset="0"/>
              </a:rPr>
              <a:t>তারা দেবীমূর্তীর পূজা করত। সিন্ধুবাসীর মধ্যে মাতৃপূজা খুব জনপ্রিয় ছিল। তারা দেব-দেবী মনে করে বৃক্ষ,পাথর,সাপ,এবং পশু-পাখির উপাসনাও করত। তারা পরলোকে বিশ্বাস করত। যে কারণে কবরে মৃতের ব্যবহার ক</a:t>
            </a:r>
            <a:r>
              <a:rPr lang="bn-BD" sz="4400" dirty="0">
                <a:latin typeface="NikoshBAN" panose="02000000000000000000" pitchFamily="2" charset="0"/>
                <a:cs typeface="NikoshBAN" panose="02000000000000000000" pitchFamily="2" charset="0"/>
              </a:rPr>
              <a:t>রা</a:t>
            </a:r>
            <a:r>
              <a:rPr lang="en-US" sz="4400" dirty="0">
                <a:latin typeface="NikoshBAN" panose="02000000000000000000" pitchFamily="2" charset="0"/>
                <a:cs typeface="NikoshBAN" panose="02000000000000000000" pitchFamily="2" charset="0"/>
              </a:rPr>
              <a:t> জিনিসপত্র ও অলঙ্কার রেখে দিত।</a:t>
            </a:r>
          </a:p>
        </p:txBody>
      </p:sp>
      <p:sp>
        <p:nvSpPr>
          <p:cNvPr id="3" name="TextBox 2"/>
          <p:cNvSpPr txBox="1"/>
          <p:nvPr/>
        </p:nvSpPr>
        <p:spPr>
          <a:xfrm>
            <a:off x="2101753" y="0"/>
            <a:ext cx="2784146" cy="683264"/>
          </a:xfrm>
          <a:prstGeom prst="rect">
            <a:avLst/>
          </a:prstGeom>
          <a:solidFill>
            <a:srgbClr val="00B0F0"/>
          </a:solidFill>
          <a:ln w="28575">
            <a:solidFill>
              <a:srgbClr val="FFC000"/>
            </a:solidFill>
          </a:ln>
        </p:spPr>
        <p:txBody>
          <a:bodyPr wrap="square" rtlCol="0">
            <a:spAutoFit/>
          </a:bodyPr>
          <a:lstStyle/>
          <a:p>
            <a:r>
              <a:rPr lang="en-US" sz="4800" dirty="0">
                <a:latin typeface="NikoshBAN" panose="02000000000000000000" pitchFamily="2" charset="0"/>
                <a:cs typeface="NikoshBAN" panose="02000000000000000000" pitchFamily="2" charset="0"/>
              </a:rPr>
              <a:t>আলোচনা</a:t>
            </a:r>
          </a:p>
        </p:txBody>
      </p:sp>
    </p:spTree>
    <p:extLst>
      <p:ext uri="{BB962C8B-B14F-4D97-AF65-F5344CB8AC3E}">
        <p14:creationId xmlns:p14="http://schemas.microsoft.com/office/powerpoint/2010/main" val="2126026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3826" y="0"/>
            <a:ext cx="2906973" cy="683264"/>
          </a:xfrm>
          <a:prstGeom prst="rect">
            <a:avLst/>
          </a:prstGeom>
          <a:noFill/>
          <a:ln w="28575">
            <a:solidFill>
              <a:srgbClr val="FFC000"/>
            </a:solidFill>
          </a:ln>
        </p:spPr>
        <p:txBody>
          <a:bodyPr wrap="square" rtlCol="0">
            <a:spAutoFit/>
          </a:bodyPr>
          <a:lstStyle/>
          <a:p>
            <a:r>
              <a:rPr lang="en-US" sz="4800" dirty="0">
                <a:latin typeface="NikoshBAN" panose="02000000000000000000" pitchFamily="2" charset="0"/>
                <a:cs typeface="NikoshBAN" panose="02000000000000000000" pitchFamily="2" charset="0"/>
              </a:rPr>
              <a:t>আলোচনা</a:t>
            </a:r>
          </a:p>
        </p:txBody>
      </p:sp>
      <p:grpSp>
        <p:nvGrpSpPr>
          <p:cNvPr id="6" name="Group 5"/>
          <p:cNvGrpSpPr/>
          <p:nvPr/>
        </p:nvGrpSpPr>
        <p:grpSpPr>
          <a:xfrm>
            <a:off x="272955" y="683264"/>
            <a:ext cx="8509379" cy="4599828"/>
            <a:chOff x="3565150" y="150125"/>
            <a:chExt cx="5217185" cy="3289754"/>
          </a:xfrm>
        </p:grpSpPr>
        <p:pic>
          <p:nvPicPr>
            <p:cNvPr id="4" name="Content Placeholder 6" descr="Nogor.jpeg"/>
            <p:cNvPicPr>
              <a:picLocks noChangeAspect="1"/>
            </p:cNvPicPr>
            <p:nvPr/>
          </p:nvPicPr>
          <p:blipFill>
            <a:blip r:embed="rId2" cstate="print"/>
            <a:stretch>
              <a:fillRect/>
            </a:stretch>
          </p:blipFill>
          <p:spPr>
            <a:xfrm>
              <a:off x="3565150" y="150125"/>
              <a:ext cx="5217185" cy="2695433"/>
            </a:xfrm>
            <a:prstGeom prst="rect">
              <a:avLst/>
            </a:prstGeom>
          </p:spPr>
        </p:pic>
        <p:sp>
          <p:nvSpPr>
            <p:cNvPr id="5" name="Rectangle 4"/>
            <p:cNvSpPr/>
            <p:nvPr/>
          </p:nvSpPr>
          <p:spPr>
            <a:xfrm>
              <a:off x="3565150" y="2845558"/>
              <a:ext cx="5217184" cy="594321"/>
            </a:xfrm>
            <a:prstGeom prst="rect">
              <a:avLst/>
            </a:prstGeom>
            <a:solidFill>
              <a:schemeClr val="tx2">
                <a:lumMod val="65000"/>
                <a:lumOff val="35000"/>
              </a:schemeClr>
            </a:solidFill>
          </p:spPr>
          <p:txBody>
            <a:bodyPr wrap="square">
              <a:spAutoFit/>
            </a:bodyPr>
            <a:lstStyle/>
            <a:p>
              <a:pPr algn="ctr"/>
              <a:r>
                <a:rPr lang="bn-BD" sz="6000" u="sng" dirty="0">
                  <a:solidFill>
                    <a:srgbClr val="FFFF00"/>
                  </a:solidFill>
                  <a:latin typeface="NikoshBAN" panose="02000000000000000000" pitchFamily="2" charset="0"/>
                  <a:cs typeface="NikoshBAN" panose="02000000000000000000" pitchFamily="2" charset="0"/>
                </a:rPr>
                <a:t>উন্নত নগর পরিকল্পনা </a:t>
              </a:r>
              <a:endParaRPr lang="en-US" sz="6000" dirty="0">
                <a:solidFill>
                  <a:srgbClr val="FFFF00"/>
                </a:solidFill>
              </a:endParaRPr>
            </a:p>
          </p:txBody>
        </p:sp>
      </p:grpSp>
      <p:sp>
        <p:nvSpPr>
          <p:cNvPr id="7" name="Content Placeholder 3"/>
          <p:cNvSpPr txBox="1">
            <a:spLocks/>
          </p:cNvSpPr>
          <p:nvPr/>
        </p:nvSpPr>
        <p:spPr>
          <a:xfrm>
            <a:off x="1" y="5213445"/>
            <a:ext cx="9144000" cy="1644554"/>
          </a:xfrm>
          <a:prstGeom prst="rect">
            <a:avLst/>
          </a:prstGeom>
          <a:solidFill>
            <a:schemeClr val="bg2">
              <a:lumMod val="20000"/>
              <a:lumOff val="80000"/>
            </a:schemeClr>
          </a:solidFill>
        </p:spPr>
        <p:style>
          <a:lnRef idx="1">
            <a:schemeClr val="accent1"/>
          </a:lnRef>
          <a:fillRef idx="2">
            <a:schemeClr val="accent1"/>
          </a:fillRef>
          <a:effectRef idx="1">
            <a:schemeClr val="accent1"/>
          </a:effectRef>
          <a:fontRef idx="minor">
            <a:schemeClr val="dk1"/>
          </a:fontRef>
        </p:style>
        <p:txBody>
          <a:bodyPr numCol="1">
            <a:noAutofit/>
          </a:bodyPr>
          <a:lstStyle>
            <a:lvl1pPr marL="342900" indent="-342900" algn="l" rtl="0" eaLnBrk="1" fontAlgn="base" hangingPunct="1">
              <a:spcBef>
                <a:spcPct val="50000"/>
              </a:spcBef>
              <a:spcAft>
                <a:spcPct val="0"/>
              </a:spcAft>
              <a:buChar char="•"/>
              <a:defRPr sz="2400">
                <a:solidFill>
                  <a:schemeClr val="dk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dk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12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12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12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12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1200">
                <a:solidFill>
                  <a:schemeClr val="dk1"/>
                </a:solidFill>
                <a:latin typeface="+mn-lt"/>
                <a:ea typeface="+mn-ea"/>
                <a:cs typeface="+mn-cs"/>
              </a:defRPr>
            </a:lvl9pPr>
          </a:lstStyle>
          <a:p>
            <a:pPr>
              <a:buFontTx/>
              <a:buNone/>
            </a:pPr>
            <a:r>
              <a:rPr lang="en-US" sz="6600" dirty="0">
                <a:solidFill>
                  <a:schemeClr val="tx1"/>
                </a:solidFill>
                <a:latin typeface="NikoshBAN" panose="02000000000000000000" pitchFamily="2" charset="0"/>
                <a:cs typeface="NikoshBAN" panose="02000000000000000000" pitchFamily="2" charset="0"/>
                <a:sym typeface="Wingdings"/>
              </a:rPr>
              <a:t> </a:t>
            </a:r>
            <a:r>
              <a:rPr lang="bn-BD" sz="6600" dirty="0">
                <a:solidFill>
                  <a:schemeClr val="tx1"/>
                </a:solidFill>
                <a:latin typeface="NikoshBAN" pitchFamily="2" charset="0"/>
                <a:cs typeface="NikoshBAN" pitchFamily="2" charset="0"/>
              </a:rPr>
              <a:t>নগরীর ভিতর দিয়ে চলে গেছে পাকা রাস্তা ।</a:t>
            </a:r>
          </a:p>
          <a:p>
            <a:pPr>
              <a:buFontTx/>
              <a:buNone/>
            </a:pPr>
            <a:r>
              <a:rPr lang="en-US" sz="6600" dirty="0">
                <a:solidFill>
                  <a:schemeClr val="tx1"/>
                </a:solidFill>
                <a:latin typeface="NikoshBAN" panose="02000000000000000000" pitchFamily="2" charset="0"/>
                <a:cs typeface="NikoshBAN" panose="02000000000000000000" pitchFamily="2" charset="0"/>
                <a:sym typeface="Wingdings"/>
              </a:rPr>
              <a:t> </a:t>
            </a:r>
            <a:r>
              <a:rPr lang="bn-BD" sz="6600" dirty="0">
                <a:solidFill>
                  <a:schemeClr val="tx1"/>
                </a:solidFill>
                <a:latin typeface="NikoshBAN" pitchFamily="2" charset="0"/>
                <a:cs typeface="NikoshBAN" pitchFamily="2" charset="0"/>
              </a:rPr>
              <a:t>প্রধান রাস্তা ছিল ৩৫ ফুট প্রশস্ত । </a:t>
            </a:r>
          </a:p>
          <a:p>
            <a:pPr>
              <a:buFontTx/>
              <a:buNone/>
            </a:pPr>
            <a:r>
              <a:rPr lang="en-US" sz="6600" dirty="0">
                <a:solidFill>
                  <a:schemeClr val="tx1"/>
                </a:solidFill>
                <a:latin typeface="NikoshBAN" panose="02000000000000000000" pitchFamily="2" charset="0"/>
                <a:cs typeface="NikoshBAN" panose="02000000000000000000" pitchFamily="2" charset="0"/>
                <a:sym typeface="Wingdings"/>
              </a:rPr>
              <a:t> </a:t>
            </a:r>
            <a:r>
              <a:rPr lang="bn-BD" sz="6600" dirty="0">
                <a:solidFill>
                  <a:schemeClr val="tx1"/>
                </a:solidFill>
                <a:latin typeface="NikoshBAN" pitchFamily="2" charset="0"/>
                <a:cs typeface="NikoshBAN" pitchFamily="2" charset="0"/>
              </a:rPr>
              <a:t>বিশুদ্ধ পানির জন্য ছিল কূপ, ময়লা পানি নিষ্কাশনের জন্য ছিল ড্রেন । </a:t>
            </a:r>
            <a:endParaRPr lang="en-US" sz="6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77044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7" y="502045"/>
            <a:ext cx="8816453" cy="6629507"/>
          </a:xfrm>
          <a:prstGeom prst="rect">
            <a:avLst/>
          </a:prstGeom>
          <a:solidFill>
            <a:srgbClr val="00B050"/>
          </a:solidFill>
          <a:ln w="76200">
            <a:solidFill>
              <a:srgbClr val="FF0000"/>
            </a:solidFill>
          </a:ln>
        </p:spPr>
        <p:txBody>
          <a:bodyPr wrap="square">
            <a:spAutoFit/>
          </a:bodyPr>
          <a:lstStyle/>
          <a:p>
            <a:pPr lvl="0"/>
            <a:r>
              <a:rPr lang="bn-BD" sz="3600" dirty="0">
                <a:latin typeface="NikoshBAN" panose="02000000000000000000" pitchFamily="2" charset="0"/>
                <a:cs typeface="NikoshBAN" panose="02000000000000000000" pitchFamily="2" charset="0"/>
              </a:rPr>
              <a:t>সিন্ধু সভ্যতার অবদান----</a:t>
            </a:r>
          </a:p>
          <a:p>
            <a:pPr lvl="0"/>
            <a:r>
              <a:rPr lang="bn-BD" sz="3200" u="sng" dirty="0">
                <a:solidFill>
                  <a:srgbClr val="FF0000"/>
                </a:solidFill>
                <a:latin typeface="NikoshBAN" panose="02000000000000000000" pitchFamily="2" charset="0"/>
                <a:cs typeface="NikoshBAN" panose="02000000000000000000" pitchFamily="2" charset="0"/>
              </a:rPr>
              <a:t>নগর পরিকল্পনাঃ </a:t>
            </a:r>
            <a:r>
              <a:rPr lang="bn-BD" sz="4400" dirty="0">
                <a:solidFill>
                  <a:srgbClr val="000000"/>
                </a:solidFill>
                <a:latin typeface="NikoshBAN" panose="02000000000000000000" pitchFamily="2" charset="0"/>
                <a:cs typeface="NikoshBAN" panose="02000000000000000000" pitchFamily="2" charset="0"/>
              </a:rPr>
              <a:t>সিন্ধু সভ্যতার শহর গুলোর মধ্যে হরপ্পা ও মহেঞ্জোদারো সবচেয়ে বড় শহর। ঘরবাড়ি সবই পোড়ামাটি বা রোদে পোড়ানো ইট দিয়ে তৈরী।সিন্ধুসভ্যতার লোকেরা উন্নত নগরকেন্দ্রিক জীবন যাপনে অভ্যস্ত ছিল। হরপ্পা ও মহেঞ্জোদারো একই পরিকল্পনা মোতাবেক ছিল।নগরীর ভেতর দিয়ে গেছে পাকা রাস্তা।প্রত্যেক বাড়িতে খোলা জায়গা,কূপ ও স্নানাগার ছিল। পয়ঃনিস্কাশনের জন্য ছোট নর্দমাগোলোকে বড় নর্দমার সাথে যুক্ত করা হতো। রাস্তাগোলো ছিল পরিস্কার-পরিচ্ছন্ন।পথের ধারে ছিল সারিবদ্ধ ল্যাম্পপোষ্ট।</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85472694"/>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6280" y="0"/>
            <a:ext cx="3457071" cy="683264"/>
          </a:xfrm>
          <a:prstGeom prst="rect">
            <a:avLst/>
          </a:prstGeom>
          <a:solidFill>
            <a:srgbClr val="FFFF00"/>
          </a:solidFill>
          <a:ln w="28575">
            <a:solidFill>
              <a:srgbClr val="FFC000"/>
            </a:solidFill>
          </a:ln>
        </p:spPr>
        <p:txBody>
          <a:bodyPr wrap="square" rtlCol="0">
            <a:spAutoFit/>
          </a:bodyPr>
          <a:lstStyle/>
          <a:p>
            <a:r>
              <a:rPr lang="en-US" sz="4800" dirty="0">
                <a:latin typeface="NikoshBAN" panose="02000000000000000000" pitchFamily="2" charset="0"/>
                <a:cs typeface="NikoshBAN" panose="02000000000000000000" pitchFamily="2" charset="0"/>
              </a:rPr>
              <a:t>আলোচনা</a:t>
            </a:r>
          </a:p>
        </p:txBody>
      </p:sp>
      <p:grpSp>
        <p:nvGrpSpPr>
          <p:cNvPr id="9" name="Group 8"/>
          <p:cNvGrpSpPr/>
          <p:nvPr/>
        </p:nvGrpSpPr>
        <p:grpSpPr>
          <a:xfrm>
            <a:off x="0" y="627796"/>
            <a:ext cx="9144000" cy="6230203"/>
            <a:chOff x="714305" y="122831"/>
            <a:chExt cx="8105891" cy="3282842"/>
          </a:xfrm>
        </p:grpSpPr>
        <p:grpSp>
          <p:nvGrpSpPr>
            <p:cNvPr id="7" name="Group 6"/>
            <p:cNvGrpSpPr/>
            <p:nvPr/>
          </p:nvGrpSpPr>
          <p:grpSpPr>
            <a:xfrm>
              <a:off x="3521121" y="122831"/>
              <a:ext cx="5299075" cy="3282842"/>
              <a:chOff x="3521121" y="122831"/>
              <a:chExt cx="5299075" cy="3282842"/>
            </a:xfrm>
          </p:grpSpPr>
          <p:pic>
            <p:nvPicPr>
              <p:cNvPr id="4" name="Content Placeholder 12" descr="porimaper akok.jpeg"/>
              <p:cNvPicPr>
                <a:picLocks noChangeAspect="1"/>
              </p:cNvPicPr>
              <p:nvPr/>
            </p:nvPicPr>
            <p:blipFill>
              <a:blip r:embed="rId2" cstate="print"/>
              <a:stretch>
                <a:fillRect/>
              </a:stretch>
            </p:blipFill>
            <p:spPr>
              <a:xfrm>
                <a:off x="3521121" y="122831"/>
                <a:ext cx="5299075" cy="3282842"/>
              </a:xfrm>
              <a:prstGeom prst="rect">
                <a:avLst/>
              </a:prstGeom>
            </p:spPr>
          </p:pic>
          <p:sp>
            <p:nvSpPr>
              <p:cNvPr id="5" name="Rectangle 4"/>
              <p:cNvSpPr/>
              <p:nvPr/>
            </p:nvSpPr>
            <p:spPr>
              <a:xfrm rot="1887528">
                <a:off x="3680326" y="2319462"/>
                <a:ext cx="878026" cy="508729"/>
              </a:xfrm>
              <a:prstGeom prst="rect">
                <a:avLst/>
              </a:prstGeom>
            </p:spPr>
            <p:txBody>
              <a:bodyPr wrap="square">
                <a:spAutoFit/>
              </a:bodyPr>
              <a:lstStyle/>
              <a:p>
                <a:r>
                  <a:rPr lang="bn-BD" sz="3200" dirty="0">
                    <a:solidFill>
                      <a:srgbClr val="FFFF00"/>
                    </a:solidFill>
                    <a:latin typeface="NikoshBAN" panose="02000000000000000000" pitchFamily="2" charset="0"/>
                    <a:cs typeface="NikoshBAN" panose="02000000000000000000" pitchFamily="2" charset="0"/>
                  </a:rPr>
                  <a:t>স্কেল</a:t>
                </a:r>
                <a:endParaRPr lang="en-US" sz="3200" dirty="0">
                  <a:solidFill>
                    <a:srgbClr val="FFFF00"/>
                  </a:solidFill>
                </a:endParaRPr>
              </a:p>
            </p:txBody>
          </p:sp>
          <p:sp>
            <p:nvSpPr>
              <p:cNvPr id="6" name="Rectangle 5"/>
              <p:cNvSpPr/>
              <p:nvPr/>
            </p:nvSpPr>
            <p:spPr>
              <a:xfrm>
                <a:off x="4626574" y="210098"/>
                <a:ext cx="1959139" cy="508729"/>
              </a:xfrm>
              <a:prstGeom prst="rect">
                <a:avLst/>
              </a:prstGeom>
            </p:spPr>
            <p:txBody>
              <a:bodyPr wrap="square">
                <a:spAutoFit/>
              </a:bodyPr>
              <a:lstStyle/>
              <a:p>
                <a:r>
                  <a:rPr lang="bn-BD" sz="3200" dirty="0">
                    <a:solidFill>
                      <a:srgbClr val="FFFF00"/>
                    </a:solidFill>
                    <a:latin typeface="NikoshBAN" panose="02000000000000000000" pitchFamily="2" charset="0"/>
                    <a:cs typeface="NikoshBAN" panose="02000000000000000000" pitchFamily="2" charset="0"/>
                  </a:rPr>
                  <a:t>বাটকারা </a:t>
                </a:r>
                <a:endParaRPr lang="en-US" sz="3200" dirty="0">
                  <a:solidFill>
                    <a:srgbClr val="FFFF00"/>
                  </a:solidFill>
                </a:endParaRPr>
              </a:p>
            </p:txBody>
          </p:sp>
        </p:grpSp>
        <p:pic>
          <p:nvPicPr>
            <p:cNvPr id="8" name="Content Placeholder 5" descr="dd.jpeg"/>
            <p:cNvPicPr>
              <a:picLocks noChangeAspect="1"/>
            </p:cNvPicPr>
            <p:nvPr/>
          </p:nvPicPr>
          <p:blipFill>
            <a:blip r:embed="rId3" cstate="print"/>
            <a:stretch>
              <a:fillRect/>
            </a:stretch>
          </p:blipFill>
          <p:spPr>
            <a:xfrm>
              <a:off x="714305" y="899436"/>
              <a:ext cx="2425102" cy="2456597"/>
            </a:xfrm>
            <a:prstGeom prst="rect">
              <a:avLst/>
            </a:prstGeom>
          </p:spPr>
        </p:pic>
      </p:grpSp>
    </p:spTree>
    <p:extLst>
      <p:ext uri="{BB962C8B-B14F-4D97-AF65-F5344CB8AC3E}">
        <p14:creationId xmlns:p14="http://schemas.microsoft.com/office/powerpoint/2010/main" val="312265176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269682"/>
          </a:xfrm>
          <a:prstGeom prst="rect">
            <a:avLst/>
          </a:prstGeom>
          <a:solidFill>
            <a:srgbClr val="FFFF00"/>
          </a:solidFill>
        </p:spPr>
        <p:txBody>
          <a:bodyPr wrap="square">
            <a:spAutoFit/>
          </a:bodyPr>
          <a:lstStyle/>
          <a:p>
            <a:pPr lvl="0"/>
            <a:r>
              <a:rPr lang="bn-BD" sz="4400" u="sng" dirty="0">
                <a:solidFill>
                  <a:srgbClr val="FF0000"/>
                </a:solidFill>
                <a:latin typeface="NikoshBAN" panose="02000000000000000000" pitchFamily="2" charset="0"/>
                <a:cs typeface="NikoshBAN" panose="02000000000000000000" pitchFamily="2" charset="0"/>
              </a:rPr>
              <a:t>পরিমাপ পদ্ধতিঃ </a:t>
            </a:r>
            <a:r>
              <a:rPr lang="bn-BD" sz="4400" dirty="0">
                <a:solidFill>
                  <a:srgbClr val="0070C0"/>
                </a:solidFill>
                <a:latin typeface="NikoshBAN" panose="02000000000000000000" pitchFamily="2" charset="0"/>
                <a:cs typeface="NikoshBAN" panose="02000000000000000000" pitchFamily="2" charset="0"/>
              </a:rPr>
              <a:t>সিন্ধু অধিবাসীরা দ্রব্যের ওজন পরিমাপ করতে শিখেছিল। তাদের এই পরিমাপ পদ্ধতির আবিস্কার সভ্যতার জন্য গুরুত্বপুর্ণ অবদান। ওজন মাপার ভিন্ন ভিন্ন </a:t>
            </a:r>
            <a:r>
              <a:rPr lang="bn-BD" sz="4400" dirty="0">
                <a:solidFill>
                  <a:srgbClr val="FF0000"/>
                </a:solidFill>
                <a:latin typeface="NikoshBAN" panose="02000000000000000000" pitchFamily="2" charset="0"/>
                <a:cs typeface="NikoshBAN" panose="02000000000000000000" pitchFamily="2" charset="0"/>
              </a:rPr>
              <a:t>বাটকারা</a:t>
            </a:r>
            <a:r>
              <a:rPr lang="bn-BD" sz="4400" dirty="0">
                <a:solidFill>
                  <a:srgbClr val="0070C0"/>
                </a:solidFill>
                <a:latin typeface="NikoshBAN" panose="02000000000000000000" pitchFamily="2" charset="0"/>
                <a:cs typeface="NikoshBAN" panose="02000000000000000000" pitchFamily="2" charset="0"/>
              </a:rPr>
              <a:t> ব্যবহার করত। দাগ কাটা</a:t>
            </a:r>
            <a:r>
              <a:rPr lang="bn-BD" sz="4400" dirty="0">
                <a:solidFill>
                  <a:srgbClr val="FF0000"/>
                </a:solidFill>
                <a:latin typeface="NikoshBAN" panose="02000000000000000000" pitchFamily="2" charset="0"/>
                <a:cs typeface="NikoshBAN" panose="02000000000000000000" pitchFamily="2" charset="0"/>
              </a:rPr>
              <a:t> স্কেল </a:t>
            </a:r>
            <a:r>
              <a:rPr lang="bn-BD" sz="4400" dirty="0">
                <a:solidFill>
                  <a:srgbClr val="0070C0"/>
                </a:solidFill>
                <a:latin typeface="NikoshBAN" panose="02000000000000000000" pitchFamily="2" charset="0"/>
                <a:cs typeface="NikoshBAN" panose="02000000000000000000" pitchFamily="2" charset="0"/>
              </a:rPr>
              <a:t>দিয়ে দৈর্ঘ্য মাপার পদ্ধতিও তাদের জানা ছিল।</a:t>
            </a:r>
          </a:p>
          <a:p>
            <a:pPr lvl="0"/>
            <a:r>
              <a:rPr lang="bn-BD" sz="4400" u="sng" dirty="0">
                <a:solidFill>
                  <a:srgbClr val="FF0000"/>
                </a:solidFill>
                <a:latin typeface="NikoshBAN" panose="02000000000000000000" pitchFamily="2" charset="0"/>
                <a:cs typeface="NikoshBAN" panose="02000000000000000000" pitchFamily="2" charset="0"/>
              </a:rPr>
              <a:t>শিল্পঃ</a:t>
            </a:r>
            <a:r>
              <a:rPr lang="bn-BD" sz="4400" dirty="0">
                <a:solidFill>
                  <a:srgbClr val="FF0000"/>
                </a:solidFill>
                <a:latin typeface="NikoshBAN" panose="02000000000000000000" pitchFamily="2" charset="0"/>
                <a:cs typeface="NikoshBAN" panose="02000000000000000000" pitchFamily="2" charset="0"/>
              </a:rPr>
              <a:t> </a:t>
            </a:r>
            <a:r>
              <a:rPr lang="bn-BD" sz="4400" dirty="0">
                <a:solidFill>
                  <a:srgbClr val="000000"/>
                </a:solidFill>
                <a:latin typeface="NikoshBAN" panose="02000000000000000000" pitchFamily="2" charset="0"/>
                <a:cs typeface="NikoshBAN" panose="02000000000000000000" pitchFamily="2" charset="0"/>
              </a:rPr>
              <a:t>সিন্ধুসভ্যতার লোকেরা বিভিন্ন প্রকার শিল্পকর্মে পারদর্শী ছিল। কারিগররা রূপা,তামা,ব্রোঞ্জ দ্বারা তৈজসপত্র তৈরী করত। তাছাড়া সোনা,রূপা,তামা,ইলক্ট্রাম ও ব্রোঞ্জ ধাতুর অলঙ্কার তৈরী করত। অলঙ্কারের মধ্যে  আংটি বালা,নাকফুল,গলার হার,কানের দুল,বাজুবন্ধ ইত্যাদি পরত।</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7099373"/>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8132" y="488267"/>
            <a:ext cx="8570084" cy="3674300"/>
            <a:chOff x="3676744" y="135216"/>
            <a:chExt cx="5235244" cy="2512449"/>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744" y="135216"/>
              <a:ext cx="5235244" cy="2512448"/>
            </a:xfrm>
            <a:prstGeom prst="rect">
              <a:avLst/>
            </a:prstGeom>
          </p:spPr>
        </p:pic>
        <p:sp>
          <p:nvSpPr>
            <p:cNvPr id="6" name="TextBox 5"/>
            <p:cNvSpPr txBox="1"/>
            <p:nvPr/>
          </p:nvSpPr>
          <p:spPr>
            <a:xfrm>
              <a:off x="3783343" y="1979790"/>
              <a:ext cx="2156346" cy="667875"/>
            </a:xfrm>
            <a:prstGeom prst="rect">
              <a:avLst/>
            </a:prstGeom>
            <a:noFill/>
          </p:spPr>
          <p:txBody>
            <a:bodyPr wrap="square" rtlCol="0">
              <a:spAutoFit/>
            </a:bodyPr>
            <a:lstStyle/>
            <a:p>
              <a:r>
                <a:rPr lang="bn-BD" sz="4400" dirty="0">
                  <a:solidFill>
                    <a:srgbClr val="FFFF00"/>
                  </a:solidFill>
                  <a:latin typeface="NikoshBAN" panose="02000000000000000000" pitchFamily="2" charset="0"/>
                  <a:cs typeface="NikoshBAN" panose="02000000000000000000" pitchFamily="2" charset="0"/>
                </a:rPr>
                <a:t>হল ঘর</a:t>
              </a:r>
              <a:endParaRPr lang="en-US" sz="4400" dirty="0">
                <a:solidFill>
                  <a:srgbClr val="FFFF00"/>
                </a:solidFill>
                <a:latin typeface="NikoshBAN" panose="02000000000000000000" pitchFamily="2" charset="0"/>
                <a:cs typeface="NikoshBAN" panose="02000000000000000000" pitchFamily="2" charset="0"/>
              </a:endParaRPr>
            </a:p>
          </p:txBody>
        </p:sp>
      </p:grpSp>
      <p:grpSp>
        <p:nvGrpSpPr>
          <p:cNvPr id="15" name="Group 14"/>
          <p:cNvGrpSpPr/>
          <p:nvPr/>
        </p:nvGrpSpPr>
        <p:grpSpPr>
          <a:xfrm>
            <a:off x="1" y="4047191"/>
            <a:ext cx="8748214" cy="2960303"/>
            <a:chOff x="232012" y="976445"/>
            <a:chExt cx="3299974" cy="2960303"/>
          </a:xfrm>
        </p:grpSpPr>
        <p:grpSp>
          <p:nvGrpSpPr>
            <p:cNvPr id="8" name="Group 7"/>
            <p:cNvGrpSpPr/>
            <p:nvPr/>
          </p:nvGrpSpPr>
          <p:grpSpPr>
            <a:xfrm>
              <a:off x="232012" y="976445"/>
              <a:ext cx="3299974" cy="2960303"/>
              <a:chOff x="1695735" y="1420627"/>
              <a:chExt cx="7240764" cy="5042849"/>
            </a:xfrm>
          </p:grpSpPr>
          <p:pic>
            <p:nvPicPr>
              <p:cNvPr id="9" name="Picture 8" descr="b.jpeg"/>
              <p:cNvPicPr>
                <a:picLocks noChangeAspect="1"/>
              </p:cNvPicPr>
              <p:nvPr/>
            </p:nvPicPr>
            <p:blipFill>
              <a:blip r:embed="rId3" cstate="print"/>
              <a:stretch>
                <a:fillRect/>
              </a:stretch>
            </p:blipFill>
            <p:spPr>
              <a:xfrm>
                <a:off x="1695735" y="1420627"/>
                <a:ext cx="2944504" cy="1892896"/>
              </a:xfrm>
              <a:prstGeom prst="rect">
                <a:avLst/>
              </a:prstGeom>
            </p:spPr>
          </p:pic>
          <p:pic>
            <p:nvPicPr>
              <p:cNvPr id="10" name="Picture 9" descr="seal.jpeg"/>
              <p:cNvPicPr>
                <a:picLocks noChangeAspect="1"/>
              </p:cNvPicPr>
              <p:nvPr/>
            </p:nvPicPr>
            <p:blipFill>
              <a:blip r:embed="rId4" cstate="print"/>
              <a:stretch>
                <a:fillRect/>
              </a:stretch>
            </p:blipFill>
            <p:spPr>
              <a:xfrm>
                <a:off x="6430996" y="1420627"/>
                <a:ext cx="2505503" cy="2505503"/>
              </a:xfrm>
              <a:prstGeom prst="rect">
                <a:avLst/>
              </a:prstGeom>
            </p:spPr>
          </p:pic>
          <p:pic>
            <p:nvPicPr>
              <p:cNvPr id="11" name="Content Placeholder 5" descr="mudra.jpeg"/>
              <p:cNvPicPr>
                <a:picLocks noChangeAspect="1"/>
              </p:cNvPicPr>
              <p:nvPr/>
            </p:nvPicPr>
            <p:blipFill>
              <a:blip r:embed="rId5" cstate="print"/>
              <a:stretch>
                <a:fillRect/>
              </a:stretch>
            </p:blipFill>
            <p:spPr>
              <a:xfrm>
                <a:off x="1849842" y="4383778"/>
                <a:ext cx="2943367" cy="2079698"/>
              </a:xfrm>
              <a:prstGeom prst="rect">
                <a:avLst/>
              </a:prstGeom>
            </p:spPr>
          </p:pic>
          <p:pic>
            <p:nvPicPr>
              <p:cNvPr id="12" name="Picture 11" descr="Seal2.jpeg"/>
              <p:cNvPicPr>
                <a:picLocks noChangeAspect="1"/>
              </p:cNvPicPr>
              <p:nvPr/>
            </p:nvPicPr>
            <p:blipFill>
              <a:blip r:embed="rId6" cstate="print"/>
              <a:stretch>
                <a:fillRect/>
              </a:stretch>
            </p:blipFill>
            <p:spPr>
              <a:xfrm>
                <a:off x="5255905" y="4209524"/>
                <a:ext cx="3562256" cy="1850082"/>
              </a:xfrm>
              <a:prstGeom prst="rect">
                <a:avLst/>
              </a:prstGeom>
            </p:spPr>
          </p:pic>
        </p:grpSp>
        <p:sp>
          <p:nvSpPr>
            <p:cNvPr id="13" name="Rectangle 12"/>
            <p:cNvSpPr/>
            <p:nvPr/>
          </p:nvSpPr>
          <p:spPr>
            <a:xfrm>
              <a:off x="1021562" y="2201133"/>
              <a:ext cx="1257614" cy="508729"/>
            </a:xfrm>
            <a:prstGeom prst="rect">
              <a:avLst/>
            </a:prstGeom>
          </p:spPr>
          <p:txBody>
            <a:bodyPr wrap="square">
              <a:spAutoFit/>
            </a:bodyPr>
            <a:lstStyle/>
            <a:p>
              <a:r>
                <a:rPr lang="bn-BD" sz="3200" dirty="0">
                  <a:solidFill>
                    <a:srgbClr val="FF0000"/>
                  </a:solidFill>
                  <a:latin typeface="NikoshBAN" panose="02000000000000000000" pitchFamily="2" charset="0"/>
                  <a:cs typeface="NikoshBAN" panose="02000000000000000000" pitchFamily="2" charset="0"/>
                </a:rPr>
                <a:t>সিল </a:t>
              </a:r>
              <a:endParaRPr lang="en-US" sz="3200" dirty="0">
                <a:solidFill>
                  <a:srgbClr val="FF0000"/>
                </a:solidFill>
              </a:endParaRPr>
            </a:p>
          </p:txBody>
        </p:sp>
      </p:grpSp>
      <p:sp>
        <p:nvSpPr>
          <p:cNvPr id="5" name="TextBox 4"/>
          <p:cNvSpPr txBox="1"/>
          <p:nvPr/>
        </p:nvSpPr>
        <p:spPr>
          <a:xfrm>
            <a:off x="4162567" y="191069"/>
            <a:ext cx="2415654" cy="683264"/>
          </a:xfrm>
          <a:prstGeom prst="rect">
            <a:avLst/>
          </a:prstGeom>
          <a:noFill/>
        </p:spPr>
        <p:txBody>
          <a:bodyPr wrap="square" rtlCol="0">
            <a:spAutoFit/>
          </a:bodyPr>
          <a:lstStyle/>
          <a:p>
            <a:pPr lvl="0"/>
            <a:r>
              <a:rPr lang="en-US" sz="4800" dirty="0">
                <a:solidFill>
                  <a:srgbClr val="000000"/>
                </a:solidFill>
                <a:latin typeface="NikoshBAN" panose="02000000000000000000" pitchFamily="2" charset="0"/>
                <a:cs typeface="NikoshBAN" panose="02000000000000000000" pitchFamily="2" charset="0"/>
              </a:rPr>
              <a:t>আলোচনা</a:t>
            </a:r>
          </a:p>
        </p:txBody>
      </p:sp>
    </p:spTree>
    <p:extLst>
      <p:ext uri="{BB962C8B-B14F-4D97-AF65-F5344CB8AC3E}">
        <p14:creationId xmlns:p14="http://schemas.microsoft.com/office/powerpoint/2010/main" val="19232235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80">
                                          <p:stCondLst>
                                            <p:cond delay="0"/>
                                          </p:stCondLst>
                                        </p:cTn>
                                        <p:tgtEl>
                                          <p:spTgt spid="15"/>
                                        </p:tgtEl>
                                      </p:cBhvr>
                                    </p:animEffect>
                                    <p:anim calcmode="lin" valueType="num">
                                      <p:cBhvr>
                                        <p:cTn id="2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5" dur="26">
                                          <p:stCondLst>
                                            <p:cond delay="650"/>
                                          </p:stCondLst>
                                        </p:cTn>
                                        <p:tgtEl>
                                          <p:spTgt spid="15"/>
                                        </p:tgtEl>
                                      </p:cBhvr>
                                      <p:to x="100000" y="60000"/>
                                    </p:animScale>
                                    <p:animScale>
                                      <p:cBhvr>
                                        <p:cTn id="26" dur="166" decel="50000">
                                          <p:stCondLst>
                                            <p:cond delay="676"/>
                                          </p:stCondLst>
                                        </p:cTn>
                                        <p:tgtEl>
                                          <p:spTgt spid="15"/>
                                        </p:tgtEl>
                                      </p:cBhvr>
                                      <p:to x="100000" y="100000"/>
                                    </p:animScale>
                                    <p:animScale>
                                      <p:cBhvr>
                                        <p:cTn id="27" dur="26">
                                          <p:stCondLst>
                                            <p:cond delay="1312"/>
                                          </p:stCondLst>
                                        </p:cTn>
                                        <p:tgtEl>
                                          <p:spTgt spid="15"/>
                                        </p:tgtEl>
                                      </p:cBhvr>
                                      <p:to x="100000" y="80000"/>
                                    </p:animScale>
                                    <p:animScale>
                                      <p:cBhvr>
                                        <p:cTn id="28" dur="166" decel="50000">
                                          <p:stCondLst>
                                            <p:cond delay="1338"/>
                                          </p:stCondLst>
                                        </p:cTn>
                                        <p:tgtEl>
                                          <p:spTgt spid="15"/>
                                        </p:tgtEl>
                                      </p:cBhvr>
                                      <p:to x="100000" y="100000"/>
                                    </p:animScale>
                                    <p:animScale>
                                      <p:cBhvr>
                                        <p:cTn id="29" dur="26">
                                          <p:stCondLst>
                                            <p:cond delay="1642"/>
                                          </p:stCondLst>
                                        </p:cTn>
                                        <p:tgtEl>
                                          <p:spTgt spid="15"/>
                                        </p:tgtEl>
                                      </p:cBhvr>
                                      <p:to x="100000" y="90000"/>
                                    </p:animScale>
                                    <p:animScale>
                                      <p:cBhvr>
                                        <p:cTn id="30" dur="166" decel="50000">
                                          <p:stCondLst>
                                            <p:cond delay="1668"/>
                                          </p:stCondLst>
                                        </p:cTn>
                                        <p:tgtEl>
                                          <p:spTgt spid="15"/>
                                        </p:tgtEl>
                                      </p:cBhvr>
                                      <p:to x="100000" y="100000"/>
                                    </p:animScale>
                                    <p:animScale>
                                      <p:cBhvr>
                                        <p:cTn id="31" dur="26">
                                          <p:stCondLst>
                                            <p:cond delay="1808"/>
                                          </p:stCondLst>
                                        </p:cTn>
                                        <p:tgtEl>
                                          <p:spTgt spid="15"/>
                                        </p:tgtEl>
                                      </p:cBhvr>
                                      <p:to x="100000" y="95000"/>
                                    </p:animScale>
                                    <p:animScale>
                                      <p:cBhvr>
                                        <p:cTn id="3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49376"/>
          </a:xfrm>
          <a:prstGeom prst="rect">
            <a:avLst/>
          </a:prstGeom>
          <a:solidFill>
            <a:srgbClr val="00B0F0"/>
          </a:solidFill>
        </p:spPr>
        <p:txBody>
          <a:bodyPr wrap="square">
            <a:spAutoFit/>
          </a:bodyPr>
          <a:lstStyle/>
          <a:p>
            <a:pPr lvl="0"/>
            <a:r>
              <a:rPr lang="bn-BD" sz="4800" u="sng" dirty="0">
                <a:solidFill>
                  <a:srgbClr val="FF0000"/>
                </a:solidFill>
                <a:latin typeface="NikoshBAN" panose="02000000000000000000" pitchFamily="2" charset="0"/>
                <a:cs typeface="NikoshBAN" panose="02000000000000000000" pitchFamily="2" charset="0"/>
              </a:rPr>
              <a:t>স্থাপত্য ও ভাস্কর্যঃ </a:t>
            </a:r>
            <a:r>
              <a:rPr lang="bn-BD" sz="4800" dirty="0">
                <a:solidFill>
                  <a:srgbClr val="000000"/>
                </a:solidFill>
                <a:latin typeface="NikoshBAN" panose="02000000000000000000" pitchFamily="2" charset="0"/>
                <a:cs typeface="NikoshBAN" panose="02000000000000000000" pitchFamily="2" charset="0"/>
              </a:rPr>
              <a:t>সিন্ধুবাসীরা চমৎকার স্থাপত্যশৈলীর নিদর্শন রেখে গেছেন। সেখানে দুই কক্ষ থেকে পঁচিশ কক্ষের বাড়ির সন্ধানও পাওয়া গেছে। মহেঞ্জোদারো স্থাপত্যে ৮০ ফুট জায়গা জুড়ে ‘বৃহৎ মিলনায়তন’ তৈরী হয়েছিল।</a:t>
            </a:r>
          </a:p>
          <a:p>
            <a:pPr lvl="0"/>
            <a:r>
              <a:rPr lang="bn-BD" sz="4800" b="1" u="sng" dirty="0">
                <a:solidFill>
                  <a:srgbClr val="0070C0"/>
                </a:solidFill>
                <a:latin typeface="NikoshBAN" panose="02000000000000000000" pitchFamily="2" charset="0"/>
                <a:cs typeface="NikoshBAN" panose="02000000000000000000" pitchFamily="2" charset="0"/>
              </a:rPr>
              <a:t>ভাস্কর্যঃ</a:t>
            </a:r>
            <a:r>
              <a:rPr lang="bn-BD" sz="4800" b="1" dirty="0">
                <a:solidFill>
                  <a:srgbClr val="FF0000"/>
                </a:solidFill>
                <a:latin typeface="NikoshBAN" panose="02000000000000000000" pitchFamily="2" charset="0"/>
                <a:cs typeface="NikoshBAN" panose="02000000000000000000" pitchFamily="2" charset="0"/>
              </a:rPr>
              <a:t> </a:t>
            </a:r>
            <a:r>
              <a:rPr lang="bn-BD" sz="4800" dirty="0">
                <a:solidFill>
                  <a:srgbClr val="FF0066"/>
                </a:solidFill>
                <a:latin typeface="NikoshBAN" panose="02000000000000000000" pitchFamily="2" charset="0"/>
                <a:cs typeface="NikoshBAN" panose="02000000000000000000" pitchFamily="2" charset="0"/>
              </a:rPr>
              <a:t>শিল্পে এ সভ্যতা পিছিয়ে নেই এ যুগে ১৩ টি ভাস্কর্য মূর্তি পাওয়া গেছে। চুনাপাথরের মূর্তির মাথা পাওয়া গেছে। মহেঞ্জোদারোতে নৃত্যরত নারীমূর্তিও পাওয়া গেছে। বিভিন্ন প্রকার  প্রায় ২৫০০ সিল পাওয়া গিয়েছিল এই সভ্যতায়। </a:t>
            </a:r>
            <a:endParaRPr lang="en-US" sz="4800" dirty="0">
              <a:solidFill>
                <a:srgbClr val="FF0066"/>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5575454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bwMode="auto">
          <a:xfrm>
            <a:off x="900753" y="824484"/>
            <a:ext cx="6768970" cy="1900095"/>
          </a:xfrm>
          <a:prstGeom prst="roundRect">
            <a:avLst/>
          </a:prstGeom>
          <a:solidFill>
            <a:srgbClr val="00B05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0" hangingPunct="1">
              <a:lnSpc>
                <a:spcPct val="80000"/>
              </a:lnSpc>
              <a:spcBef>
                <a:spcPct val="20000"/>
              </a:spcBef>
              <a:spcAft>
                <a:spcPct val="0"/>
              </a:spcAft>
              <a:buClrTx/>
              <a:buSzTx/>
              <a:buFont typeface="Wingdings" panose="05000000000000000000" pitchFamily="2" charset="2"/>
              <a:buChar char="Ø"/>
              <a:tabLst/>
            </a:pPr>
            <a:r>
              <a:rPr kumimoji="0" lang="bn-BD" sz="6600" b="0" i="0" u="none" strike="noStrike" cap="none" normalizeH="0" baseline="0" dirty="0">
                <a:ln>
                  <a:noFill/>
                </a:ln>
                <a:solidFill>
                  <a:schemeClr val="tx1"/>
                </a:solidFill>
                <a:effectLst/>
                <a:latin typeface="NikoshBAN" pitchFamily="2" charset="0"/>
                <a:cs typeface="NikoshBAN" pitchFamily="2" charset="0"/>
              </a:rPr>
              <a:t>হরপ্পা নগরীর</a:t>
            </a:r>
            <a:r>
              <a:rPr kumimoji="0" lang="bn-BD" sz="6600" b="0" i="0" u="none" strike="noStrike" cap="none" normalizeH="0" dirty="0">
                <a:ln>
                  <a:noFill/>
                </a:ln>
                <a:solidFill>
                  <a:schemeClr val="tx1"/>
                </a:solidFill>
                <a:effectLst/>
                <a:latin typeface="NikoshBAN" pitchFamily="2" charset="0"/>
                <a:cs typeface="NikoshBAN" pitchFamily="2" charset="0"/>
              </a:rPr>
              <a:t> </a:t>
            </a:r>
            <a:r>
              <a:rPr kumimoji="0" lang="bn-BD" sz="6600" b="0" i="0" u="none" strike="noStrike" cap="none" normalizeH="0" dirty="0" smtClean="0">
                <a:ln>
                  <a:noFill/>
                </a:ln>
                <a:solidFill>
                  <a:schemeClr val="tx1"/>
                </a:solidFill>
                <a:effectLst/>
                <a:latin typeface="NikoshBAN" pitchFamily="2" charset="0"/>
                <a:cs typeface="NikoshBAN" pitchFamily="2" charset="0"/>
              </a:rPr>
              <a:t>২টি</a:t>
            </a:r>
            <a:r>
              <a:rPr lang="en-US" sz="6600" dirty="0">
                <a:latin typeface="NikoshBAN" pitchFamily="2" charset="0"/>
                <a:cs typeface="NikoshBAN" pitchFamily="2" charset="0"/>
              </a:rPr>
              <a:t> </a:t>
            </a:r>
            <a:r>
              <a:rPr lang="en-US" sz="6600" dirty="0" smtClean="0">
                <a:latin typeface="NikoshBAN" pitchFamily="2" charset="0"/>
                <a:cs typeface="NikoshBAN" pitchFamily="2" charset="0"/>
              </a:rPr>
              <a:t>নাম কি ?</a:t>
            </a:r>
            <a:endParaRPr kumimoji="0" lang="en-US" sz="6600" b="0" i="0" u="none" strike="noStrike" cap="none" normalizeH="0" baseline="0" dirty="0">
              <a:ln>
                <a:noFill/>
              </a:ln>
              <a:solidFill>
                <a:schemeClr val="tx1"/>
              </a:solidFill>
              <a:effectLst/>
              <a:latin typeface="NikoshBAN" pitchFamily="2" charset="0"/>
              <a:cs typeface="NikoshBAN" pitchFamily="2" charset="0"/>
            </a:endParaRPr>
          </a:p>
        </p:txBody>
      </p:sp>
      <p:sp>
        <p:nvSpPr>
          <p:cNvPr id="7" name="Rounded Rectangle 6"/>
          <p:cNvSpPr/>
          <p:nvPr/>
        </p:nvSpPr>
        <p:spPr bwMode="auto">
          <a:xfrm>
            <a:off x="900752" y="2347415"/>
            <a:ext cx="7465006" cy="1900095"/>
          </a:xfrm>
          <a:prstGeom prst="roundRect">
            <a:avLst/>
          </a:prstGeom>
          <a:solidFill>
            <a:srgbClr val="00FFCC"/>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indent="-285750">
              <a:buFont typeface="Wingdings" panose="05000000000000000000" pitchFamily="2" charset="2"/>
              <a:buChar char="Ø"/>
            </a:pPr>
            <a:r>
              <a:rPr lang="bn-BD" sz="6600" dirty="0">
                <a:latin typeface="NikoshBAN" pitchFamily="2" charset="0"/>
                <a:cs typeface="NikoshBAN" pitchFamily="2" charset="0"/>
              </a:rPr>
              <a:t>মহেঞ্জোদারো </a:t>
            </a:r>
            <a:r>
              <a:rPr kumimoji="0" lang="bn-BD" sz="6600" b="0" i="0" u="none" strike="noStrike" cap="none" normalizeH="0" baseline="0" dirty="0">
                <a:ln>
                  <a:noFill/>
                </a:ln>
                <a:solidFill>
                  <a:schemeClr val="tx1"/>
                </a:solidFill>
                <a:effectLst/>
                <a:latin typeface="NikoshBAN" pitchFamily="2" charset="0"/>
                <a:cs typeface="NikoshBAN" pitchFamily="2" charset="0"/>
              </a:rPr>
              <a:t>নগরীর</a:t>
            </a:r>
            <a:r>
              <a:rPr kumimoji="0" lang="bn-BD" sz="6600" b="0" i="0" u="none" strike="noStrike" cap="none" normalizeH="0" dirty="0">
                <a:ln>
                  <a:noFill/>
                </a:ln>
                <a:solidFill>
                  <a:schemeClr val="tx1"/>
                </a:solidFill>
                <a:effectLst/>
                <a:latin typeface="NikoshBAN" pitchFamily="2" charset="0"/>
                <a:cs typeface="NikoshBAN" pitchFamily="2" charset="0"/>
              </a:rPr>
              <a:t> </a:t>
            </a:r>
            <a:r>
              <a:rPr kumimoji="0" lang="bn-BD" sz="6600" b="0" i="0" u="none" strike="noStrike" cap="none" normalizeH="0" dirty="0" smtClean="0">
                <a:ln>
                  <a:noFill/>
                </a:ln>
                <a:solidFill>
                  <a:schemeClr val="tx1"/>
                </a:solidFill>
                <a:effectLst/>
                <a:latin typeface="NikoshBAN" pitchFamily="2" charset="0"/>
                <a:cs typeface="NikoshBAN" pitchFamily="2" charset="0"/>
              </a:rPr>
              <a:t>২টি</a:t>
            </a:r>
            <a:r>
              <a:rPr kumimoji="0" lang="en-US" sz="6600" b="0" i="0" u="none" strike="noStrike" cap="none" normalizeH="0" dirty="0" smtClean="0">
                <a:ln>
                  <a:noFill/>
                </a:ln>
                <a:solidFill>
                  <a:schemeClr val="tx1"/>
                </a:solidFill>
                <a:effectLst/>
                <a:latin typeface="NikoshBAN" pitchFamily="2" charset="0"/>
                <a:cs typeface="NikoshBAN" pitchFamily="2" charset="0"/>
              </a:rPr>
              <a:t> নাম কি?</a:t>
            </a:r>
            <a:endParaRPr kumimoji="0" lang="en-US" sz="6600" b="0" i="0" u="none" strike="noStrike" cap="none" normalizeH="0" baseline="0" dirty="0">
              <a:ln>
                <a:noFill/>
              </a:ln>
              <a:solidFill>
                <a:schemeClr val="tx1"/>
              </a:solidFill>
              <a:effectLst/>
              <a:latin typeface="NikoshBAN" pitchFamily="2" charset="0"/>
              <a:cs typeface="NikoshBAN" pitchFamily="2" charset="0"/>
            </a:endParaRPr>
          </a:p>
        </p:txBody>
      </p:sp>
      <p:sp>
        <p:nvSpPr>
          <p:cNvPr id="10" name="Rounded Rectangle 9"/>
          <p:cNvSpPr/>
          <p:nvPr/>
        </p:nvSpPr>
        <p:spPr bwMode="auto">
          <a:xfrm>
            <a:off x="900752" y="4247510"/>
            <a:ext cx="7465006" cy="2799064"/>
          </a:xfrm>
          <a:prstGeom prst="roundRect">
            <a:avLst/>
          </a:prstGeom>
          <a:solidFill>
            <a:srgbClr val="FFC00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85750" indent="-285750">
              <a:buFont typeface="Wingdings" panose="05000000000000000000" pitchFamily="2" charset="2"/>
              <a:buChar char="Ø"/>
            </a:pPr>
            <a:r>
              <a:rPr lang="bn-BD" sz="6600" dirty="0">
                <a:latin typeface="NikoshBAN" pitchFamily="2" charset="0"/>
                <a:cs typeface="NikoshBAN" pitchFamily="2" charset="0"/>
              </a:rPr>
              <a:t>মহেঞ্জোদারো </a:t>
            </a:r>
            <a:r>
              <a:rPr kumimoji="0" lang="bn-BD" sz="6600" b="0" i="0" u="none" strike="noStrike" cap="none" normalizeH="0" baseline="0" dirty="0">
                <a:ln>
                  <a:noFill/>
                </a:ln>
                <a:solidFill>
                  <a:schemeClr val="tx1"/>
                </a:solidFill>
                <a:effectLst/>
                <a:latin typeface="NikoshBAN" pitchFamily="2" charset="0"/>
                <a:cs typeface="NikoshBAN" pitchFamily="2" charset="0"/>
              </a:rPr>
              <a:t>নগরীর</a:t>
            </a:r>
            <a:r>
              <a:rPr kumimoji="0" lang="bn-BD" sz="6600" b="0" i="0" u="none" strike="noStrike" cap="none" normalizeH="0" dirty="0">
                <a:ln>
                  <a:noFill/>
                </a:ln>
                <a:solidFill>
                  <a:schemeClr val="tx1"/>
                </a:solidFill>
                <a:effectLst/>
                <a:latin typeface="NikoshBAN" pitchFamily="2" charset="0"/>
                <a:cs typeface="NikoshBAN" pitchFamily="2" charset="0"/>
              </a:rPr>
              <a:t> পানি নিষ্কাশন ব্যবস্থা কেমন? </a:t>
            </a:r>
            <a:endParaRPr kumimoji="0" lang="en-US" sz="6600" b="0" i="0" u="none" strike="noStrike" cap="none" normalizeH="0" baseline="0" dirty="0">
              <a:ln>
                <a:noFill/>
              </a:ln>
              <a:solidFill>
                <a:schemeClr val="tx1"/>
              </a:solidFill>
              <a:effectLst/>
              <a:latin typeface="NikoshBAN" pitchFamily="2" charset="0"/>
              <a:cs typeface="NikoshBAN" pitchFamily="2" charset="0"/>
            </a:endParaRPr>
          </a:p>
        </p:txBody>
      </p:sp>
      <p:sp>
        <p:nvSpPr>
          <p:cNvPr id="12" name="Rectangle 11"/>
          <p:cNvSpPr/>
          <p:nvPr/>
        </p:nvSpPr>
        <p:spPr bwMode="auto">
          <a:xfrm>
            <a:off x="1787112" y="104287"/>
            <a:ext cx="3323922" cy="720197"/>
          </a:xfrm>
          <a:prstGeom prst="rect">
            <a:avLst/>
          </a:prstGeom>
          <a:solidFill>
            <a:srgbClr val="00FFCC"/>
          </a:solidFill>
          <a:ln w="28575" cap="flat" cmpd="sng" algn="ctr">
            <a:noFill/>
            <a:prstDash val="solid"/>
            <a:round/>
            <a:headEnd type="none" w="med" len="med"/>
            <a:tailEnd type="none" w="med" len="med"/>
          </a:ln>
          <a:effectLst/>
          <a:scene3d>
            <a:camera prst="orthographicFront"/>
            <a:lightRig rig="threePt" dir="t"/>
          </a:scene3d>
          <a:sp3d>
            <a:bevelT w="101600" prst="rible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r>
              <a:rPr kumimoji="0" lang="en-US" sz="4800" b="0" i="0" u="none" strike="noStrike" cap="none" normalizeH="0" baseline="0" dirty="0" smtClean="0">
                <a:ln>
                  <a:noFill/>
                </a:ln>
                <a:solidFill>
                  <a:schemeClr val="tx1"/>
                </a:solidFill>
                <a:effectLst/>
                <a:latin typeface="NikoshBAN" pitchFamily="2" charset="0"/>
                <a:cs typeface="NikoshBAN" pitchFamily="2" charset="0"/>
              </a:rPr>
              <a:t>একক</a:t>
            </a:r>
            <a:r>
              <a:rPr kumimoji="0" lang="en-US" sz="4800" b="0" i="0" u="none" strike="noStrike" cap="none" normalizeH="0" dirty="0" smtClean="0">
                <a:ln>
                  <a:noFill/>
                </a:ln>
                <a:solidFill>
                  <a:schemeClr val="tx1"/>
                </a:solidFill>
                <a:effectLst/>
                <a:latin typeface="NikoshBAN" pitchFamily="2" charset="0"/>
                <a:cs typeface="NikoshBAN" pitchFamily="2" charset="0"/>
              </a:rPr>
              <a:t> কাজ </a:t>
            </a:r>
            <a:endParaRPr kumimoji="0" lang="en-US" sz="4800" b="0" i="0" u="none" strike="noStrike" cap="none" normalizeH="0" baseline="0" dirty="0">
              <a:ln>
                <a:noFill/>
              </a:ln>
              <a:solidFill>
                <a:schemeClr val="tx1"/>
              </a:solidFill>
              <a:effectLst/>
              <a:latin typeface="NikoshBAN" pitchFamily="2" charset="0"/>
              <a:cs typeface="NikoshBAN" pitchFamily="2" charset="0"/>
            </a:endParaRPr>
          </a:p>
        </p:txBody>
      </p:sp>
    </p:spTree>
    <p:extLst>
      <p:ext uri="{BB962C8B-B14F-4D97-AF65-F5344CB8AC3E}">
        <p14:creationId xmlns:p14="http://schemas.microsoft.com/office/powerpoint/2010/main" val="301159010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2982" y="76200"/>
            <a:ext cx="9144000" cy="67818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94" tIns="32148" rIns="64294" bIns="32148" numCol="1" spcCol="0" rtlCol="0" fromWordArt="0" anchor="ctr" anchorCtr="0" forceAA="0" compatLnSpc="1">
            <a:prstTxWarp prst="textNoShape">
              <a:avLst/>
            </a:prstTxWarp>
            <a:noAutofit/>
          </a:bodyPr>
          <a:lstStyle/>
          <a:p>
            <a:pPr algn="ctr"/>
            <a:endParaRPr lang="en-US" sz="1200"/>
          </a:p>
        </p:txBody>
      </p:sp>
      <p:sp>
        <p:nvSpPr>
          <p:cNvPr id="3" name="TextBox 2"/>
          <p:cNvSpPr txBox="1"/>
          <p:nvPr/>
        </p:nvSpPr>
        <p:spPr>
          <a:xfrm>
            <a:off x="2714625" y="242318"/>
            <a:ext cx="3700463" cy="535531"/>
          </a:xfrm>
          <a:prstGeom prst="rect">
            <a:avLst/>
          </a:prstGeom>
          <a:solidFill>
            <a:srgbClr val="00FFCC"/>
          </a:solidFill>
          <a:ln w="76200">
            <a:solidFill>
              <a:srgbClr val="0099FF"/>
            </a:solidFill>
          </a:ln>
        </p:spPr>
        <p:txBody>
          <a:bodyPr wrap="square" rtlCol="0">
            <a:spAutoFit/>
          </a:bodyPr>
          <a:lstStyle/>
          <a:p>
            <a:pPr algn="ctr"/>
            <a:r>
              <a:rPr lang="en-US" sz="3600" dirty="0">
                <a:latin typeface="NikoshBAN" panose="02000000000000000000" pitchFamily="2" charset="0"/>
                <a:cs typeface="NikoshBAN" panose="02000000000000000000" pitchFamily="2" charset="0"/>
              </a:rPr>
              <a:t>শিক্ষক পরিচিতি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0837" y="985368"/>
            <a:ext cx="1785937" cy="1076440"/>
          </a:xfrm>
          <a:prstGeom prst="rect">
            <a:avLst/>
          </a:prstGeom>
          <a:ln w="76200">
            <a:solidFill>
              <a:srgbClr val="FFFF00"/>
            </a:solidFill>
          </a:ln>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2" y="777849"/>
            <a:ext cx="2938818"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3328989"/>
            <a:ext cx="8258174" cy="3416320"/>
          </a:xfrm>
          <a:prstGeom prst="rect">
            <a:avLst/>
          </a:prstGeom>
          <a:solidFill>
            <a:srgbClr val="FF0066"/>
          </a:solidFill>
          <a:ln w="76200">
            <a:solidFill>
              <a:srgbClr val="FF0000"/>
            </a:solidFill>
          </a:ln>
        </p:spPr>
        <p:txBody>
          <a:bodyPr wrap="square" rtlCol="0">
            <a:spAutoFit/>
          </a:bodyPr>
          <a:lstStyle/>
          <a:p>
            <a:pPr lvl="0" algn="ctr" fontAlgn="auto">
              <a:lnSpc>
                <a:spcPct val="100000"/>
              </a:lnSpc>
              <a:spcBef>
                <a:spcPts val="0"/>
              </a:spcBef>
              <a:spcAft>
                <a:spcPts val="0"/>
              </a:spcAft>
            </a:pPr>
            <a:r>
              <a:rPr lang="en-US" sz="3600" b="1" i="1" dirty="0">
                <a:solidFill>
                  <a:prstClr val="black"/>
                </a:solidFill>
                <a:latin typeface="NikoshBAN" panose="02000000000000000000" pitchFamily="2" charset="0"/>
                <a:cs typeface="NikoshBAN" panose="02000000000000000000" pitchFamily="2" charset="0"/>
              </a:rPr>
              <a:t>মোঃরাশেদুল ইসলাম</a:t>
            </a:r>
          </a:p>
          <a:p>
            <a:pPr lvl="0" algn="ctr" fontAlgn="auto">
              <a:lnSpc>
                <a:spcPct val="100000"/>
              </a:lnSpc>
              <a:spcBef>
                <a:spcPts val="0"/>
              </a:spcBef>
              <a:spcAft>
                <a:spcPts val="0"/>
              </a:spcAft>
            </a:pPr>
            <a:r>
              <a:rPr lang="bn-IN" sz="3600" b="1" i="1" dirty="0">
                <a:solidFill>
                  <a:prstClr val="black"/>
                </a:solidFill>
                <a:latin typeface="NikoshBAN" panose="02000000000000000000" pitchFamily="2" charset="0"/>
                <a:cs typeface="NikoshBAN" panose="02000000000000000000" pitchFamily="2" charset="0"/>
              </a:rPr>
              <a:t>সহকারী শিক্ষক</a:t>
            </a:r>
          </a:p>
          <a:p>
            <a:pPr lvl="0" algn="ctr" fontAlgn="auto">
              <a:lnSpc>
                <a:spcPct val="100000"/>
              </a:lnSpc>
              <a:spcBef>
                <a:spcPts val="0"/>
              </a:spcBef>
              <a:spcAft>
                <a:spcPts val="0"/>
              </a:spcAft>
            </a:pPr>
            <a:r>
              <a:rPr lang="en-US" sz="3600" b="1" i="1" dirty="0">
                <a:solidFill>
                  <a:prstClr val="black"/>
                </a:solidFill>
                <a:latin typeface="NikoshBAN" panose="02000000000000000000" pitchFamily="2" charset="0"/>
                <a:cs typeface="NikoshBAN" panose="02000000000000000000" pitchFamily="2" charset="0"/>
              </a:rPr>
              <a:t>শহীদবাগ </a:t>
            </a:r>
            <a:r>
              <a:rPr lang="en-US" sz="3600" b="1" i="1" dirty="0" smtClean="0">
                <a:solidFill>
                  <a:prstClr val="black"/>
                </a:solidFill>
                <a:latin typeface="NikoshBAN" panose="02000000000000000000" pitchFamily="2" charset="0"/>
                <a:cs typeface="NikoshBAN" panose="02000000000000000000" pitchFamily="2" charset="0"/>
              </a:rPr>
              <a:t>বালিকা </a:t>
            </a:r>
            <a:r>
              <a:rPr lang="bn-IN" sz="3600" b="1" i="1" dirty="0" smtClean="0">
                <a:solidFill>
                  <a:prstClr val="black"/>
                </a:solidFill>
                <a:latin typeface="NikoshBAN" panose="02000000000000000000" pitchFamily="2" charset="0"/>
                <a:cs typeface="NikoshBAN" panose="02000000000000000000" pitchFamily="2" charset="0"/>
              </a:rPr>
              <a:t>উচ্চ </a:t>
            </a:r>
            <a:r>
              <a:rPr lang="bn-IN" sz="3600" b="1" i="1" dirty="0">
                <a:solidFill>
                  <a:prstClr val="black"/>
                </a:solidFill>
                <a:latin typeface="NikoshBAN" panose="02000000000000000000" pitchFamily="2" charset="0"/>
                <a:cs typeface="NikoshBAN" panose="02000000000000000000" pitchFamily="2" charset="0"/>
              </a:rPr>
              <a:t>বিদ্যালয়</a:t>
            </a:r>
          </a:p>
          <a:p>
            <a:pPr lvl="0" algn="ctr" fontAlgn="auto">
              <a:lnSpc>
                <a:spcPct val="100000"/>
              </a:lnSpc>
              <a:spcBef>
                <a:spcPts val="0"/>
              </a:spcBef>
              <a:spcAft>
                <a:spcPts val="0"/>
              </a:spcAft>
            </a:pPr>
            <a:r>
              <a:rPr lang="en-US" sz="3600" b="1" i="1" dirty="0">
                <a:solidFill>
                  <a:prstClr val="black"/>
                </a:solidFill>
                <a:latin typeface="NikoshBAN" panose="02000000000000000000" pitchFamily="2" charset="0"/>
                <a:cs typeface="NikoshBAN" panose="02000000000000000000" pitchFamily="2" charset="0"/>
              </a:rPr>
              <a:t>কাউনিয়া,রংপুর।</a:t>
            </a:r>
            <a:endParaRPr lang="bn-IN" sz="3600" b="1" i="1" dirty="0">
              <a:solidFill>
                <a:prstClr val="black"/>
              </a:solidFill>
              <a:latin typeface="NikoshBAN" panose="02000000000000000000" pitchFamily="2" charset="0"/>
              <a:cs typeface="NikoshBAN" panose="02000000000000000000" pitchFamily="2" charset="0"/>
            </a:endParaRPr>
          </a:p>
          <a:p>
            <a:pPr lvl="0" algn="ctr" fontAlgn="auto">
              <a:lnSpc>
                <a:spcPct val="100000"/>
              </a:lnSpc>
              <a:spcBef>
                <a:spcPts val="0"/>
              </a:spcBef>
              <a:spcAft>
                <a:spcPts val="0"/>
              </a:spcAft>
            </a:pPr>
            <a:r>
              <a:rPr lang="bn-IN" sz="3600" b="1" i="1" dirty="0">
                <a:solidFill>
                  <a:prstClr val="black"/>
                </a:solidFill>
                <a:latin typeface="NikoshBAN" panose="02000000000000000000" pitchFamily="2" charset="0"/>
                <a:cs typeface="NikoshBAN" panose="02000000000000000000" pitchFamily="2" charset="0"/>
              </a:rPr>
              <a:t>মোবাইল</a:t>
            </a:r>
            <a:r>
              <a:rPr lang="en-US" sz="3600" b="1" i="1" dirty="0">
                <a:solidFill>
                  <a:prstClr val="black"/>
                </a:solidFill>
                <a:latin typeface="NikoshBAN" panose="02000000000000000000" pitchFamily="2" charset="0"/>
                <a:cs typeface="NikoshBAN" panose="02000000000000000000" pitchFamily="2" charset="0"/>
              </a:rPr>
              <a:t> : ০১৭২৯১১০১১২</a:t>
            </a:r>
            <a:endParaRPr lang="bn-IN" sz="3600" b="1" i="1" dirty="0">
              <a:solidFill>
                <a:prstClr val="black"/>
              </a:solidFill>
              <a:latin typeface="NikoshBAN" panose="02000000000000000000" pitchFamily="2" charset="0"/>
              <a:cs typeface="NikoshBAN" panose="02000000000000000000" pitchFamily="2" charset="0"/>
            </a:endParaRPr>
          </a:p>
          <a:p>
            <a:pPr lvl="0" algn="ctr" fontAlgn="auto">
              <a:lnSpc>
                <a:spcPct val="100000"/>
              </a:lnSpc>
              <a:spcBef>
                <a:spcPts val="0"/>
              </a:spcBef>
              <a:spcAft>
                <a:spcPts val="0"/>
              </a:spcAft>
            </a:pPr>
            <a:r>
              <a:rPr lang="bn-IN" sz="3600" b="1" i="1" dirty="0">
                <a:solidFill>
                  <a:prstClr val="black"/>
                </a:solidFill>
                <a:latin typeface="NikoshBAN" panose="02000000000000000000" pitchFamily="2" charset="0"/>
                <a:cs typeface="NikoshBAN" panose="02000000000000000000" pitchFamily="2" charset="0"/>
              </a:rPr>
              <a:t>ইমেইল</a:t>
            </a:r>
            <a:r>
              <a:rPr lang="en-US" sz="3600" b="1" i="1" dirty="0">
                <a:solidFill>
                  <a:prstClr val="black"/>
                </a:solidFill>
                <a:latin typeface="NikoshBAN" panose="02000000000000000000" pitchFamily="2" charset="0"/>
                <a:cs typeface="NikoshBAN" panose="02000000000000000000" pitchFamily="2" charset="0"/>
              </a:rPr>
              <a:t> : rashedulsir</a:t>
            </a:r>
            <a:r>
              <a:rPr lang="en-US" sz="3600" b="1" i="1" dirty="0">
                <a:solidFill>
                  <a:prstClr val="black"/>
                </a:solidFill>
                <a:latin typeface="Arial Black" panose="020B0A04020102020204" pitchFamily="34" charset="0"/>
                <a:cs typeface="NikoshBAN" panose="02000000000000000000" pitchFamily="2" charset="0"/>
              </a:rPr>
              <a:t>83@gmail.com</a:t>
            </a:r>
          </a:p>
        </p:txBody>
      </p:sp>
    </p:spTree>
    <p:extLst>
      <p:ext uri="{BB962C8B-B14F-4D97-AF65-F5344CB8AC3E}">
        <p14:creationId xmlns:p14="http://schemas.microsoft.com/office/powerpoint/2010/main" val="133091461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4776" y="259307"/>
            <a:ext cx="3138985" cy="904863"/>
          </a:xfrm>
          <a:prstGeom prst="rect">
            <a:avLst/>
          </a:prstGeom>
          <a:solidFill>
            <a:srgbClr val="00FFCC"/>
          </a:solidFill>
          <a:scene3d>
            <a:camera prst="orthographicFront"/>
            <a:lightRig rig="threePt" dir="t"/>
          </a:scene3d>
          <a:sp3d>
            <a:bevelT prst="angle"/>
          </a:sp3d>
        </p:spPr>
        <p:txBody>
          <a:bodyPr wrap="square" rtlCol="0">
            <a:spAutoFit/>
          </a:bodyPr>
          <a:lstStyle/>
          <a:p>
            <a:r>
              <a:rPr lang="bn-BD" sz="6600" dirty="0">
                <a:latin typeface="NikoshBAN" panose="02000000000000000000" pitchFamily="2" charset="0"/>
                <a:cs typeface="NikoshBAN" panose="02000000000000000000" pitchFamily="2" charset="0"/>
              </a:rPr>
              <a:t>দলীয় কাজ</a:t>
            </a:r>
            <a:endParaRPr lang="en-US" sz="6600" dirty="0">
              <a:latin typeface="NikoshBAN" panose="02000000000000000000" pitchFamily="2" charset="0"/>
              <a:cs typeface="NikoshBAN" panose="02000000000000000000" pitchFamily="2" charset="0"/>
            </a:endParaRPr>
          </a:p>
        </p:txBody>
      </p:sp>
      <p:sp>
        <p:nvSpPr>
          <p:cNvPr id="5" name="Rectangle 4"/>
          <p:cNvSpPr/>
          <p:nvPr/>
        </p:nvSpPr>
        <p:spPr>
          <a:xfrm>
            <a:off x="422228" y="4663990"/>
            <a:ext cx="8584442" cy="189703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উপরের দুইটি নগরের মধ্যে পাঁচটি মিল খোঁজে বের করে লিখ।  </a:t>
            </a:r>
            <a:endParaRPr lang="en-US" sz="3600" dirty="0">
              <a:solidFill>
                <a:schemeClr val="tx1"/>
              </a:solidFill>
              <a:latin typeface="NikoshBAN" panose="02000000000000000000" pitchFamily="2" charset="0"/>
              <a:cs typeface="NikoshBAN" panose="02000000000000000000" pitchFamily="2" charset="0"/>
            </a:endParaRPr>
          </a:p>
        </p:txBody>
      </p:sp>
      <p:sp>
        <p:nvSpPr>
          <p:cNvPr id="8" name="Oval 7"/>
          <p:cNvSpPr/>
          <p:nvPr/>
        </p:nvSpPr>
        <p:spPr bwMode="auto">
          <a:xfrm>
            <a:off x="5506245" y="1164169"/>
            <a:ext cx="1331284" cy="1069769"/>
          </a:xfrm>
          <a:prstGeom prst="ellipse">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5" name="Group 14"/>
          <p:cNvGrpSpPr/>
          <p:nvPr/>
        </p:nvGrpSpPr>
        <p:grpSpPr>
          <a:xfrm>
            <a:off x="4926842" y="1455191"/>
            <a:ext cx="3930553" cy="3026978"/>
            <a:chOff x="4926842" y="1455191"/>
            <a:chExt cx="3930553" cy="3026978"/>
          </a:xfrm>
        </p:grpSpPr>
        <p:pic>
          <p:nvPicPr>
            <p:cNvPr id="4" name="Picture 3" descr="Mohengodaro.jpeg"/>
            <p:cNvPicPr>
              <a:picLocks noChangeAspect="1"/>
            </p:cNvPicPr>
            <p:nvPr/>
          </p:nvPicPr>
          <p:blipFill>
            <a:blip r:embed="rId2" cstate="print"/>
            <a:stretch>
              <a:fillRect/>
            </a:stretch>
          </p:blipFill>
          <p:spPr>
            <a:xfrm>
              <a:off x="4926842" y="1455191"/>
              <a:ext cx="3930553" cy="3026978"/>
            </a:xfrm>
            <a:prstGeom prst="rect">
              <a:avLst/>
            </a:prstGeom>
            <a:ln>
              <a:noFill/>
            </a:ln>
            <a:effectLst>
              <a:softEdge rad="112500"/>
            </a:effectLst>
          </p:spPr>
        </p:pic>
        <p:sp>
          <p:nvSpPr>
            <p:cNvPr id="9" name="TextBox 8"/>
            <p:cNvSpPr txBox="1"/>
            <p:nvPr/>
          </p:nvSpPr>
          <p:spPr>
            <a:xfrm>
              <a:off x="5495895" y="1649653"/>
              <a:ext cx="883375" cy="743362"/>
            </a:xfrm>
            <a:prstGeom prst="rect">
              <a:avLst/>
            </a:prstGeom>
            <a:noFill/>
          </p:spPr>
          <p:txBody>
            <a:bodyPr wrap="square" rtlCol="0">
              <a:spAutoFit/>
            </a:bodyPr>
            <a:lstStyle/>
            <a:p>
              <a:r>
                <a:rPr lang="bn-BD" sz="6000" dirty="0">
                  <a:solidFill>
                    <a:srgbClr val="FFFF00"/>
                  </a:solidFill>
                </a:rPr>
                <a:t>২</a:t>
              </a:r>
              <a:endParaRPr lang="en-US" sz="6000" dirty="0">
                <a:solidFill>
                  <a:srgbClr val="FFFF00"/>
                </a:solidFill>
              </a:endParaRPr>
            </a:p>
          </p:txBody>
        </p:sp>
      </p:grpSp>
      <p:sp>
        <p:nvSpPr>
          <p:cNvPr id="12" name="Oval 11"/>
          <p:cNvSpPr/>
          <p:nvPr/>
        </p:nvSpPr>
        <p:spPr bwMode="auto">
          <a:xfrm>
            <a:off x="2657049" y="2951189"/>
            <a:ext cx="1331284" cy="1069769"/>
          </a:xfrm>
          <a:prstGeom prst="ellipse">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4" name="Group 13"/>
          <p:cNvGrpSpPr/>
          <p:nvPr/>
        </p:nvGrpSpPr>
        <p:grpSpPr>
          <a:xfrm>
            <a:off x="386404" y="1296829"/>
            <a:ext cx="4071183" cy="3343701"/>
            <a:chOff x="177421" y="1269242"/>
            <a:chExt cx="4071183" cy="3343701"/>
          </a:xfrm>
        </p:grpSpPr>
        <p:pic>
          <p:nvPicPr>
            <p:cNvPr id="3" name="Picture 2" descr="ho.jpeg"/>
            <p:cNvPicPr>
              <a:picLocks noChangeAspect="1"/>
            </p:cNvPicPr>
            <p:nvPr/>
          </p:nvPicPr>
          <p:blipFill>
            <a:blip r:embed="rId3" cstate="print"/>
            <a:stretch>
              <a:fillRect/>
            </a:stretch>
          </p:blipFill>
          <p:spPr>
            <a:xfrm>
              <a:off x="177421" y="1269242"/>
              <a:ext cx="4071183" cy="3343701"/>
            </a:xfrm>
            <a:prstGeom prst="rect">
              <a:avLst/>
            </a:prstGeom>
            <a:ln>
              <a:noFill/>
            </a:ln>
            <a:effectLst>
              <a:softEdge rad="112500"/>
            </a:effectLst>
          </p:spPr>
        </p:pic>
        <p:sp>
          <p:nvSpPr>
            <p:cNvPr id="13" name="TextBox 12"/>
            <p:cNvSpPr txBox="1"/>
            <p:nvPr/>
          </p:nvSpPr>
          <p:spPr>
            <a:xfrm>
              <a:off x="2115403" y="2882186"/>
              <a:ext cx="1240979" cy="1138773"/>
            </a:xfrm>
            <a:prstGeom prst="rect">
              <a:avLst/>
            </a:prstGeom>
            <a:noFill/>
          </p:spPr>
          <p:txBody>
            <a:bodyPr wrap="square" rtlCol="0">
              <a:spAutoFit/>
            </a:bodyPr>
            <a:lstStyle/>
            <a:p>
              <a:r>
                <a:rPr lang="bn-BD" sz="8000" dirty="0">
                  <a:solidFill>
                    <a:srgbClr val="FFFF00"/>
                  </a:solidFill>
                  <a:latin typeface="NikoshBAN" panose="02000000000000000000" pitchFamily="2" charset="0"/>
                  <a:cs typeface="NikoshBAN" panose="02000000000000000000" pitchFamily="2" charset="0"/>
                </a:rPr>
                <a:t>১</a:t>
              </a:r>
              <a:endParaRPr lang="en-US" sz="8000" dirty="0">
                <a:solidFill>
                  <a:srgbClr val="FFFF0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0646737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800" decel="100000"/>
                                        <p:tgtEl>
                                          <p:spTgt spid="5"/>
                                        </p:tgtEl>
                                      </p:cBhvr>
                                    </p:animEffect>
                                    <p:anim calcmode="lin" valueType="num">
                                      <p:cBhvr>
                                        <p:cTn id="27" dur="800" decel="100000" fill="hold"/>
                                        <p:tgtEl>
                                          <p:spTgt spid="5"/>
                                        </p:tgtEl>
                                        <p:attrNameLst>
                                          <p:attrName>style.rotation</p:attrName>
                                        </p:attrNameLst>
                                      </p:cBhvr>
                                      <p:tavLst>
                                        <p:tav tm="0">
                                          <p:val>
                                            <p:fltVal val="-90"/>
                                          </p:val>
                                        </p:tav>
                                        <p:tav tm="100000">
                                          <p:val>
                                            <p:fltVal val="0"/>
                                          </p:val>
                                        </p:tav>
                                      </p:tavLst>
                                    </p:anim>
                                    <p:anim calcmode="lin" valueType="num">
                                      <p:cBhvr>
                                        <p:cTn id="28" dur="800" decel="100000" fill="hold"/>
                                        <p:tgtEl>
                                          <p:spTgt spid="5"/>
                                        </p:tgtEl>
                                        <p:attrNameLst>
                                          <p:attrName>ppt_x</p:attrName>
                                        </p:attrNameLst>
                                      </p:cBhvr>
                                      <p:tavLst>
                                        <p:tav tm="0">
                                          <p:val>
                                            <p:strVal val="#ppt_x+0.4"/>
                                          </p:val>
                                        </p:tav>
                                        <p:tav tm="100000">
                                          <p:val>
                                            <p:strVal val="#ppt_x-0.05"/>
                                          </p:val>
                                        </p:tav>
                                      </p:tavLst>
                                    </p:anim>
                                    <p:anim calcmode="lin" valueType="num">
                                      <p:cBhvr>
                                        <p:cTn id="29" dur="800" decel="100000" fill="hold"/>
                                        <p:tgtEl>
                                          <p:spTgt spid="5"/>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bwMode="auto">
          <a:xfrm>
            <a:off x="764274" y="1271055"/>
            <a:ext cx="5281684" cy="538020"/>
          </a:xfrm>
          <a:prstGeom prst="roundRect">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80000"/>
              </a:lnSpc>
              <a:spcBef>
                <a:spcPct val="20000"/>
              </a:spcBef>
              <a:spcAft>
                <a:spcPct val="0"/>
              </a:spcAft>
              <a:buClrTx/>
              <a:buSzTx/>
              <a:buFontTx/>
              <a:buNone/>
              <a:tabLst/>
            </a:pPr>
            <a:r>
              <a:rPr kumimoji="0" lang="bn-BD" sz="1800" b="0" i="0" u="none" strike="noStrike" cap="none" normalizeH="0" baseline="0" dirty="0">
                <a:ln>
                  <a:noFill/>
                </a:ln>
                <a:solidFill>
                  <a:schemeClr val="tx1"/>
                </a:solidFill>
                <a:effectLst/>
                <a:latin typeface="Arial" charset="0"/>
              </a:rPr>
              <a:t>          </a:t>
            </a:r>
            <a:r>
              <a:rPr lang="bn-BD" sz="3200" dirty="0">
                <a:latin typeface="NikoshBAN" pitchFamily="2" charset="0"/>
                <a:cs typeface="NikoshBAN" pitchFamily="2" charset="0"/>
              </a:rPr>
              <a:t>সিন্ধু সভ্যতা কে আবিষ্কার করেন? </a:t>
            </a:r>
            <a:endParaRPr kumimoji="0" lang="en-US" sz="1600" b="0" i="0" u="none" strike="noStrike" cap="none" normalizeH="0" baseline="0" dirty="0">
              <a:ln>
                <a:noFill/>
              </a:ln>
              <a:solidFill>
                <a:schemeClr val="tx1"/>
              </a:solidFill>
              <a:effectLst/>
              <a:latin typeface="Arial" charset="0"/>
            </a:endParaRPr>
          </a:p>
        </p:txBody>
      </p:sp>
      <p:sp>
        <p:nvSpPr>
          <p:cNvPr id="5" name="Rounded Rectangle 4"/>
          <p:cNvSpPr/>
          <p:nvPr/>
        </p:nvSpPr>
        <p:spPr bwMode="auto">
          <a:xfrm>
            <a:off x="764274" y="2251757"/>
            <a:ext cx="6318914" cy="562849"/>
          </a:xfrm>
          <a:prstGeom prst="roundRect">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80000"/>
              </a:lnSpc>
              <a:spcBef>
                <a:spcPct val="20000"/>
              </a:spcBef>
              <a:spcAft>
                <a:spcPct val="0"/>
              </a:spcAft>
              <a:buClrTx/>
              <a:buSzTx/>
              <a:buFontTx/>
              <a:buNone/>
              <a:tabLst/>
            </a:pPr>
            <a:r>
              <a:rPr kumimoji="0" lang="bn-BD" sz="1800" b="0" i="0" u="none" strike="noStrike" cap="none" normalizeH="0" baseline="0" dirty="0">
                <a:ln>
                  <a:noFill/>
                </a:ln>
                <a:solidFill>
                  <a:schemeClr val="tx1"/>
                </a:solidFill>
                <a:effectLst/>
                <a:latin typeface="Arial" charset="0"/>
              </a:rPr>
              <a:t>          </a:t>
            </a:r>
            <a:r>
              <a:rPr lang="bn-BD" sz="3200" dirty="0">
                <a:latin typeface="NikoshBAN" pitchFamily="2" charset="0"/>
                <a:cs typeface="NikoshBAN" pitchFamily="2" charset="0"/>
              </a:rPr>
              <a:t>সিন্ধু সভ্যতা কত সালে আবিষ্কৃত হয়?  </a:t>
            </a:r>
            <a:endParaRPr kumimoji="0" lang="en-US" sz="1600" b="0" i="0" u="none" strike="noStrike" cap="none" normalizeH="0" baseline="0" dirty="0">
              <a:ln>
                <a:noFill/>
              </a:ln>
              <a:solidFill>
                <a:schemeClr val="tx1"/>
              </a:solidFill>
              <a:effectLst/>
              <a:latin typeface="Arial" charset="0"/>
            </a:endParaRPr>
          </a:p>
        </p:txBody>
      </p:sp>
      <p:sp>
        <p:nvSpPr>
          <p:cNvPr id="6" name="Rounded Rectangle 5"/>
          <p:cNvSpPr/>
          <p:nvPr/>
        </p:nvSpPr>
        <p:spPr bwMode="auto">
          <a:xfrm>
            <a:off x="764274" y="3232459"/>
            <a:ext cx="7342496" cy="538020"/>
          </a:xfrm>
          <a:prstGeom prst="roundRect">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80000"/>
              </a:lnSpc>
              <a:spcBef>
                <a:spcPct val="20000"/>
              </a:spcBef>
              <a:spcAft>
                <a:spcPct val="0"/>
              </a:spcAft>
              <a:buClrTx/>
              <a:buSzTx/>
              <a:buFontTx/>
              <a:buNone/>
              <a:tabLst/>
            </a:pPr>
            <a:r>
              <a:rPr kumimoji="0" lang="bn-BD" sz="1600" b="0" i="0" u="none" strike="noStrike" cap="none" normalizeH="0" baseline="0" dirty="0">
                <a:ln>
                  <a:noFill/>
                </a:ln>
                <a:solidFill>
                  <a:schemeClr val="tx1"/>
                </a:solidFill>
                <a:effectLst/>
                <a:latin typeface="Arial" charset="0"/>
              </a:rPr>
              <a:t>          </a:t>
            </a:r>
            <a:r>
              <a:rPr lang="bn-BD" sz="3200" dirty="0">
                <a:latin typeface="NikoshBAN" pitchFamily="2" charset="0"/>
                <a:cs typeface="NikoshBAN" pitchFamily="2" charset="0"/>
              </a:rPr>
              <a:t>সিন্ধু সভ্যতা কোন নদকে কেন্দ্র করে গড়ে উঠেছে ? </a:t>
            </a:r>
            <a:endParaRPr kumimoji="0" lang="en-US" sz="1600" b="0" i="0" u="none" strike="noStrike" cap="none" normalizeH="0" baseline="0" dirty="0">
              <a:ln>
                <a:noFill/>
              </a:ln>
              <a:solidFill>
                <a:schemeClr val="tx1"/>
              </a:solidFill>
              <a:effectLst/>
              <a:latin typeface="Arial" charset="0"/>
            </a:endParaRPr>
          </a:p>
        </p:txBody>
      </p:sp>
      <p:sp>
        <p:nvSpPr>
          <p:cNvPr id="9" name="Rectangle 8"/>
          <p:cNvSpPr/>
          <p:nvPr/>
        </p:nvSpPr>
        <p:spPr bwMode="auto">
          <a:xfrm>
            <a:off x="764274" y="0"/>
            <a:ext cx="3043451" cy="877163"/>
          </a:xfrm>
          <a:prstGeom prst="rect">
            <a:avLst/>
          </a:prstGeom>
          <a:solidFill>
            <a:srgbClr val="00B050"/>
          </a:solidFill>
          <a:ln>
            <a:headEnd type="none" w="med" len="med"/>
            <a:tailEnd type="none" w="med" len="med"/>
          </a:ln>
          <a:scene3d>
            <a:camera prst="orthographicFront"/>
            <a:lightRig rig="threePt" dir="t"/>
          </a:scene3d>
          <a:sp3d>
            <a:bevelT w="101600" prst="rible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r>
              <a:rPr lang="bn-BD" sz="6000" dirty="0">
                <a:solidFill>
                  <a:schemeClr val="tx1"/>
                </a:solidFill>
                <a:latin typeface="NikoshBAN" pitchFamily="2" charset="0"/>
                <a:cs typeface="NikoshBAN" pitchFamily="2" charset="0"/>
              </a:rPr>
              <a:t>মূল্যায়ন</a:t>
            </a:r>
            <a:endParaRPr kumimoji="0" lang="en-US" sz="6000" b="0" i="0" u="none" strike="noStrike" cap="none" normalizeH="0" baseline="0" dirty="0">
              <a:ln>
                <a:noFill/>
              </a:ln>
              <a:solidFill>
                <a:schemeClr val="tx1"/>
              </a:solidFill>
              <a:effectLst/>
              <a:latin typeface="NikoshBAN" pitchFamily="2" charset="0"/>
              <a:cs typeface="NikoshBAN" pitchFamily="2" charset="0"/>
            </a:endParaRPr>
          </a:p>
        </p:txBody>
      </p:sp>
      <p:sp>
        <p:nvSpPr>
          <p:cNvPr id="11" name="Rounded Rectangle 10"/>
          <p:cNvSpPr/>
          <p:nvPr/>
        </p:nvSpPr>
        <p:spPr bwMode="auto">
          <a:xfrm>
            <a:off x="764275" y="1271055"/>
            <a:ext cx="5281684" cy="538020"/>
          </a:xfrm>
          <a:prstGeom prst="roundRect">
            <a:avLst/>
          </a:prstGeom>
          <a:solidFill>
            <a:srgbClr val="00FFCC"/>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1" fontAlgn="base" latinLnBrk="0" hangingPunct="1">
              <a:lnSpc>
                <a:spcPct val="80000"/>
              </a:lnSpc>
              <a:spcBef>
                <a:spcPct val="20000"/>
              </a:spcBef>
              <a:spcAft>
                <a:spcPct val="0"/>
              </a:spcAft>
              <a:buClrTx/>
              <a:buSzTx/>
              <a:buFontTx/>
              <a:buNone/>
              <a:tabLst/>
            </a:pPr>
            <a:r>
              <a:rPr kumimoji="0" lang="bn-BD" sz="1800" b="0" i="0" u="none" strike="noStrike" cap="none" normalizeH="0" baseline="0" dirty="0">
                <a:ln>
                  <a:noFill/>
                </a:ln>
                <a:solidFill>
                  <a:schemeClr val="tx1"/>
                </a:solidFill>
                <a:effectLst/>
                <a:latin typeface="Arial" charset="0"/>
              </a:rPr>
              <a:t>          </a:t>
            </a:r>
            <a:r>
              <a:rPr lang="bn-BD" sz="3200" dirty="0">
                <a:latin typeface="NikoshBAN" pitchFamily="2" charset="0"/>
                <a:cs typeface="NikoshBAN" pitchFamily="2" charset="0"/>
              </a:rPr>
              <a:t>জন মার্শাল </a:t>
            </a:r>
            <a:endParaRPr kumimoji="0" lang="en-US" sz="1600" b="0" i="0" u="none" strike="noStrike" cap="none" normalizeH="0" baseline="0" dirty="0">
              <a:ln>
                <a:noFill/>
              </a:ln>
              <a:solidFill>
                <a:schemeClr val="tx1"/>
              </a:solidFill>
              <a:effectLst/>
              <a:latin typeface="Arial" charset="0"/>
            </a:endParaRPr>
          </a:p>
        </p:txBody>
      </p:sp>
      <p:sp>
        <p:nvSpPr>
          <p:cNvPr id="12" name="Rounded Rectangle 11"/>
          <p:cNvSpPr/>
          <p:nvPr/>
        </p:nvSpPr>
        <p:spPr bwMode="auto">
          <a:xfrm>
            <a:off x="764274" y="2263874"/>
            <a:ext cx="6318914" cy="562849"/>
          </a:xfrm>
          <a:prstGeom prst="roundRect">
            <a:avLst/>
          </a:prstGeom>
          <a:solidFill>
            <a:srgbClr val="0099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0000"/>
              </a:lnSpc>
              <a:spcBef>
                <a:spcPct val="20000"/>
              </a:spcBef>
              <a:spcAft>
                <a:spcPct val="0"/>
              </a:spcAft>
              <a:buClrTx/>
              <a:buSzTx/>
              <a:buFontTx/>
              <a:buNone/>
              <a:tabLst/>
            </a:pPr>
            <a:r>
              <a:rPr lang="bn-BD" sz="3200" dirty="0">
                <a:latin typeface="NikoshBAN" pitchFamily="2" charset="0"/>
                <a:cs typeface="NikoshBAN" pitchFamily="2" charset="0"/>
              </a:rPr>
              <a:t>১৯২২ সালে ।  </a:t>
            </a:r>
            <a:endParaRPr kumimoji="0" lang="en-US" sz="1600" b="0" i="0" u="none" strike="noStrike" cap="none" normalizeH="0" baseline="0" dirty="0">
              <a:ln>
                <a:noFill/>
              </a:ln>
              <a:solidFill>
                <a:schemeClr val="tx1"/>
              </a:solidFill>
              <a:effectLst/>
              <a:latin typeface="Arial" charset="0"/>
            </a:endParaRPr>
          </a:p>
        </p:txBody>
      </p:sp>
      <p:sp>
        <p:nvSpPr>
          <p:cNvPr id="13" name="Rounded Rectangle 12"/>
          <p:cNvSpPr/>
          <p:nvPr/>
        </p:nvSpPr>
        <p:spPr bwMode="auto">
          <a:xfrm>
            <a:off x="764274" y="3232459"/>
            <a:ext cx="7342496" cy="538020"/>
          </a:xfrm>
          <a:prstGeom prst="roundRect">
            <a:avLst/>
          </a:prstGeom>
          <a:solidFill>
            <a:srgbClr val="FFC00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0000"/>
              </a:lnSpc>
              <a:spcBef>
                <a:spcPct val="20000"/>
              </a:spcBef>
              <a:spcAft>
                <a:spcPct val="0"/>
              </a:spcAft>
              <a:buClrTx/>
              <a:buSzTx/>
              <a:buFontTx/>
              <a:buNone/>
              <a:tabLst/>
            </a:pPr>
            <a:r>
              <a:rPr kumimoji="0" lang="bn-BD" sz="16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t>          </a:t>
            </a:r>
            <a:r>
              <a:rPr lang="bn-BD" sz="3200" dirty="0">
                <a:latin typeface="NikoshBAN" pitchFamily="2" charset="0"/>
                <a:cs typeface="NikoshBAN" pitchFamily="2" charset="0"/>
              </a:rPr>
              <a:t>সিন্ধু নদকে।</a:t>
            </a:r>
            <a:endParaRPr kumimoji="0" lang="en-US" sz="16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p:txBody>
      </p:sp>
      <p:sp>
        <p:nvSpPr>
          <p:cNvPr id="10" name="TextBox 9"/>
          <p:cNvSpPr txBox="1"/>
          <p:nvPr/>
        </p:nvSpPr>
        <p:spPr>
          <a:xfrm>
            <a:off x="573206" y="4503761"/>
            <a:ext cx="7888406" cy="2480679"/>
          </a:xfrm>
          <a:prstGeom prst="rect">
            <a:avLst/>
          </a:prstGeom>
          <a:noFill/>
        </p:spPr>
        <p:txBody>
          <a:bodyPr wrap="square" rtlCol="0">
            <a:spAutoFit/>
          </a:bodyPr>
          <a:lstStyle/>
          <a:p>
            <a:pPr marL="457200" indent="-457200">
              <a:buFont typeface="Wingdings" panose="05000000000000000000" pitchFamily="2" charset="2"/>
              <a:buChar char="v"/>
            </a:pPr>
            <a:r>
              <a:rPr lang="bn-BD" sz="3200" dirty="0">
                <a:latin typeface="NikoshBAN" panose="02000000000000000000" pitchFamily="2" charset="0"/>
                <a:cs typeface="NikoshBAN" panose="02000000000000000000" pitchFamily="2" charset="0"/>
              </a:rPr>
              <a:t>সিন্ধু সভ্যতায় কয়টি ভাস্কর্য মূর্তি পাওয়া গিয়েছিল ? </a:t>
            </a:r>
          </a:p>
          <a:p>
            <a:r>
              <a:rPr lang="bn-BD" sz="3200" dirty="0">
                <a:latin typeface="NikoshBAN" panose="02000000000000000000" pitchFamily="2" charset="0"/>
                <a:cs typeface="NikoshBAN" panose="02000000000000000000" pitchFamily="2" charset="0"/>
              </a:rPr>
              <a:t>( ক) ১৭ টি ( খ) ১৩ টি ( গ) ১৪ টি ( ঘ) ১৫ টি</a:t>
            </a:r>
            <a:endParaRPr lang="en-US"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sp>
        <p:nvSpPr>
          <p:cNvPr id="14" name="Oval 13"/>
          <p:cNvSpPr/>
          <p:nvPr/>
        </p:nvSpPr>
        <p:spPr bwMode="auto">
          <a:xfrm>
            <a:off x="8181832" y="4817660"/>
            <a:ext cx="559559" cy="573205"/>
          </a:xfrm>
          <a:prstGeom prst="ellipse">
            <a:avLst/>
          </a:prstGeom>
          <a:solidFill>
            <a:srgbClr val="FF000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ndParaRPr>
          </a:p>
        </p:txBody>
      </p:sp>
    </p:spTree>
    <p:extLst>
      <p:ext uri="{BB962C8B-B14F-4D97-AF65-F5344CB8AC3E}">
        <p14:creationId xmlns:p14="http://schemas.microsoft.com/office/powerpoint/2010/main" val="202678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800" decel="100000"/>
                                        <p:tgtEl>
                                          <p:spTgt spid="10"/>
                                        </p:tgtEl>
                                      </p:cBhvr>
                                    </p:animEffect>
                                    <p:anim calcmode="lin" valueType="num">
                                      <p:cBhvr>
                                        <p:cTn id="56" dur="800" decel="100000" fill="hold"/>
                                        <p:tgtEl>
                                          <p:spTgt spid="10"/>
                                        </p:tgtEl>
                                        <p:attrNameLst>
                                          <p:attrName>style.rotation</p:attrName>
                                        </p:attrNameLst>
                                      </p:cBhvr>
                                      <p:tavLst>
                                        <p:tav tm="0">
                                          <p:val>
                                            <p:fltVal val="-90"/>
                                          </p:val>
                                        </p:tav>
                                        <p:tav tm="100000">
                                          <p:val>
                                            <p:fltVal val="0"/>
                                          </p:val>
                                        </p:tav>
                                      </p:tavLst>
                                    </p:anim>
                                    <p:anim calcmode="lin" valueType="num">
                                      <p:cBhvr>
                                        <p:cTn id="57" dur="800" decel="100000" fill="hold"/>
                                        <p:tgtEl>
                                          <p:spTgt spid="10"/>
                                        </p:tgtEl>
                                        <p:attrNameLst>
                                          <p:attrName>ppt_x</p:attrName>
                                        </p:attrNameLst>
                                      </p:cBhvr>
                                      <p:tavLst>
                                        <p:tav tm="0">
                                          <p:val>
                                            <p:strVal val="#ppt_x+0.4"/>
                                          </p:val>
                                        </p:tav>
                                        <p:tav tm="100000">
                                          <p:val>
                                            <p:strVal val="#ppt_x-0.05"/>
                                          </p:val>
                                        </p:tav>
                                      </p:tavLst>
                                    </p:anim>
                                    <p:anim calcmode="lin" valueType="num">
                                      <p:cBhvr>
                                        <p:cTn id="58" dur="800" decel="100000" fill="hold"/>
                                        <p:tgtEl>
                                          <p:spTgt spid="10"/>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0" nodeType="clickEffect">
                                  <p:stCondLst>
                                    <p:cond delay="0"/>
                                  </p:stCondLst>
                                  <p:childTnLst>
                                    <p:animMotion origin="layout" path="M 2.77778E-6 -2.96296E-6 L -0.66424 0.01991 " pathEditMode="relative" rAng="0" ptsTypes="AA">
                                      <p:cBhvr>
                                        <p:cTn id="64" dur="2000" fill="hold"/>
                                        <p:tgtEl>
                                          <p:spTgt spid="14"/>
                                        </p:tgtEl>
                                        <p:attrNameLst>
                                          <p:attrName>ppt_x</p:attrName>
                                          <p:attrName>ppt_y</p:attrName>
                                        </p:attrNameLst>
                                      </p:cBhvr>
                                      <p:rCtr x="-33212" y="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1" grpId="0" animBg="1"/>
      <p:bldP spid="12" grpId="0" animBg="1"/>
      <p:bldP spid="13" grpId="0" animBg="1"/>
      <p:bldP spid="10"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03" y="3473515"/>
            <a:ext cx="8570794" cy="3393237"/>
          </a:xfrm>
          <a:prstGeom prst="rect">
            <a:avLst/>
          </a:prstGeom>
          <a:solidFill>
            <a:srgbClr val="00FFCC"/>
          </a:solidFill>
          <a:ln w="28575">
            <a:solidFill>
              <a:schemeClr val="tx1"/>
            </a:solidFill>
          </a:ln>
          <a:scene3d>
            <a:camera prst="orthographicFront"/>
            <a:lightRig rig="threePt" dir="t"/>
          </a:scene3d>
          <a:sp3d>
            <a:bevelT w="114300" prst="artDeco"/>
          </a:sp3d>
        </p:spPr>
        <p:txBody>
          <a:bodyPr wrap="square">
            <a:spAutoFit/>
          </a:bodyPr>
          <a:lstStyle/>
          <a:p>
            <a:pPr marL="571500" indent="-571500">
              <a:buFont typeface="Wingdings" panose="05000000000000000000" pitchFamily="2" charset="2"/>
              <a:buChar char="Ø"/>
            </a:pPr>
            <a:r>
              <a:rPr lang="bn-BD" sz="6600" dirty="0">
                <a:latin typeface="NikoshBAN" pitchFamily="2" charset="0"/>
                <a:cs typeface="NikoshBAN" pitchFamily="2" charset="0"/>
              </a:rPr>
              <a:t>সিন্ধু সভতার নগর পরিকল্পনার সাথে বর্তমান নগর পরিকল্পনার কতটুকু মিল রয়েছে সে সম্পর্কে লিখে আনবে।   </a:t>
            </a:r>
            <a:endParaRPr lang="en-US" sz="6600" dirty="0">
              <a:latin typeface="NikoshBAN" pitchFamily="2" charset="0"/>
              <a:cs typeface="NikoshBAN" pitchFamily="2" charset="0"/>
            </a:endParaRPr>
          </a:p>
        </p:txBody>
      </p:sp>
      <p:grpSp>
        <p:nvGrpSpPr>
          <p:cNvPr id="5" name="Group 4"/>
          <p:cNvGrpSpPr/>
          <p:nvPr/>
        </p:nvGrpSpPr>
        <p:grpSpPr>
          <a:xfrm>
            <a:off x="1228299" y="0"/>
            <a:ext cx="5390865" cy="1828800"/>
            <a:chOff x="1228299" y="-206672"/>
            <a:chExt cx="5390865" cy="182880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8299" y="-206672"/>
              <a:ext cx="1828800" cy="1828800"/>
            </a:xfrm>
            <a:prstGeom prst="rect">
              <a:avLst/>
            </a:prstGeom>
          </p:spPr>
        </p:pic>
        <p:sp>
          <p:nvSpPr>
            <p:cNvPr id="4" name="TextBox 3"/>
            <p:cNvSpPr txBox="1"/>
            <p:nvPr/>
          </p:nvSpPr>
          <p:spPr>
            <a:xfrm>
              <a:off x="2797790" y="218364"/>
              <a:ext cx="3821374" cy="978729"/>
            </a:xfrm>
            <a:prstGeom prst="rect">
              <a:avLst/>
            </a:prstGeom>
            <a:solidFill>
              <a:srgbClr val="00FFCC"/>
            </a:solidFill>
            <a:scene3d>
              <a:camera prst="orthographicFront"/>
              <a:lightRig rig="threePt" dir="t"/>
            </a:scene3d>
            <a:sp3d>
              <a:bevelT w="101600" prst="riblet"/>
            </a:sp3d>
          </p:spPr>
          <p:txBody>
            <a:bodyPr wrap="square" rtlCol="0">
              <a:spAutoFit/>
            </a:bodyPr>
            <a:lstStyle/>
            <a:p>
              <a:r>
                <a:rPr lang="bn-BD" sz="7200" dirty="0">
                  <a:latin typeface="NikoshBAN" panose="02000000000000000000" pitchFamily="2" charset="0"/>
                  <a:cs typeface="NikoshBAN" panose="02000000000000000000" pitchFamily="2" charset="0"/>
                </a:rPr>
                <a:t>বাড়ীর কাজ</a:t>
              </a:r>
              <a:endParaRPr lang="en-US" sz="72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793520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by="(-#ppt_w*2)" calcmode="lin" valueType="num">
                                      <p:cBhvr rctx="PPT">
                                        <p:cTn id="19" dur="500" autoRev="1" fill="hold">
                                          <p:stCondLst>
                                            <p:cond delay="0"/>
                                          </p:stCondLst>
                                        </p:cTn>
                                        <p:tgtEl>
                                          <p:spTgt spid="2"/>
                                        </p:tgtEl>
                                        <p:attrNameLst>
                                          <p:attrName>ppt_w</p:attrName>
                                        </p:attrNameLst>
                                      </p:cBhvr>
                                    </p:anim>
                                    <p:anim by="(#ppt_w*0.50)" calcmode="lin" valueType="num">
                                      <p:cBhvr>
                                        <p:cTn id="20" dur="500" decel="50000" autoRev="1" fill="hold">
                                          <p:stCondLst>
                                            <p:cond delay="0"/>
                                          </p:stCondLst>
                                        </p:cTn>
                                        <p:tgtEl>
                                          <p:spTgt spid="2"/>
                                        </p:tgtEl>
                                        <p:attrNameLst>
                                          <p:attrName>ppt_x</p:attrName>
                                        </p:attrNameLst>
                                      </p:cBhvr>
                                    </p:anim>
                                    <p:anim from="(-#ppt_h/2)" to="(#ppt_y)" calcmode="lin" valueType="num">
                                      <p:cBhvr>
                                        <p:cTn id="21" dur="1000" fill="hold">
                                          <p:stCondLst>
                                            <p:cond delay="0"/>
                                          </p:stCondLst>
                                        </p:cTn>
                                        <p:tgtEl>
                                          <p:spTgt spid="2"/>
                                        </p:tgtEl>
                                        <p:attrNameLst>
                                          <p:attrName>ppt_y</p:attrName>
                                        </p:attrNameLst>
                                      </p:cBhvr>
                                    </p:anim>
                                    <p:animRot by="21600000">
                                      <p:cBhvr>
                                        <p:cTn id="22"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609600"/>
            <a:ext cx="7467600" cy="5095875"/>
            <a:chOff x="914400" y="609600"/>
            <a:chExt cx="7467600" cy="5095875"/>
          </a:xfrm>
        </p:grpSpPr>
        <p:sp>
          <p:nvSpPr>
            <p:cNvPr id="2" name="TextBox 1"/>
            <p:cNvSpPr txBox="1"/>
            <p:nvPr/>
          </p:nvSpPr>
          <p:spPr>
            <a:xfrm>
              <a:off x="2514600" y="609600"/>
              <a:ext cx="3581400" cy="646331"/>
            </a:xfrm>
            <a:prstGeom prst="rect">
              <a:avLst/>
            </a:prstGeom>
            <a:solidFill>
              <a:srgbClr val="00B0F0"/>
            </a:solidFill>
            <a:scene3d>
              <a:camera prst="orthographicFront"/>
              <a:lightRig rig="threePt" dir="t"/>
            </a:scene3d>
            <a:sp3d>
              <a:bevelT prst="angle"/>
            </a:sp3d>
          </p:spPr>
          <p:txBody>
            <a:bodyPr wrap="square" rtlCol="0">
              <a:spAutoFit/>
            </a:bodyPr>
            <a:lstStyle/>
            <a:p>
              <a:r>
                <a:rPr lang="en-US" sz="3600" dirty="0"/>
                <a:t>সবাইকে ধন্যবাদ</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676400"/>
              <a:ext cx="7467600" cy="4029075"/>
            </a:xfrm>
            <a:prstGeom prst="rect">
              <a:avLst/>
            </a:prstGeom>
          </p:spPr>
        </p:pic>
      </p:grpSp>
    </p:spTree>
    <p:extLst>
      <p:ext uri="{BB962C8B-B14F-4D97-AF65-F5344CB8AC3E}">
        <p14:creationId xmlns:p14="http://schemas.microsoft.com/office/powerpoint/2010/main" val="1847241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57543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68992" y="1105469"/>
            <a:ext cx="7588154" cy="3046988"/>
          </a:xfrm>
          <a:prstGeom prst="rect">
            <a:avLst/>
          </a:prstGeom>
          <a:solidFill>
            <a:srgbClr val="C0C0C0"/>
          </a:solidFill>
          <a:ln w="76200" cap="flat" cmpd="sng" algn="ctr">
            <a:solidFill>
              <a:srgbClr val="00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lvl="0"/>
            <a:r>
              <a:rPr lang="en-US" sz="4000" dirty="0">
                <a:ln w="0"/>
                <a:solidFill>
                  <a:srgbClr val="000000"/>
                </a:solidFill>
                <a:latin typeface="NikoshBAN" panose="02000000000000000000" pitchFamily="2" charset="0"/>
                <a:cs typeface="NikoshBAN" panose="02000000000000000000" pitchFamily="2" charset="0"/>
              </a:rPr>
              <a:t>পাঠ পরিচিতি</a:t>
            </a:r>
          </a:p>
          <a:p>
            <a:pPr lvl="0"/>
            <a:r>
              <a:rPr lang="en-US" sz="4000" dirty="0">
                <a:ln w="0"/>
                <a:solidFill>
                  <a:srgbClr val="000000"/>
                </a:solidFill>
                <a:latin typeface="NikoshBAN" panose="02000000000000000000" pitchFamily="2" charset="0"/>
                <a:cs typeface="NikoshBAN" panose="02000000000000000000" pitchFamily="2" charset="0"/>
              </a:rPr>
              <a:t>বিষয়ঃ বাংলাদেশের ইতিহাস ও বিশ্বসভ্যতা</a:t>
            </a:r>
          </a:p>
          <a:p>
            <a:pPr lvl="0"/>
            <a:r>
              <a:rPr lang="en-US" sz="4000" dirty="0">
                <a:ln w="0"/>
                <a:solidFill>
                  <a:srgbClr val="000000"/>
                </a:solidFill>
                <a:latin typeface="NikoshBAN" panose="02000000000000000000" pitchFamily="2" charset="0"/>
                <a:cs typeface="NikoshBAN" panose="02000000000000000000" pitchFamily="2" charset="0"/>
              </a:rPr>
              <a:t>শ্রেণীঃ নবম</a:t>
            </a:r>
            <a:r>
              <a:rPr lang="bn-BD" sz="4000" dirty="0">
                <a:ln w="0"/>
                <a:solidFill>
                  <a:srgbClr val="000000"/>
                </a:solidFill>
                <a:latin typeface="NikoshBAN" panose="02000000000000000000" pitchFamily="2" charset="0"/>
                <a:cs typeface="NikoshBAN" panose="02000000000000000000" pitchFamily="2" charset="0"/>
              </a:rPr>
              <a:t>-</a:t>
            </a:r>
            <a:r>
              <a:rPr lang="en-US" sz="4000" dirty="0">
                <a:ln w="0"/>
                <a:solidFill>
                  <a:srgbClr val="000000"/>
                </a:solidFill>
                <a:latin typeface="NikoshBAN" panose="02000000000000000000" pitchFamily="2" charset="0"/>
                <a:cs typeface="NikoshBAN" panose="02000000000000000000" pitchFamily="2" charset="0"/>
              </a:rPr>
              <a:t>দশম</a:t>
            </a:r>
            <a:endParaRPr lang="bn-IN" sz="4000" dirty="0">
              <a:ln w="0"/>
              <a:solidFill>
                <a:srgbClr val="000000"/>
              </a:solidFill>
              <a:latin typeface="NikoshBAN" panose="02000000000000000000" pitchFamily="2" charset="0"/>
              <a:cs typeface="NikoshBAN" panose="02000000000000000000" pitchFamily="2" charset="0"/>
            </a:endParaRPr>
          </a:p>
          <a:p>
            <a:pPr lvl="0"/>
            <a:r>
              <a:rPr lang="bn-IN" sz="4000" dirty="0">
                <a:ln w="0"/>
                <a:solidFill>
                  <a:srgbClr val="000000"/>
                </a:solidFill>
                <a:latin typeface="NikoshBAN" panose="02000000000000000000" pitchFamily="2" charset="0"/>
                <a:cs typeface="NikoshBAN" panose="02000000000000000000" pitchFamily="2" charset="0"/>
              </a:rPr>
              <a:t>অধ্যায়ঃ </a:t>
            </a:r>
            <a:r>
              <a:rPr lang="en-US" sz="4000" dirty="0">
                <a:ln w="0"/>
                <a:solidFill>
                  <a:srgbClr val="000000"/>
                </a:solidFill>
                <a:latin typeface="NikoshBAN" panose="02000000000000000000" pitchFamily="2" charset="0"/>
                <a:cs typeface="NikoshBAN" panose="02000000000000000000" pitchFamily="2" charset="0"/>
              </a:rPr>
              <a:t>২য় ( সিন্</a:t>
            </a:r>
            <a:r>
              <a:rPr lang="bn-BD" sz="4000" dirty="0">
                <a:ln w="0"/>
                <a:solidFill>
                  <a:srgbClr val="000000"/>
                </a:solidFill>
                <a:latin typeface="NikoshBAN" panose="02000000000000000000" pitchFamily="2" charset="0"/>
                <a:cs typeface="NikoshBAN" panose="02000000000000000000" pitchFamily="2" charset="0"/>
              </a:rPr>
              <a:t>ধু</a:t>
            </a:r>
            <a:r>
              <a:rPr lang="en-US" sz="4000" dirty="0">
                <a:ln w="0"/>
                <a:solidFill>
                  <a:srgbClr val="000000"/>
                </a:solidFill>
                <a:latin typeface="NikoshBAN" panose="02000000000000000000" pitchFamily="2" charset="0"/>
                <a:cs typeface="NikoshBAN" panose="02000000000000000000" pitchFamily="2" charset="0"/>
              </a:rPr>
              <a:t> সভ্যতা ) </a:t>
            </a:r>
            <a:endParaRPr lang="bn-IN" sz="4000" dirty="0">
              <a:ln w="0"/>
              <a:solidFill>
                <a:srgbClr val="000000"/>
              </a:solidFill>
              <a:latin typeface="NikoshBAN" panose="02000000000000000000" pitchFamily="2" charset="0"/>
              <a:cs typeface="NikoshBAN" panose="02000000000000000000" pitchFamily="2" charset="0"/>
            </a:endParaRPr>
          </a:p>
          <a:p>
            <a:pPr lvl="0"/>
            <a:r>
              <a:rPr lang="bn-IN" sz="4000" dirty="0" smtClean="0">
                <a:ln w="0"/>
                <a:solidFill>
                  <a:srgbClr val="000000"/>
                </a:solidFill>
                <a:latin typeface="NikoshBAN" panose="02000000000000000000" pitchFamily="2" charset="0"/>
                <a:cs typeface="NikoshBAN" panose="02000000000000000000" pitchFamily="2" charset="0"/>
              </a:rPr>
              <a:t>তারিখঃ</a:t>
            </a:r>
            <a:endParaRPr lang="en-US" sz="4000" dirty="0">
              <a:ln w="0"/>
              <a:solidFill>
                <a:srgbClr val="000000"/>
              </a:solidFill>
              <a:latin typeface="NikoshBAN" panose="02000000000000000000" pitchFamily="2" charset="0"/>
              <a:cs typeface="NikoshBAN" panose="02000000000000000000" pitchFamily="2"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254" y="1306157"/>
            <a:ext cx="1835908" cy="189752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510571"/>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60061" y="3516449"/>
            <a:ext cx="5527342" cy="584775"/>
          </a:xfrm>
          <a:prstGeom prst="rect">
            <a:avLst/>
          </a:prstGeom>
          <a:solidFill>
            <a:srgbClr val="00FFCC"/>
          </a:solidFill>
          <a:scene3d>
            <a:camera prst="orthographicFront"/>
            <a:lightRig rig="threePt" dir="t"/>
          </a:scene3d>
          <a:sp3d>
            <a:bevelT w="139700" h="139700" prst="divot"/>
          </a:sp3d>
        </p:spPr>
        <p:txBody>
          <a:bodyPr wrap="square" rtlCol="0">
            <a:spAutoFit/>
          </a:bodyPr>
          <a:lstStyle/>
          <a:p>
            <a:r>
              <a:rPr lang="en-US" sz="4000" dirty="0" smtClean="0">
                <a:latin typeface="NikoshBAN" panose="02000000000000000000" pitchFamily="2" charset="0"/>
                <a:cs typeface="NikoshBAN" panose="02000000000000000000" pitchFamily="2" charset="0"/>
              </a:rPr>
              <a:t>আমরা দুইটি ছবি দেখতে পাচ্ছি</a:t>
            </a:r>
            <a:r>
              <a:rPr lang="bn-BD"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1160060" y="4271749"/>
            <a:ext cx="4217157" cy="1421928"/>
          </a:xfrm>
          <a:prstGeom prst="rect">
            <a:avLst/>
          </a:prstGeom>
          <a:solidFill>
            <a:srgbClr val="FFC000"/>
          </a:solidFill>
          <a:scene3d>
            <a:camera prst="orthographicFront"/>
            <a:lightRig rig="threePt" dir="t"/>
          </a:scene3d>
          <a:sp3d>
            <a:bevelT prst="angle"/>
          </a:sp3d>
        </p:spPr>
        <p:txBody>
          <a:bodyPr wrap="square" rtlCol="0">
            <a:spAutoFit/>
          </a:bodyPr>
          <a:lstStyle/>
          <a:p>
            <a:pPr marL="342900" indent="-342900">
              <a:buFont typeface="Wingdings" panose="05000000000000000000" pitchFamily="2" charset="2"/>
              <a:buChar char="Ø"/>
            </a:pPr>
            <a:r>
              <a:rPr lang="bn-BD" sz="3600" dirty="0">
                <a:latin typeface="NikoshBAN" panose="02000000000000000000" pitchFamily="2" charset="0"/>
                <a:cs typeface="NikoshBAN" panose="02000000000000000000" pitchFamily="2" charset="0"/>
              </a:rPr>
              <a:t>সিন্ধু নদের তীরে কোন সভ্যতার সন্ধান মিলেছে-</a:t>
            </a:r>
            <a:r>
              <a:rPr lang="bn-BD"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1829364" y="5663821"/>
            <a:ext cx="3929991" cy="877163"/>
          </a:xfrm>
          <a:prstGeom prst="rect">
            <a:avLst/>
          </a:prstGeom>
          <a:solidFill>
            <a:srgbClr val="00B0F0"/>
          </a:solidFill>
          <a:scene3d>
            <a:camera prst="orthographicFront"/>
            <a:lightRig rig="threePt" dir="t"/>
          </a:scene3d>
          <a:sp3d>
            <a:bevelT prst="angle"/>
          </a:sp3d>
        </p:spPr>
        <p:txBody>
          <a:bodyPr wrap="square" rtlCol="0">
            <a:spAutoFit/>
          </a:bodyPr>
          <a:lstStyle/>
          <a:p>
            <a:pPr marL="342900" indent="-342900" algn="ctr">
              <a:buFont typeface="Wingdings" panose="05000000000000000000" pitchFamily="2" charset="2"/>
              <a:buChar char="Ø"/>
            </a:pPr>
            <a:r>
              <a:rPr lang="bn-BD" sz="6000" dirty="0">
                <a:latin typeface="NikoshBAN" panose="02000000000000000000"/>
                <a:cs typeface="NikoshBAN" panose="02000000000000000000" pitchFamily="2" charset="0"/>
              </a:rPr>
              <a:t>সিন্ধু সভ্যতার</a:t>
            </a:r>
            <a:endParaRPr lang="en-US" sz="6000" dirty="0">
              <a:latin typeface="NikoshBAN" panose="02000000000000000000"/>
              <a:cs typeface="NikoshBAN" panose="02000000000000000000" pitchFamily="2" charset="0"/>
            </a:endParaRPr>
          </a:p>
        </p:txBody>
      </p:sp>
      <p:grpSp>
        <p:nvGrpSpPr>
          <p:cNvPr id="9" name="Group 8"/>
          <p:cNvGrpSpPr/>
          <p:nvPr/>
        </p:nvGrpSpPr>
        <p:grpSpPr>
          <a:xfrm>
            <a:off x="75062" y="96108"/>
            <a:ext cx="8774107" cy="3179928"/>
            <a:chOff x="75062" y="123404"/>
            <a:chExt cx="8774107" cy="3179928"/>
          </a:xfrm>
        </p:grpSpPr>
        <p:pic>
          <p:nvPicPr>
            <p:cNvPr id="5" name="Content Placeholder 4" descr="hoppa.jpeg"/>
            <p:cNvPicPr>
              <a:picLocks noChangeAspect="1"/>
            </p:cNvPicPr>
            <p:nvPr/>
          </p:nvPicPr>
          <p:blipFill>
            <a:blip r:embed="rId2" cstate="print"/>
            <a:stretch>
              <a:fillRect/>
            </a:stretch>
          </p:blipFill>
          <p:spPr>
            <a:xfrm>
              <a:off x="75062" y="123404"/>
              <a:ext cx="4019265" cy="3179928"/>
            </a:xfrm>
            <a:prstGeom prst="rect">
              <a:avLst/>
            </a:prstGeom>
          </p:spPr>
        </p:pic>
        <p:pic>
          <p:nvPicPr>
            <p:cNvPr id="6" name="Content Placeholder 4" descr="Mohengodaro.jpeg"/>
            <p:cNvPicPr>
              <a:picLocks noChangeAspect="1"/>
            </p:cNvPicPr>
            <p:nvPr/>
          </p:nvPicPr>
          <p:blipFill>
            <a:blip r:embed="rId3" cstate="print"/>
            <a:stretch>
              <a:fillRect/>
            </a:stretch>
          </p:blipFill>
          <p:spPr>
            <a:xfrm>
              <a:off x="4435522" y="146677"/>
              <a:ext cx="4413647" cy="3133382"/>
            </a:xfrm>
            <a:prstGeom prst="rect">
              <a:avLst/>
            </a:prstGeom>
          </p:spPr>
        </p:pic>
        <p:sp>
          <p:nvSpPr>
            <p:cNvPr id="7" name="TextBox 6"/>
            <p:cNvSpPr txBox="1"/>
            <p:nvPr/>
          </p:nvSpPr>
          <p:spPr>
            <a:xfrm>
              <a:off x="2084694" y="123405"/>
              <a:ext cx="1839038" cy="563231"/>
            </a:xfrm>
            <a:prstGeom prst="rect">
              <a:avLst/>
            </a:prstGeom>
            <a:noFill/>
            <a:ln w="76200">
              <a:solidFill>
                <a:srgbClr val="00FFCC"/>
              </a:solidFill>
            </a:ln>
          </p:spPr>
          <p:txBody>
            <a:bodyPr wrap="square" rtlCol="0">
              <a:spAutoFit/>
            </a:bodyPr>
            <a:lstStyle/>
            <a:p>
              <a:r>
                <a:rPr lang="bn-BD" sz="3600" dirty="0">
                  <a:latin typeface="NikoshBAN" panose="02000000000000000000" pitchFamily="2" charset="0"/>
                  <a:cs typeface="NikoshBAN" panose="02000000000000000000" pitchFamily="2" charset="0"/>
                </a:rPr>
                <a:t>হরপ্পা</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4531058" y="146678"/>
              <a:ext cx="2156346" cy="510909"/>
            </a:xfrm>
            <a:prstGeom prst="rect">
              <a:avLst/>
            </a:prstGeom>
            <a:noFill/>
            <a:ln w="76200">
              <a:solidFill>
                <a:srgbClr val="00FFCC"/>
              </a:solidFill>
            </a:ln>
          </p:spPr>
          <p:txBody>
            <a:bodyPr wrap="square" rtlCol="0">
              <a:spAutoFit/>
            </a:bodyPr>
            <a:lstStyle/>
            <a:p>
              <a:r>
                <a:rPr lang="bn-BD" sz="3200" dirty="0">
                  <a:solidFill>
                    <a:srgbClr val="FFFF00"/>
                  </a:solidFill>
                  <a:latin typeface="NikoshBAN" panose="02000000000000000000" pitchFamily="2" charset="0"/>
                  <a:cs typeface="NikoshBAN" panose="02000000000000000000" pitchFamily="2" charset="0"/>
                </a:rPr>
                <a:t>মহেঞ্জোদারো</a:t>
              </a:r>
              <a:endParaRPr lang="en-US" sz="3200" dirty="0">
                <a:solidFill>
                  <a:srgbClr val="FFFF0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06357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10184" y="0"/>
            <a:ext cx="4421875" cy="584775"/>
          </a:xfrm>
          <a:prstGeom prst="rect">
            <a:avLst/>
          </a:prstGeom>
          <a:noFill/>
          <a:ln w="76200">
            <a:solidFill>
              <a:srgbClr val="FF0066"/>
            </a:solidFill>
          </a:ln>
        </p:spPr>
        <p:txBody>
          <a:bodyPr wrap="square" rtlCol="0">
            <a:spAutoFit/>
          </a:bodyPr>
          <a:lstStyle/>
          <a:p>
            <a:r>
              <a:rPr lang="bn-BD" sz="4000" dirty="0"/>
              <a:t>আজকের পাঠ------</a:t>
            </a:r>
            <a:endParaRPr lang="en-US" sz="4000" dirty="0"/>
          </a:p>
        </p:txBody>
      </p:sp>
      <p:grpSp>
        <p:nvGrpSpPr>
          <p:cNvPr id="5" name="Group 4"/>
          <p:cNvGrpSpPr/>
          <p:nvPr/>
        </p:nvGrpSpPr>
        <p:grpSpPr>
          <a:xfrm>
            <a:off x="1208111" y="1491189"/>
            <a:ext cx="7335388" cy="4217063"/>
            <a:chOff x="1208111" y="1491189"/>
            <a:chExt cx="7335388" cy="4217063"/>
          </a:xfrm>
        </p:grpSpPr>
        <p:sp>
          <p:nvSpPr>
            <p:cNvPr id="3" name="TextBox 2"/>
            <p:cNvSpPr txBox="1"/>
            <p:nvPr/>
          </p:nvSpPr>
          <p:spPr>
            <a:xfrm>
              <a:off x="2497540" y="1491189"/>
              <a:ext cx="3998794" cy="904863"/>
            </a:xfrm>
            <a:prstGeom prst="rect">
              <a:avLst/>
            </a:prstGeom>
            <a:solidFill>
              <a:schemeClr val="tx1"/>
            </a:solidFill>
            <a:scene3d>
              <a:camera prst="orthographicFront"/>
              <a:lightRig rig="threePt" dir="t"/>
            </a:scene3d>
            <a:sp3d>
              <a:bevelT w="114300" prst="artDeco"/>
            </a:sp3d>
          </p:spPr>
          <p:txBody>
            <a:bodyPr wrap="square" rtlCol="0">
              <a:spAutoFit/>
            </a:bodyPr>
            <a:lstStyle/>
            <a:p>
              <a:pPr algn="ctr"/>
              <a:r>
                <a:rPr lang="bn-BD" sz="6600" dirty="0">
                  <a:solidFill>
                    <a:srgbClr val="FFFF00"/>
                  </a:solidFill>
                  <a:latin typeface="NikoshBAN" panose="02000000000000000000" pitchFamily="2" charset="0"/>
                  <a:cs typeface="NikoshBAN" panose="02000000000000000000" pitchFamily="2" charset="0"/>
                </a:rPr>
                <a:t>সিন্ধু সভ্যতা</a:t>
              </a:r>
              <a:endParaRPr lang="en-US" sz="6600" dirty="0">
                <a:solidFill>
                  <a:srgbClr val="FFFF00"/>
                </a:solidFill>
                <a:latin typeface="NikoshBAN" panose="02000000000000000000" pitchFamily="2" charset="0"/>
                <a:cs typeface="NikoshBAN" panose="02000000000000000000" pitchFamily="2" charset="0"/>
              </a:endParaRPr>
            </a:p>
          </p:txBody>
        </p:sp>
        <p:pic>
          <p:nvPicPr>
            <p:cNvPr id="4" name="Picture 3" descr="sindu.jpeg"/>
            <p:cNvPicPr>
              <a:picLocks noChangeAspect="1"/>
            </p:cNvPicPr>
            <p:nvPr/>
          </p:nvPicPr>
          <p:blipFill>
            <a:blip r:embed="rId2" cstate="print"/>
            <a:stretch>
              <a:fillRect/>
            </a:stretch>
          </p:blipFill>
          <p:spPr>
            <a:xfrm>
              <a:off x="1208111" y="2446835"/>
              <a:ext cx="7335388" cy="3261417"/>
            </a:xfrm>
            <a:prstGeom prst="rect">
              <a:avLst/>
            </a:prstGeom>
          </p:spPr>
        </p:pic>
      </p:grpSp>
    </p:spTree>
    <p:extLst>
      <p:ext uri="{BB962C8B-B14F-4D97-AF65-F5344CB8AC3E}">
        <p14:creationId xmlns:p14="http://schemas.microsoft.com/office/powerpoint/2010/main" val="2770168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orizontal Scroll 1"/>
          <p:cNvSpPr/>
          <p:nvPr/>
        </p:nvSpPr>
        <p:spPr bwMode="auto">
          <a:xfrm>
            <a:off x="2367886" y="477671"/>
            <a:ext cx="3166280" cy="1374172"/>
          </a:xfrm>
          <a:prstGeom prst="horizontalScroll">
            <a:avLst/>
          </a:prstGeom>
          <a:solidFill>
            <a:srgbClr val="00B05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r>
              <a:rPr lang="bn-BD" sz="7200" dirty="0">
                <a:latin typeface="NikoshBAN" panose="02000000000000000000" pitchFamily="2" charset="0"/>
                <a:cs typeface="NikoshBAN" panose="02000000000000000000" pitchFamily="2" charset="0"/>
              </a:rPr>
              <a:t>শিখনফল</a:t>
            </a:r>
            <a:endParaRPr kumimoji="0" lang="en-US" sz="7200" b="0" i="0" u="none" strike="noStrike" cap="none" normalizeH="0" dirty="0">
              <a:ln>
                <a:noFill/>
              </a:ln>
              <a:solidFill>
                <a:schemeClr val="tx1"/>
              </a:solidFill>
              <a:effectLst/>
              <a:latin typeface="NikoshBAN" panose="02000000000000000000" pitchFamily="2" charset="0"/>
              <a:cs typeface="NikoshBAN" panose="02000000000000000000" pitchFamily="2" charset="0"/>
            </a:endParaRPr>
          </a:p>
        </p:txBody>
      </p:sp>
      <p:sp>
        <p:nvSpPr>
          <p:cNvPr id="3" name="TextBox 2"/>
          <p:cNvSpPr txBox="1"/>
          <p:nvPr/>
        </p:nvSpPr>
        <p:spPr>
          <a:xfrm>
            <a:off x="750627" y="2415654"/>
            <a:ext cx="8393373" cy="4450449"/>
          </a:xfrm>
          <a:prstGeom prst="rect">
            <a:avLst/>
          </a:prstGeom>
          <a:noFill/>
          <a:ln w="76200">
            <a:solidFill>
              <a:srgbClr val="00FFCC"/>
            </a:solidFill>
          </a:ln>
        </p:spPr>
        <p:txBody>
          <a:bodyPr wrap="square" rtlCol="0">
            <a:spAutoFit/>
          </a:bodyPr>
          <a:lstStyle/>
          <a:p>
            <a:pPr marL="457200" indent="-457200">
              <a:buFont typeface="Wingdings" panose="05000000000000000000" pitchFamily="2" charset="2"/>
              <a:buChar char="Ø"/>
            </a:pPr>
            <a:r>
              <a:rPr lang="bn-BD" sz="4800" dirty="0">
                <a:latin typeface="NikoshBAN" panose="02000000000000000000" pitchFamily="2" charset="0"/>
                <a:cs typeface="NikoshBAN" panose="02000000000000000000" pitchFamily="2" charset="0"/>
              </a:rPr>
              <a:t>সিন্ধু সভ্যতা আবিস্কা</a:t>
            </a:r>
            <a:r>
              <a:rPr lang="en-US" sz="4800" dirty="0">
                <a:latin typeface="NikoshBAN" panose="02000000000000000000" pitchFamily="2" charset="0"/>
                <a:cs typeface="NikoshBAN" panose="02000000000000000000" pitchFamily="2" charset="0"/>
              </a:rPr>
              <a:t>র ও ভৌগোলিক অবস্থা </a:t>
            </a:r>
            <a:r>
              <a:rPr lang="bn-BD" sz="4800" dirty="0">
                <a:latin typeface="NikoshBAN" panose="02000000000000000000" pitchFamily="2" charset="0"/>
                <a:cs typeface="NikoshBAN" panose="02000000000000000000" pitchFamily="2" charset="0"/>
              </a:rPr>
              <a:t>বর্ণনা করতে পারবে।</a:t>
            </a:r>
          </a:p>
          <a:p>
            <a:pPr marL="457200" indent="-457200">
              <a:buFont typeface="Wingdings" panose="05000000000000000000" pitchFamily="2" charset="2"/>
              <a:buChar char="Ø"/>
            </a:pPr>
            <a:r>
              <a:rPr lang="bn-BD" sz="4800" dirty="0">
                <a:latin typeface="NikoshBAN" panose="02000000000000000000" pitchFamily="2" charset="0"/>
                <a:cs typeface="NikoshBAN" panose="02000000000000000000" pitchFamily="2" charset="0"/>
              </a:rPr>
              <a:t>সিন্ধু সভ্যতার</a:t>
            </a:r>
            <a:r>
              <a:rPr lang="en-US" sz="4800" dirty="0">
                <a:latin typeface="NikoshBAN" panose="02000000000000000000" pitchFamily="2" charset="0"/>
                <a:cs typeface="NikoshBAN" panose="02000000000000000000" pitchFamily="2" charset="0"/>
              </a:rPr>
              <a:t> ধর্মীয় অবস্থা বর্ণনা করতে পারবে।</a:t>
            </a:r>
          </a:p>
          <a:p>
            <a:pPr marL="457200" indent="-457200">
              <a:buFont typeface="Wingdings" panose="05000000000000000000" pitchFamily="2" charset="2"/>
              <a:buChar char="Ø"/>
            </a:pPr>
            <a:r>
              <a:rPr lang="bn-BD" sz="4800" dirty="0">
                <a:latin typeface="NikoshBAN" panose="02000000000000000000" pitchFamily="2" charset="0"/>
                <a:cs typeface="NikoshBAN" panose="02000000000000000000" pitchFamily="2" charset="0"/>
              </a:rPr>
              <a:t>সিন্ধু সভ্যতার</a:t>
            </a:r>
            <a:r>
              <a:rPr lang="en-US" sz="4800" dirty="0">
                <a:latin typeface="NikoshBAN" panose="02000000000000000000" pitchFamily="2" charset="0"/>
                <a:cs typeface="NikoshBAN" panose="02000000000000000000" pitchFamily="2" charset="0"/>
              </a:rPr>
              <a:t> অবদান ব্যাখ্যা করতে পারবে।</a:t>
            </a:r>
          </a:p>
          <a:p>
            <a:pPr marL="457200" indent="-457200">
              <a:buFont typeface="Wingdings" panose="05000000000000000000" pitchFamily="2" charset="2"/>
              <a:buChar char="Ø"/>
            </a:pP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15652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07224" y="113935"/>
            <a:ext cx="1856096" cy="634020"/>
          </a:xfrm>
          <a:prstGeom prst="rect">
            <a:avLst/>
          </a:prstGeom>
          <a:noFill/>
          <a:ln w="76200">
            <a:solidFill>
              <a:schemeClr val="tx1"/>
            </a:solidFill>
          </a:ln>
        </p:spPr>
        <p:txBody>
          <a:bodyPr wrap="square" rtlCol="0">
            <a:spAutoFit/>
          </a:bodyPr>
          <a:lstStyle/>
          <a:p>
            <a:r>
              <a:rPr lang="en-US" sz="4400" dirty="0">
                <a:latin typeface="NikoshBAN" panose="02000000000000000000" pitchFamily="2" charset="0"/>
                <a:cs typeface="NikoshBAN" panose="02000000000000000000" pitchFamily="2" charset="0"/>
              </a:rPr>
              <a:t>আলোচনা</a:t>
            </a:r>
          </a:p>
        </p:txBody>
      </p:sp>
      <p:grpSp>
        <p:nvGrpSpPr>
          <p:cNvPr id="16" name="Group 15"/>
          <p:cNvGrpSpPr/>
          <p:nvPr/>
        </p:nvGrpSpPr>
        <p:grpSpPr>
          <a:xfrm>
            <a:off x="395785" y="1405719"/>
            <a:ext cx="8527165" cy="4704336"/>
            <a:chOff x="98585" y="113935"/>
            <a:chExt cx="8743565" cy="2934269"/>
          </a:xfrm>
        </p:grpSpPr>
        <p:grpSp>
          <p:nvGrpSpPr>
            <p:cNvPr id="15" name="Group 14"/>
            <p:cNvGrpSpPr/>
            <p:nvPr/>
          </p:nvGrpSpPr>
          <p:grpSpPr>
            <a:xfrm>
              <a:off x="4548714" y="113935"/>
              <a:ext cx="4293436" cy="2824825"/>
              <a:chOff x="4548714" y="113935"/>
              <a:chExt cx="4293436" cy="2824825"/>
            </a:xfrm>
          </p:grpSpPr>
          <p:pic>
            <p:nvPicPr>
              <p:cNvPr id="8" name="Content Placeholder 6" descr="Bromoputro.jpeg"/>
              <p:cNvPicPr>
                <a:picLocks noChangeAspect="1"/>
              </p:cNvPicPr>
              <p:nvPr/>
            </p:nvPicPr>
            <p:blipFill>
              <a:blip r:embed="rId2" cstate="print"/>
              <a:stretch>
                <a:fillRect/>
              </a:stretch>
            </p:blipFill>
            <p:spPr>
              <a:xfrm>
                <a:off x="4548714" y="113935"/>
                <a:ext cx="4293436" cy="2824825"/>
              </a:xfrm>
              <a:prstGeom prst="rect">
                <a:avLst/>
              </a:prstGeom>
            </p:spPr>
          </p:pic>
          <p:sp>
            <p:nvSpPr>
              <p:cNvPr id="9" name="Rounded Rectangle 8"/>
              <p:cNvSpPr/>
              <p:nvPr/>
            </p:nvSpPr>
            <p:spPr bwMode="auto">
              <a:xfrm>
                <a:off x="4884572" y="394852"/>
                <a:ext cx="1917192" cy="685669"/>
              </a:xfrm>
              <a:prstGeom prst="roundRect">
                <a:avLst>
                  <a:gd name="adj" fmla="val 50000"/>
                </a:avLst>
              </a:prstGeom>
              <a:noFill/>
              <a:ln w="7620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sz="3600" dirty="0">
                    <a:solidFill>
                      <a:schemeClr val="tx1"/>
                    </a:solidFill>
                    <a:latin typeface="NikoshBAN" pitchFamily="2" charset="0"/>
                    <a:cs typeface="NikoshBAN" pitchFamily="2" charset="0"/>
                  </a:rPr>
                  <a:t>সিন্ধু</a:t>
                </a:r>
                <a:r>
                  <a:rPr lang="bn-BD" sz="3600" dirty="0">
                    <a:solidFill>
                      <a:schemeClr val="tx1"/>
                    </a:solidFill>
                    <a:latin typeface="NikoshBAN" pitchFamily="2" charset="0"/>
                    <a:cs typeface="NikoshBAN" pitchFamily="2" charset="0"/>
                  </a:rPr>
                  <a:t> নদ  </a:t>
                </a:r>
                <a:endParaRPr lang="en-US" sz="3600" dirty="0">
                  <a:solidFill>
                    <a:schemeClr val="tx1"/>
                  </a:solidFill>
                  <a:latin typeface="NikoshBAN" pitchFamily="2" charset="0"/>
                  <a:cs typeface="NikoshBAN" pitchFamily="2" charset="0"/>
                </a:endParaRPr>
              </a:p>
              <a:p>
                <a:pPr marL="0" marR="0" indent="0" algn="l" defTabSz="914400" rtl="0" eaLnBrk="1" fontAlgn="base" latinLnBrk="0" hangingPunct="1">
                  <a:lnSpc>
                    <a:spcPct val="80000"/>
                  </a:lnSpc>
                  <a:spcBef>
                    <a:spcPct val="20000"/>
                  </a:spcBef>
                  <a:spcAft>
                    <a:spcPct val="0"/>
                  </a:spcAft>
                  <a:buClrTx/>
                  <a:buSzTx/>
                  <a:buFontTx/>
                  <a:buNone/>
                  <a:tabLst/>
                </a:pPr>
                <a:endParaRPr kumimoji="0" lang="en-US" sz="1600" b="0" i="0" u="none" strike="noStrike" cap="none" normalizeH="0" dirty="0">
                  <a:ln>
                    <a:noFill/>
                  </a:ln>
                  <a:solidFill>
                    <a:srgbClr val="FFFF00"/>
                  </a:solidFill>
                  <a:effectLst/>
                  <a:latin typeface="Arial" charset="0"/>
                </a:endParaRPr>
              </a:p>
            </p:txBody>
          </p:sp>
        </p:grpSp>
        <p:grpSp>
          <p:nvGrpSpPr>
            <p:cNvPr id="14" name="Group 13"/>
            <p:cNvGrpSpPr/>
            <p:nvPr/>
          </p:nvGrpSpPr>
          <p:grpSpPr>
            <a:xfrm>
              <a:off x="98585" y="113935"/>
              <a:ext cx="3834388" cy="2934269"/>
              <a:chOff x="98585" y="113935"/>
              <a:chExt cx="3834388" cy="2934269"/>
            </a:xfrm>
          </p:grpSpPr>
          <p:pic>
            <p:nvPicPr>
              <p:cNvPr id="12" name="Picture 11"/>
              <p:cNvPicPr>
                <a:picLocks noChangeAspect="1"/>
              </p:cNvPicPr>
              <p:nvPr/>
            </p:nvPicPr>
            <p:blipFill>
              <a:blip r:embed="rId3" cstate="print"/>
              <a:stretch>
                <a:fillRect/>
              </a:stretch>
            </p:blipFill>
            <p:spPr>
              <a:xfrm>
                <a:off x="170732" y="113935"/>
                <a:ext cx="3762241" cy="2934269"/>
              </a:xfrm>
              <a:prstGeom prst="rect">
                <a:avLst/>
              </a:prstGeom>
              <a:noFill/>
              <a:ln>
                <a:noFill/>
              </a:ln>
            </p:spPr>
          </p:pic>
          <p:sp>
            <p:nvSpPr>
              <p:cNvPr id="13" name="TextBox 12"/>
              <p:cNvSpPr txBox="1"/>
              <p:nvPr/>
            </p:nvSpPr>
            <p:spPr>
              <a:xfrm rot="19154706">
                <a:off x="98585" y="414259"/>
                <a:ext cx="1804624" cy="458587"/>
              </a:xfrm>
              <a:prstGeom prst="rect">
                <a:avLst/>
              </a:prstGeom>
              <a:noFill/>
              <a:ln w="76200">
                <a:solidFill>
                  <a:schemeClr val="tx1"/>
                </a:solidFill>
              </a:ln>
            </p:spPr>
            <p:txBody>
              <a:bodyPr wrap="square" rtlCol="0">
                <a:spAutoFit/>
              </a:bodyPr>
              <a:lstStyle/>
              <a:p>
                <a:r>
                  <a:rPr lang="bn-BD" sz="2800" dirty="0">
                    <a:solidFill>
                      <a:srgbClr val="FFFF00"/>
                    </a:solidFill>
                    <a:latin typeface="NikoshBAN" panose="02000000000000000000" pitchFamily="2" charset="0"/>
                    <a:cs typeface="NikoshBAN" panose="02000000000000000000" pitchFamily="2" charset="0"/>
                  </a:rPr>
                  <a:t>জন মার্শাল</a:t>
                </a:r>
                <a:endParaRPr lang="en-US" sz="2800" dirty="0">
                  <a:solidFill>
                    <a:srgbClr val="FFFF00"/>
                  </a:solidFill>
                  <a:latin typeface="NikoshBAN" panose="02000000000000000000" pitchFamily="2" charset="0"/>
                  <a:cs typeface="NikoshBAN" panose="02000000000000000000" pitchFamily="2" charset="0"/>
                </a:endParaRPr>
              </a:p>
            </p:txBody>
          </p:sp>
        </p:grpSp>
      </p:grpSp>
    </p:spTree>
    <p:extLst>
      <p:ext uri="{BB962C8B-B14F-4D97-AF65-F5344CB8AC3E}">
        <p14:creationId xmlns:p14="http://schemas.microsoft.com/office/powerpoint/2010/main" val="18046887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626173"/>
          </a:xfrm>
          <a:prstGeom prst="rect">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bn-BD" sz="4800" u="sng" dirty="0">
                <a:solidFill>
                  <a:srgbClr val="FF0000"/>
                </a:solidFill>
                <a:latin typeface="NikoshBAN" panose="02000000000000000000" pitchFamily="2" charset="0"/>
                <a:cs typeface="NikoshBAN" panose="02000000000000000000" pitchFamily="2" charset="0"/>
              </a:rPr>
              <a:t>পটভূমিঃ</a:t>
            </a:r>
            <a:r>
              <a:rPr lang="en-US" sz="4800" dirty="0">
                <a:solidFill>
                  <a:srgbClr val="FF0000"/>
                </a:solidFill>
                <a:latin typeface="NikoshBAN" panose="02000000000000000000" pitchFamily="2" charset="0"/>
                <a:cs typeface="NikoshBAN" panose="02000000000000000000" pitchFamily="2" charset="0"/>
              </a:rPr>
              <a:t> </a:t>
            </a:r>
            <a:r>
              <a:rPr lang="bn-BD" sz="4800" dirty="0">
                <a:solidFill>
                  <a:srgbClr val="000000"/>
                </a:solidFill>
                <a:latin typeface="NikoshBAN" panose="02000000000000000000" pitchFamily="2" charset="0"/>
                <a:cs typeface="NikoshBAN" panose="02000000000000000000" pitchFamily="2" charset="0"/>
              </a:rPr>
              <a:t>সিন্ধু নদের অববাহিকায় গড়ে উঠেছিল বলে এ সভ্যতার নাম হয় সিন্ধু সভ্যতা। এ সভ্যতার আবিস্কার কাহিনী খুবই চমৎকার।</a:t>
            </a:r>
            <a:r>
              <a:rPr lang="en-US" sz="4800" dirty="0">
                <a:solidFill>
                  <a:srgbClr val="000000"/>
                </a:solidFill>
                <a:latin typeface="NikoshBAN" panose="02000000000000000000" pitchFamily="2" charset="0"/>
                <a:cs typeface="NikoshBAN" panose="02000000000000000000" pitchFamily="2" charset="0"/>
              </a:rPr>
              <a:t> </a:t>
            </a:r>
            <a:r>
              <a:rPr lang="bn-BD" sz="4800" dirty="0">
                <a:solidFill>
                  <a:srgbClr val="000000"/>
                </a:solidFill>
                <a:latin typeface="NikoshBAN" panose="02000000000000000000" pitchFamily="2" charset="0"/>
                <a:cs typeface="NikoshBAN" panose="02000000000000000000" pitchFamily="2" charset="0"/>
              </a:rPr>
              <a:t>পাকিস্থানের সিন্ধু প্রদেশের লারকানা জেলার মহেঞ্জোদারো শহরে উঁচু উঁচু মাটির ঢিবি ছিল।</a:t>
            </a:r>
            <a:r>
              <a:rPr lang="en-US" sz="4800" dirty="0">
                <a:solidFill>
                  <a:srgbClr val="000000"/>
                </a:solidFill>
                <a:latin typeface="NikoshBAN" panose="02000000000000000000" pitchFamily="2" charset="0"/>
                <a:cs typeface="NikoshBAN" panose="02000000000000000000" pitchFamily="2" charset="0"/>
              </a:rPr>
              <a:t> </a:t>
            </a:r>
            <a:r>
              <a:rPr lang="bn-BD" sz="4800" dirty="0">
                <a:solidFill>
                  <a:srgbClr val="000000"/>
                </a:solidFill>
                <a:latin typeface="NikoshBAN" panose="02000000000000000000" pitchFamily="2" charset="0"/>
                <a:cs typeface="NikoshBAN" panose="02000000000000000000" pitchFamily="2" charset="0"/>
              </a:rPr>
              <a:t>স্থানীয়রা বলত মরা মানুষের ঢিবি ।বাঙালী প্রত্নতত্ত্ববিদ </a:t>
            </a:r>
            <a:r>
              <a:rPr lang="bn-BD" sz="4800" dirty="0">
                <a:solidFill>
                  <a:srgbClr val="FF0000"/>
                </a:solidFill>
                <a:latin typeface="NikoshBAN" panose="02000000000000000000" pitchFamily="2" charset="0"/>
                <a:cs typeface="NikoshBAN" panose="02000000000000000000" pitchFamily="2" charset="0"/>
              </a:rPr>
              <a:t>রাখালদাস</a:t>
            </a:r>
            <a:r>
              <a:rPr lang="bn-BD" sz="4800" dirty="0">
                <a:solidFill>
                  <a:srgbClr val="000000"/>
                </a:solidFill>
                <a:latin typeface="NikoshBAN" panose="02000000000000000000" pitchFamily="2" charset="0"/>
                <a:cs typeface="NikoshBAN" panose="02000000000000000000" pitchFamily="2" charset="0"/>
              </a:rPr>
              <a:t> বন্দোপধ্যায়ের নেতৃত্বে পুরাতত্ত্ব বিভাগের লোকেরা ঐ স্থানে বৌদ্ধস্তুপের ধ্বংসাবশেষ আছে ভেবে মাটি খুঁড়তে থাক</a:t>
            </a:r>
            <a:r>
              <a:rPr lang="en-US" sz="4800" dirty="0" err="1">
                <a:solidFill>
                  <a:srgbClr val="000000"/>
                </a:solidFill>
                <a:latin typeface="NikoshBAN" panose="02000000000000000000" pitchFamily="2" charset="0"/>
                <a:cs typeface="NikoshBAN" panose="02000000000000000000" pitchFamily="2" charset="0"/>
              </a:rPr>
              <a:t>লে</a:t>
            </a:r>
            <a:r>
              <a:rPr lang="en-US" sz="4800" dirty="0">
                <a:solidFill>
                  <a:srgbClr val="000000"/>
                </a:solidFill>
                <a:latin typeface="NikoshBAN" panose="02000000000000000000" pitchFamily="2" charset="0"/>
                <a:cs typeface="NikoshBAN" panose="02000000000000000000" pitchFamily="2" charset="0"/>
              </a:rPr>
              <a:t> </a:t>
            </a:r>
            <a:r>
              <a:rPr lang="bn-BD" sz="4800" dirty="0">
                <a:solidFill>
                  <a:srgbClr val="000000"/>
                </a:solidFill>
                <a:latin typeface="NikoshBAN" panose="02000000000000000000" pitchFamily="2" charset="0"/>
                <a:cs typeface="NikoshBAN" panose="02000000000000000000" pitchFamily="2" charset="0"/>
              </a:rPr>
              <a:t>অপ্রত্যাশিত ভাবে বেরিয়ে আসে তাম্রযুগের নিদর্শন।</a:t>
            </a:r>
            <a:r>
              <a:rPr lang="en-US" sz="4800" dirty="0">
                <a:solidFill>
                  <a:srgbClr val="000000"/>
                </a:solidFill>
                <a:latin typeface="NikoshBAN" panose="02000000000000000000" pitchFamily="2" charset="0"/>
                <a:cs typeface="NikoshBAN" panose="02000000000000000000" pitchFamily="2" charset="0"/>
              </a:rPr>
              <a:t> </a:t>
            </a:r>
            <a:endParaRPr kumimoji="0" lang="en-US" sz="4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61381396"/>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09433" y="1023582"/>
            <a:ext cx="8297840" cy="4228850"/>
          </a:xfrm>
          <a:prstGeom prst="rect">
            <a:avLst/>
          </a:prstGeom>
          <a:solidFill>
            <a:srgbClr val="C0C0C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lvl="0"/>
            <a:r>
              <a:rPr lang="en-US" sz="4800" dirty="0">
                <a:solidFill>
                  <a:srgbClr val="000000"/>
                </a:solidFill>
                <a:latin typeface="NikoshBAN" panose="02000000000000000000" pitchFamily="2" charset="0"/>
                <a:cs typeface="NikoshBAN" panose="02000000000000000000" pitchFamily="2" charset="0"/>
              </a:rPr>
              <a:t>একই সময়ে ১৯২২-২৩ খ্রীঃ </a:t>
            </a:r>
            <a:r>
              <a:rPr lang="en-US" sz="4800" dirty="0">
                <a:solidFill>
                  <a:srgbClr val="FF0000"/>
                </a:solidFill>
                <a:latin typeface="NikoshBAN" panose="02000000000000000000" pitchFamily="2" charset="0"/>
                <a:cs typeface="NikoshBAN" panose="02000000000000000000" pitchFamily="2" charset="0"/>
              </a:rPr>
              <a:t>দয়ারাম সাহানীর </a:t>
            </a:r>
            <a:r>
              <a:rPr lang="en-US" sz="4800" dirty="0">
                <a:solidFill>
                  <a:srgbClr val="000000"/>
                </a:solidFill>
                <a:latin typeface="NikoshBAN" panose="02000000000000000000" pitchFamily="2" charset="0"/>
                <a:cs typeface="NikoshBAN" panose="02000000000000000000" pitchFamily="2" charset="0"/>
              </a:rPr>
              <a:t>প্রচেষ্টায় পাঞ্জাবের পশ্চিম দিকে মন্টোগোমারি জেলার হরপ্পা নামক স্থানেও প্রাচীন সভ্যতার নিদর্শন আবিস্কৃত হয়।</a:t>
            </a:r>
            <a:r>
              <a:rPr lang="bn-BD" sz="4800" dirty="0">
                <a:solidFill>
                  <a:srgbClr val="000000"/>
                </a:solidFill>
                <a:latin typeface="NikoshBAN" panose="02000000000000000000" pitchFamily="2" charset="0"/>
                <a:cs typeface="NikoshBAN" panose="02000000000000000000" pitchFamily="2" charset="0"/>
              </a:rPr>
              <a:t>  </a:t>
            </a:r>
            <a:r>
              <a:rPr lang="bn-BD" sz="4800" dirty="0">
                <a:solidFill>
                  <a:srgbClr val="FF0000"/>
                </a:solidFill>
                <a:latin typeface="NikoshBAN" panose="02000000000000000000" pitchFamily="2" charset="0"/>
                <a:cs typeface="NikoshBAN" panose="02000000000000000000" pitchFamily="2" charset="0"/>
              </a:rPr>
              <a:t>জন মার্শালের </a:t>
            </a:r>
            <a:r>
              <a:rPr lang="bn-BD" sz="4800" dirty="0">
                <a:solidFill>
                  <a:srgbClr val="000000"/>
                </a:solidFill>
                <a:latin typeface="NikoshBAN" panose="02000000000000000000" pitchFamily="2" charset="0"/>
                <a:cs typeface="NikoshBAN" panose="02000000000000000000" pitchFamily="2" charset="0"/>
              </a:rPr>
              <a:t>নেতৃত্বে পুরাতত্ত্ব বিভাগ অনুসন্ধান চালিয়ে আরো বহু নিদর্শনের মধ্য দিয়ে এ সভ্যতা আবিস্কৃত হয়।</a:t>
            </a:r>
            <a:endParaRPr lang="en-US" sz="4800" dirty="0">
              <a:solidFill>
                <a:srgbClr val="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70363345"/>
      </p:ext>
    </p:extLst>
  </p:cSld>
  <p:clrMapOvr>
    <a:masterClrMapping/>
  </p:clrMapOvr>
  <p:transition>
    <p:fade thruBlk="1"/>
  </p:transition>
</p:sld>
</file>

<file path=ppt/theme/theme1.xml><?xml version="1.0" encoding="utf-8"?>
<a:theme xmlns:a="http://schemas.openxmlformats.org/drawingml/2006/main" name="Classroom expectations">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expectations</Template>
  <TotalTime>820</TotalTime>
  <Words>731</Words>
  <Application>Microsoft Office PowerPoint</Application>
  <PresentationFormat>On-screen Show (4:3)</PresentationFormat>
  <Paragraphs>72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Classroom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Expectations</dc:title>
  <dc:creator>PALASHIHATA COLLEGE</dc:creator>
  <cp:lastModifiedBy>Windows User</cp:lastModifiedBy>
  <cp:revision>121</cp:revision>
  <dcterms:created xsi:type="dcterms:W3CDTF">2013-06-26T12:04:54Z</dcterms:created>
  <dcterms:modified xsi:type="dcterms:W3CDTF">2020-09-03T02:53:40Z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ies>
</file>