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1" r:id="rId6"/>
    <p:sldId id="262" r:id="rId7"/>
    <p:sldId id="279" r:id="rId8"/>
    <p:sldId id="266" r:id="rId9"/>
    <p:sldId id="278" r:id="rId10"/>
    <p:sldId id="281" r:id="rId11"/>
    <p:sldId id="268" r:id="rId12"/>
    <p:sldId id="27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77F4C-CD3A-4486-81A2-CFE012F1377F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7FACBB35-E675-4460-8E2A-590021A68E0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 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C465449-81E2-4331-87A9-9F4D7BC81398}" type="parTrans" cxnId="{A2365DFC-BE63-4BD6-9A27-65DB4D8D7C41}">
      <dgm:prSet/>
      <dgm:spPr/>
      <dgm:t>
        <a:bodyPr/>
        <a:lstStyle/>
        <a:p>
          <a:endParaRPr lang="en-US"/>
        </a:p>
      </dgm:t>
    </dgm:pt>
    <dgm:pt modelId="{EBA97535-E387-47A1-B97C-7B270C54A415}" type="sibTrans" cxnId="{A2365DFC-BE63-4BD6-9A27-65DB4D8D7C41}">
      <dgm:prSet/>
      <dgm:spPr/>
      <dgm:t>
        <a:bodyPr/>
        <a:lstStyle/>
        <a:p>
          <a:endParaRPr lang="en-US"/>
        </a:p>
      </dgm:t>
    </dgm:pt>
    <dgm:pt modelId="{7EEF8185-B448-4664-941A-E07DE866AD2D}" type="pres">
      <dgm:prSet presAssocID="{AA177F4C-CD3A-4486-81A2-CFE012F1377F}" presName="linearFlow" presStyleCnt="0">
        <dgm:presLayoutVars>
          <dgm:dir/>
          <dgm:resizeHandles val="exact"/>
        </dgm:presLayoutVars>
      </dgm:prSet>
      <dgm:spPr/>
    </dgm:pt>
    <dgm:pt modelId="{00AABAC3-3463-4C08-8EF8-9F6246A4F6E5}" type="pres">
      <dgm:prSet presAssocID="{7FACBB35-E675-4460-8E2A-590021A68E08}" presName="composite" presStyleCnt="0"/>
      <dgm:spPr/>
    </dgm:pt>
    <dgm:pt modelId="{2678806A-370E-49B9-97DB-72856BF3D903}" type="pres">
      <dgm:prSet presAssocID="{7FACBB35-E675-4460-8E2A-590021A68E08}" presName="imgShp" presStyleLbl="fgImgPlace1" presStyleIdx="0" presStyleCnt="1" custLinFactNeighborX="-32463" custLinFactNeighborY="-619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6BB7C33-C8DE-4EB0-9628-EF1B702DC2F6}" type="pres">
      <dgm:prSet presAssocID="{7FACBB35-E675-4460-8E2A-590021A68E08}" presName="txShp" presStyleLbl="node1" presStyleIdx="0" presStyleCnt="1" custLinFactY="-7666" custLinFactNeighborX="-1155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16ACA-CD42-4399-8706-B30D3A83C05D}" type="presOf" srcId="{7FACBB35-E675-4460-8E2A-590021A68E08}" destId="{46BB7C33-C8DE-4EB0-9628-EF1B702DC2F6}" srcOrd="0" destOrd="0" presId="urn:microsoft.com/office/officeart/2005/8/layout/vList3#1"/>
    <dgm:cxn modelId="{9B650A9F-3042-4BAA-857A-AE637833DF58}" type="presOf" srcId="{AA177F4C-CD3A-4486-81A2-CFE012F1377F}" destId="{7EEF8185-B448-4664-941A-E07DE866AD2D}" srcOrd="0" destOrd="0" presId="urn:microsoft.com/office/officeart/2005/8/layout/vList3#1"/>
    <dgm:cxn modelId="{A2365DFC-BE63-4BD6-9A27-65DB4D8D7C41}" srcId="{AA177F4C-CD3A-4486-81A2-CFE012F1377F}" destId="{7FACBB35-E675-4460-8E2A-590021A68E08}" srcOrd="0" destOrd="0" parTransId="{4C465449-81E2-4331-87A9-9F4D7BC81398}" sibTransId="{EBA97535-E387-47A1-B97C-7B270C54A415}"/>
    <dgm:cxn modelId="{098FE67D-EE0A-464A-8277-98FCC709560E}" type="presParOf" srcId="{7EEF8185-B448-4664-941A-E07DE866AD2D}" destId="{00AABAC3-3463-4C08-8EF8-9F6246A4F6E5}" srcOrd="0" destOrd="0" presId="urn:microsoft.com/office/officeart/2005/8/layout/vList3#1"/>
    <dgm:cxn modelId="{8082D0F5-1592-4ADF-9647-30EEDE996DAB}" type="presParOf" srcId="{00AABAC3-3463-4C08-8EF8-9F6246A4F6E5}" destId="{2678806A-370E-49B9-97DB-72856BF3D903}" srcOrd="0" destOrd="0" presId="urn:microsoft.com/office/officeart/2005/8/layout/vList3#1"/>
    <dgm:cxn modelId="{015939F2-09EF-4CB4-AC0B-46A78507083F}" type="presParOf" srcId="{00AABAC3-3463-4C08-8EF8-9F6246A4F6E5}" destId="{46BB7C33-C8DE-4EB0-9628-EF1B702DC2F6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05CA7-942F-43B9-AB65-FD94D75EBE9F}" type="doc">
      <dgm:prSet loTypeId="urn:microsoft.com/office/officeart/2005/8/layout/vList3#4" loCatId="picture" qsTypeId="urn:microsoft.com/office/officeart/2005/8/quickstyle/simple1" qsCatId="simple" csTypeId="urn:microsoft.com/office/officeart/2005/8/colors/accent1_2" csCatId="accent1" phldr="1"/>
      <dgm:spPr/>
    </dgm:pt>
    <dgm:pt modelId="{7ADDEEF2-DEF1-445E-AE19-5F91A3E5261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আজকের পাঠ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444B3C9-CEF6-4D11-A98E-F5548A8EE415}" type="parTrans" cxnId="{3C2BD41A-5F58-47D0-BACF-61A04871DE7A}">
      <dgm:prSet/>
      <dgm:spPr/>
      <dgm:t>
        <a:bodyPr/>
        <a:lstStyle/>
        <a:p>
          <a:endParaRPr lang="en-US"/>
        </a:p>
      </dgm:t>
    </dgm:pt>
    <dgm:pt modelId="{1AABEE96-C6DC-4DEE-942B-37EE71BAC61C}" type="sibTrans" cxnId="{3C2BD41A-5F58-47D0-BACF-61A04871DE7A}">
      <dgm:prSet/>
      <dgm:spPr/>
      <dgm:t>
        <a:bodyPr/>
        <a:lstStyle/>
        <a:p>
          <a:endParaRPr lang="en-US"/>
        </a:p>
      </dgm:t>
    </dgm:pt>
    <dgm:pt modelId="{2522D0AA-11D5-44C4-9680-3BD9F0610C6F}" type="pres">
      <dgm:prSet presAssocID="{F0105CA7-942F-43B9-AB65-FD94D75EBE9F}" presName="linearFlow" presStyleCnt="0">
        <dgm:presLayoutVars>
          <dgm:dir/>
          <dgm:resizeHandles val="exact"/>
        </dgm:presLayoutVars>
      </dgm:prSet>
      <dgm:spPr/>
    </dgm:pt>
    <dgm:pt modelId="{735E6362-02B3-45A4-A059-6CA35539984C}" type="pres">
      <dgm:prSet presAssocID="{7ADDEEF2-DEF1-445E-AE19-5F91A3E52618}" presName="composite" presStyleCnt="0"/>
      <dgm:spPr/>
    </dgm:pt>
    <dgm:pt modelId="{763254B3-702F-4427-8C1C-0E3701B66965}" type="pres">
      <dgm:prSet presAssocID="{7ADDEEF2-DEF1-445E-AE19-5F91A3E52618}" presName="imgShp" presStyleLbl="fgImgPlace1" presStyleIdx="0" presStyleCnt="1" custScaleY="77210" custLinFactNeighborX="8000" custLinFactNeighborY="-109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D50F440-3BE3-4036-BC7A-CFBF089C3515}" type="pres">
      <dgm:prSet presAssocID="{7ADDEEF2-DEF1-445E-AE19-5F91A3E52618}" presName="txShp" presStyleLbl="node1" presStyleIdx="0" presStyleCnt="1" custScaleY="72240" custLinFactNeighborX="-2632" custLinFactNeighborY="-8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37694-F8C4-4FE4-B1B3-1F743925A144}" type="presOf" srcId="{7ADDEEF2-DEF1-445E-AE19-5F91A3E52618}" destId="{6D50F440-3BE3-4036-BC7A-CFBF089C3515}" srcOrd="0" destOrd="0" presId="urn:microsoft.com/office/officeart/2005/8/layout/vList3#4"/>
    <dgm:cxn modelId="{42814AAF-9C1F-4284-8171-870B74D9F41E}" type="presOf" srcId="{F0105CA7-942F-43B9-AB65-FD94D75EBE9F}" destId="{2522D0AA-11D5-44C4-9680-3BD9F0610C6F}" srcOrd="0" destOrd="0" presId="urn:microsoft.com/office/officeart/2005/8/layout/vList3#4"/>
    <dgm:cxn modelId="{3C2BD41A-5F58-47D0-BACF-61A04871DE7A}" srcId="{F0105CA7-942F-43B9-AB65-FD94D75EBE9F}" destId="{7ADDEEF2-DEF1-445E-AE19-5F91A3E52618}" srcOrd="0" destOrd="0" parTransId="{E444B3C9-CEF6-4D11-A98E-F5548A8EE415}" sibTransId="{1AABEE96-C6DC-4DEE-942B-37EE71BAC61C}"/>
    <dgm:cxn modelId="{A2F9FBC3-1AD3-4E31-99C7-B90539016374}" type="presParOf" srcId="{2522D0AA-11D5-44C4-9680-3BD9F0610C6F}" destId="{735E6362-02B3-45A4-A059-6CA35539984C}" srcOrd="0" destOrd="0" presId="urn:microsoft.com/office/officeart/2005/8/layout/vList3#4"/>
    <dgm:cxn modelId="{FDE6AF65-CD83-437D-97C4-908741A9EA1E}" type="presParOf" srcId="{735E6362-02B3-45A4-A059-6CA35539984C}" destId="{763254B3-702F-4427-8C1C-0E3701B66965}" srcOrd="0" destOrd="0" presId="urn:microsoft.com/office/officeart/2005/8/layout/vList3#4"/>
    <dgm:cxn modelId="{71AF932A-4E50-4B12-90FB-4D68FDA44A36}" type="presParOf" srcId="{735E6362-02B3-45A4-A059-6CA35539984C}" destId="{6D50F440-3BE3-4036-BC7A-CFBF089C3515}" srcOrd="1" destOrd="0" presId="urn:microsoft.com/office/officeart/2005/8/layout/vList3#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F2077-F2CC-4766-93C0-35061866F670}" type="doc">
      <dgm:prSet loTypeId="urn:microsoft.com/office/officeart/2005/8/layout/vList3#5" loCatId="picture" qsTypeId="urn:microsoft.com/office/officeart/2005/8/quickstyle/simple1" qsCatId="simple" csTypeId="urn:microsoft.com/office/officeart/2005/8/colors/accent1_2" csCatId="accent1" phldr="1"/>
      <dgm:spPr/>
    </dgm:pt>
    <dgm:pt modelId="{6D037DC5-082D-4C87-B63F-05A3A007A90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মূল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্যায়ন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7B2155-3F47-4436-9250-FDBE905E720A}" type="parTrans" cxnId="{8FE439A4-0BCA-4710-A505-7BFC53CC134D}">
      <dgm:prSet/>
      <dgm:spPr/>
      <dgm:t>
        <a:bodyPr/>
        <a:lstStyle/>
        <a:p>
          <a:endParaRPr lang="en-US"/>
        </a:p>
      </dgm:t>
    </dgm:pt>
    <dgm:pt modelId="{E47826C3-3E2A-46E8-A7FD-05956595837F}" type="sibTrans" cxnId="{8FE439A4-0BCA-4710-A505-7BFC53CC134D}">
      <dgm:prSet/>
      <dgm:spPr/>
      <dgm:t>
        <a:bodyPr/>
        <a:lstStyle/>
        <a:p>
          <a:endParaRPr lang="en-US"/>
        </a:p>
      </dgm:t>
    </dgm:pt>
    <dgm:pt modelId="{93FCE2BB-8265-4DFC-9A2C-6B7447AA7776}" type="pres">
      <dgm:prSet presAssocID="{C98F2077-F2CC-4766-93C0-35061866F670}" presName="linearFlow" presStyleCnt="0">
        <dgm:presLayoutVars>
          <dgm:dir/>
          <dgm:resizeHandles val="exact"/>
        </dgm:presLayoutVars>
      </dgm:prSet>
      <dgm:spPr/>
    </dgm:pt>
    <dgm:pt modelId="{30F95350-BF15-4F6B-98A6-692B8749292B}" type="pres">
      <dgm:prSet presAssocID="{6D037DC5-082D-4C87-B63F-05A3A007A902}" presName="composite" presStyleCnt="0"/>
      <dgm:spPr/>
    </dgm:pt>
    <dgm:pt modelId="{8DE814B1-1D93-4B36-8C63-7BFAAE2DCAC5}" type="pres">
      <dgm:prSet presAssocID="{6D037DC5-082D-4C87-B63F-05A3A007A902}" presName="imgShp" presStyleLbl="fgImgPlace1" presStyleIdx="0" presStyleCnt="1" custScaleX="71643" custScaleY="71641" custLinFactNeighborX="12313" custLinFactNeighborY="-4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684F8F8-8541-4F11-8B6A-27C07C061A08}" type="pres">
      <dgm:prSet presAssocID="{6D037DC5-082D-4C87-B63F-05A3A007A902}" presName="txShp" presStyleLbl="node1" presStyleIdx="0" presStyleCnt="1" custScaleY="64178" custLinFactNeighborX="-188" custLinFactNeighborY="-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F74A8-EF74-44F0-B33C-68EED0E7FC26}" type="presOf" srcId="{6D037DC5-082D-4C87-B63F-05A3A007A902}" destId="{E684F8F8-8541-4F11-8B6A-27C07C061A08}" srcOrd="0" destOrd="0" presId="urn:microsoft.com/office/officeart/2005/8/layout/vList3#5"/>
    <dgm:cxn modelId="{8FE439A4-0BCA-4710-A505-7BFC53CC134D}" srcId="{C98F2077-F2CC-4766-93C0-35061866F670}" destId="{6D037DC5-082D-4C87-B63F-05A3A007A902}" srcOrd="0" destOrd="0" parTransId="{0F7B2155-3F47-4436-9250-FDBE905E720A}" sibTransId="{E47826C3-3E2A-46E8-A7FD-05956595837F}"/>
    <dgm:cxn modelId="{C76E891F-C501-482A-B544-9EFEB1E96914}" type="presOf" srcId="{C98F2077-F2CC-4766-93C0-35061866F670}" destId="{93FCE2BB-8265-4DFC-9A2C-6B7447AA7776}" srcOrd="0" destOrd="0" presId="urn:microsoft.com/office/officeart/2005/8/layout/vList3#5"/>
    <dgm:cxn modelId="{195E2CA7-6AEE-4720-ACB6-2B1B6517449B}" type="presParOf" srcId="{93FCE2BB-8265-4DFC-9A2C-6B7447AA7776}" destId="{30F95350-BF15-4F6B-98A6-692B8749292B}" srcOrd="0" destOrd="0" presId="urn:microsoft.com/office/officeart/2005/8/layout/vList3#5"/>
    <dgm:cxn modelId="{B7C4C379-298B-44CC-9684-0A329E8D265C}" type="presParOf" srcId="{30F95350-BF15-4F6B-98A6-692B8749292B}" destId="{8DE814B1-1D93-4B36-8C63-7BFAAE2DCAC5}" srcOrd="0" destOrd="0" presId="urn:microsoft.com/office/officeart/2005/8/layout/vList3#5"/>
    <dgm:cxn modelId="{ED52B3FA-EB15-4C39-9A06-E8487DFD11AC}" type="presParOf" srcId="{30F95350-BF15-4F6B-98A6-692B8749292B}" destId="{E684F8F8-8541-4F11-8B6A-27C07C061A08}" srcOrd="1" destOrd="0" presId="urn:microsoft.com/office/officeart/2005/8/layout/vList3#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C33-C8DE-4EB0-9628-EF1B702DC2F6}">
      <dsp:nvSpPr>
        <dsp:cNvPr id="0" name=""/>
        <dsp:cNvSpPr/>
      </dsp:nvSpPr>
      <dsp:spPr>
        <a:xfrm rot="10800000">
          <a:off x="876630" y="0"/>
          <a:ext cx="4053840" cy="1295400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235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পরিচিতি </a:t>
          </a:r>
          <a:endParaRPr lang="en-US" sz="6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1200480" y="0"/>
        <a:ext cx="3729990" cy="1295400"/>
      </dsp:txXfrm>
    </dsp:sp>
    <dsp:sp modelId="{2678806A-370E-49B9-97DB-72856BF3D903}">
      <dsp:nvSpPr>
        <dsp:cNvPr id="0" name=""/>
        <dsp:cNvSpPr/>
      </dsp:nvSpPr>
      <dsp:spPr>
        <a:xfrm>
          <a:off x="276704" y="0"/>
          <a:ext cx="1295400" cy="1295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0F440-3BE3-4036-BC7A-CFBF089C3515}">
      <dsp:nvSpPr>
        <dsp:cNvPr id="0" name=""/>
        <dsp:cNvSpPr/>
      </dsp:nvSpPr>
      <dsp:spPr>
        <a:xfrm rot="10800000">
          <a:off x="1295382" y="76200"/>
          <a:ext cx="4053840" cy="110093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042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100" kern="1200" dirty="0" smtClean="0">
              <a:latin typeface="NikoshBAN" pitchFamily="2" charset="0"/>
              <a:cs typeface="NikoshBAN" pitchFamily="2" charset="0"/>
            </a:rPr>
            <a:t>আজকের পাঠ </a:t>
          </a:r>
          <a:endParaRPr lang="en-US" sz="51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570616" y="76200"/>
        <a:ext cx="3778606" cy="1100937"/>
      </dsp:txXfrm>
    </dsp:sp>
    <dsp:sp modelId="{763254B3-702F-4427-8C1C-0E3701B66965}">
      <dsp:nvSpPr>
        <dsp:cNvPr id="0" name=""/>
        <dsp:cNvSpPr/>
      </dsp:nvSpPr>
      <dsp:spPr>
        <a:xfrm>
          <a:off x="761999" y="6934"/>
          <a:ext cx="1524000" cy="11766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4F8F8-8541-4F11-8B6A-27C07C061A08}">
      <dsp:nvSpPr>
        <dsp:cNvPr id="0" name=""/>
        <dsp:cNvSpPr/>
      </dsp:nvSpPr>
      <dsp:spPr>
        <a:xfrm rot="10800000">
          <a:off x="1341010" y="241127"/>
          <a:ext cx="4053840" cy="11736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450" tIns="209550" rIns="39116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500" kern="1200" dirty="0" smtClean="0">
              <a:latin typeface="NikoshBAN" pitchFamily="2" charset="0"/>
              <a:cs typeface="NikoshBAN" pitchFamily="2" charset="0"/>
            </a:rPr>
            <a:t>মূল্যয়ন </a:t>
          </a:r>
          <a:endParaRPr lang="en-US" sz="55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1634432" y="241127"/>
        <a:ext cx="3760418" cy="1173687"/>
      </dsp:txXfrm>
    </dsp:sp>
    <dsp:sp modelId="{8DE814B1-1D93-4B36-8C63-7BFAAE2DCAC5}">
      <dsp:nvSpPr>
        <dsp:cNvPr id="0" name=""/>
        <dsp:cNvSpPr/>
      </dsp:nvSpPr>
      <dsp:spPr>
        <a:xfrm>
          <a:off x="918708" y="172885"/>
          <a:ext cx="1310207" cy="13101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দেশি ফুল - ভ্রমরের ডানা এর বাংলা ব্লগ । bangla blog | সামহোয়্যার ইন ব্লগ -  বাঁধ ভাঙ্গার আওয়া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0"/>
            <a:ext cx="2829621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স্বাগতম 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738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381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৭৩৪ কে ২৫৬ দ্বারা গুণ করি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4708" y="2286000"/>
            <a:ext cx="625492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৭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4308" y="2286000"/>
            <a:ext cx="750526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2286000"/>
            <a:ext cx="633508" cy="92333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3124200" y="2362200"/>
            <a:ext cx="762000" cy="838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98908" y="2286000"/>
            <a:ext cx="686405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৬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Equal 11"/>
          <p:cNvSpPr/>
          <p:nvPr/>
        </p:nvSpPr>
        <p:spPr>
          <a:xfrm>
            <a:off x="5029200" y="2514600"/>
            <a:ext cx="11430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295400" y="3352800"/>
            <a:ext cx="633508" cy="92333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295400" y="4343400"/>
            <a:ext cx="635110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219200" y="5325070"/>
            <a:ext cx="1082348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৪৪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 rot="5235413">
            <a:off x="3911838" y="1547775"/>
            <a:ext cx="927591" cy="254512"/>
          </a:xfrm>
          <a:prstGeom prst="rightArrow">
            <a:avLst>
              <a:gd name="adj1" fmla="val 50000"/>
              <a:gd name="adj2" fmla="val 3153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" y="3648670"/>
            <a:ext cx="625492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৭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3648670"/>
            <a:ext cx="750526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4692" y="3648670"/>
            <a:ext cx="633508" cy="92333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2682892" y="3724870"/>
            <a:ext cx="762000" cy="838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5200" y="3648670"/>
            <a:ext cx="702436" cy="92333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৫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Equal 21"/>
          <p:cNvSpPr/>
          <p:nvPr/>
        </p:nvSpPr>
        <p:spPr>
          <a:xfrm>
            <a:off x="4800600" y="3877270"/>
            <a:ext cx="11430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65491" y="3657600"/>
            <a:ext cx="635109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72600" y="0"/>
            <a:ext cx="635109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210800" y="0"/>
            <a:ext cx="635109" cy="92333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72600" y="990600"/>
            <a:ext cx="625492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৭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58400" y="990600"/>
            <a:ext cx="1314784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৩৬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581400" y="1143000"/>
            <a:ext cx="228600" cy="2362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6200" y="4800600"/>
            <a:ext cx="625492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৭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5800" y="4800600"/>
            <a:ext cx="750526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87492" y="4800600"/>
            <a:ext cx="633508" cy="92333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2133600" y="4809530"/>
            <a:ext cx="762000" cy="838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95600" y="4800600"/>
            <a:ext cx="609462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Equal 41"/>
          <p:cNvSpPr/>
          <p:nvPr/>
        </p:nvSpPr>
        <p:spPr>
          <a:xfrm>
            <a:off x="4130692" y="4961930"/>
            <a:ext cx="1143000" cy="53340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05200" y="4809530"/>
            <a:ext cx="986168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০০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210800" y="2362200"/>
            <a:ext cx="1085554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০০</a:t>
            </a:r>
            <a:endParaRPr lang="en-US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3200400" y="1066800"/>
            <a:ext cx="152400" cy="3657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372600" y="2438400"/>
            <a:ext cx="686406" cy="83099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৮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210800" y="3276600"/>
            <a:ext cx="686406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৬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372600" y="4114800"/>
            <a:ext cx="926857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১৪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5715000"/>
            <a:ext cx="91440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-2133600" y="0"/>
            <a:ext cx="585417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219200" y="0"/>
            <a:ext cx="583814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2057400" y="990600"/>
            <a:ext cx="577402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৭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1219200" y="990600"/>
            <a:ext cx="641521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৯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2057400" y="1905000"/>
            <a:ext cx="686406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৮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" name="Plus 54"/>
          <p:cNvSpPr/>
          <p:nvPr/>
        </p:nvSpPr>
        <p:spPr>
          <a:xfrm>
            <a:off x="762000" y="5867400"/>
            <a:ext cx="6858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-1193414" y="1912203"/>
            <a:ext cx="527709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</a:t>
            </a:r>
            <a:endParaRPr lang="en-US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474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06358E-6 L 1.05694 -0.14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39306E-6 L 0.99027 -0.289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56647E-6 L 0.85746 -0.432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23699E-6 L -0.10972 0.520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23699E-6 L -0.27639 0.520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93642E-7 L -0.25087 0.3766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93642E-7 L -0.44688 0.376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25937 0.3544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2948E-6 L -0.2375 0.3502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5434E-6 L -0.40417 0.2282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17919E-6 L -0.41736 0.1061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17919E-6 L 1.05972 0.8608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17919E-6 L 1.10122 0.8608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7746E-6 L 0.93159 0.7165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95173 0.7165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" y="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3.46821E-6 L 0.87917 0.583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428E-7 L 0.72656 0.582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  <p:bldP spid="11" grpId="2" animBg="1"/>
      <p:bldP spid="13" grpId="0" animBg="1"/>
      <p:bldP spid="14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1" grpId="2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1" grpId="2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766467124"/>
              </p:ext>
            </p:extLst>
          </p:nvPr>
        </p:nvGraphicFramePr>
        <p:xfrm>
          <a:off x="1524000" y="152400"/>
          <a:ext cx="6096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572161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অনুশীলনী-১  (ক) ৭৩৪      ২৫৬        ? )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0047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(খ) ২১৪৮     ১৫৩  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429000" y="1752600"/>
            <a:ext cx="9144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5105400" y="1828800"/>
            <a:ext cx="914400" cy="3048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(গ) গুণ্য  , গুণক এবং গুণফল সম্পর্ক কি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1981200" y="2438400"/>
            <a:ext cx="9144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657600" y="2514600"/>
            <a:ext cx="914400" cy="3048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0424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489363" y="457200"/>
            <a:ext cx="6096000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133600"/>
            <a:ext cx="9144000" cy="124690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অনুশীলনী -১ এর (১) গুণ কর থেকে ৮,৯, ১০,১১,১২ সমস্যা সমাধান করে আনবে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42" y="2514601"/>
            <a:ext cx="957106" cy="685800"/>
          </a:xfrm>
          <a:prstGeom prst="rect">
            <a:avLst/>
          </a:prstGeom>
          <a:ln w="5715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3763"/>
            <a:ext cx="9144000" cy="3424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096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ld-ma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95" y="152400"/>
            <a:ext cx="2590705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934670"/>
            <a:ext cx="772038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মাক্স পড়ি করোনা থেকে দূরে থাকি  </a:t>
            </a:r>
          </a:p>
        </p:txBody>
      </p:sp>
    </p:spTree>
    <p:extLst>
      <p:ext uri="{BB962C8B-B14F-4D97-AF65-F5344CB8AC3E}">
        <p14:creationId xmlns="" xmlns:p14="http://schemas.microsoft.com/office/powerpoint/2010/main" val="402715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514600"/>
            <a:ext cx="4953000" cy="3816429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নামঃ জাবের দেওয়ান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বিদ্যালয় নামঃ আরপাঙ্গাশিয়া সরকারী প্রাথমিক বিদ্যালয়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2237601"/>
            <a:ext cx="4724400" cy="4093428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পাঠ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প্রাথমিক গণিত 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গু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গুণ করার প্রক্রিয়া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351643157"/>
              </p:ext>
            </p:extLst>
          </p:nvPr>
        </p:nvGraphicFramePr>
        <p:xfrm>
          <a:off x="1676400" y="457200"/>
          <a:ext cx="6096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1086002" cy="581106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 descr="185845110_466845924383037_1417365736174765562_n.jpg"/>
          <p:cNvPicPr>
            <a:picLocks noChangeAspect="1"/>
          </p:cNvPicPr>
          <p:nvPr/>
        </p:nvPicPr>
        <p:blipFill>
          <a:blip r:embed="rId7" cstate="print"/>
          <a:srcRect l="5556" r="22222"/>
          <a:stretch>
            <a:fillRect/>
          </a:stretch>
        </p:blipFill>
        <p:spPr>
          <a:xfrm>
            <a:off x="3200400" y="2971800"/>
            <a:ext cx="914400" cy="102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442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6125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495800" y="76200"/>
            <a:ext cx="3657600" cy="838200"/>
          </a:xfrm>
          <a:prstGeom prst="wedgeEllipseCallout">
            <a:avLst>
              <a:gd name="adj1" fmla="val -63207"/>
              <a:gd name="adj2" fmla="val 282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ছবি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57" y="304800"/>
            <a:ext cx="1014143" cy="914400"/>
          </a:xfrm>
          <a:prstGeom prst="ellipse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524000" y="6019800"/>
            <a:ext cx="2252541" cy="52322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গুণ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5867400"/>
            <a:ext cx="2252541" cy="52322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ভাগ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00200" y="3276600"/>
            <a:ext cx="2252541" cy="52322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যোগ </a:t>
            </a:r>
            <a:r>
              <a:rPr lang="bn-IN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Plus 16"/>
          <p:cNvSpPr/>
          <p:nvPr/>
        </p:nvSpPr>
        <p:spPr>
          <a:xfrm>
            <a:off x="1219200" y="1600200"/>
            <a:ext cx="2362200" cy="1524000"/>
          </a:xfrm>
          <a:prstGeom prst="mathPlus">
            <a:avLst>
              <a:gd name="adj1" fmla="val 256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5029200" y="1676400"/>
            <a:ext cx="2743200" cy="16002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1143000" y="4191000"/>
            <a:ext cx="2286000" cy="1752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vision 21"/>
          <p:cNvSpPr/>
          <p:nvPr/>
        </p:nvSpPr>
        <p:spPr>
          <a:xfrm>
            <a:off x="5181600" y="3810000"/>
            <a:ext cx="2438400" cy="1905000"/>
          </a:xfrm>
          <a:prstGeom prst="mathDivide">
            <a:avLst>
              <a:gd name="adj1" fmla="val 23520"/>
              <a:gd name="adj2" fmla="val 0"/>
              <a:gd name="adj3" fmla="val 124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91259" y="3124200"/>
            <a:ext cx="2252541" cy="52322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বিয়োগ </a:t>
            </a:r>
            <a:r>
              <a:rPr lang="bn-IN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725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983190462"/>
              </p:ext>
            </p:extLst>
          </p:nvPr>
        </p:nvGraphicFramePr>
        <p:xfrm>
          <a:off x="1524000" y="304800"/>
          <a:ext cx="6096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4636" y="2286000"/>
            <a:ext cx="9144000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 </a:t>
            </a:r>
            <a:endParaRPr lang="bn-BD" sz="4000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গুণ করার প্রক্রিয়া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649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286000" y="0"/>
            <a:ext cx="6172200" cy="1143000"/>
          </a:xfrm>
          <a:prstGeom prst="wedgeEllipseCallout">
            <a:avLst>
              <a:gd name="adj1" fmla="val -66288"/>
              <a:gd name="adj2" fmla="val 78662"/>
            </a:avLst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286000"/>
            <a:ext cx="6858000" cy="1447800"/>
          </a:xfrm>
          <a:prstGeom prst="roundRect">
            <a:avLst/>
          </a:prstGeom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i="1" dirty="0" smtClean="0">
                <a:latin typeface="NikoshBAN" pitchFamily="2" charset="0"/>
                <a:cs typeface="NikoshBAN" pitchFamily="2" charset="0"/>
              </a:rPr>
              <a:t>এই পাঠ শেষে শিক্ষাথীরা ---------  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25"/>
            <a:ext cx="9144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12849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495800" y="76200"/>
            <a:ext cx="3657600" cy="838200"/>
          </a:xfrm>
          <a:prstGeom prst="wedgeEllipseCallout">
            <a:avLst>
              <a:gd name="adj1" fmla="val -63207"/>
              <a:gd name="adj2" fmla="val 282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চেষ্টা করি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57" y="304800"/>
            <a:ext cx="1014143" cy="914400"/>
          </a:xfrm>
          <a:prstGeom prst="ellipse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12467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৭৩৪ কে ২৫৬ দ্বারা গুণ করি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Bent Arrow 4"/>
          <p:cNvSpPr/>
          <p:nvPr/>
        </p:nvSpPr>
        <p:spPr>
          <a:xfrm flipV="1">
            <a:off x="1143000" y="2819400"/>
            <a:ext cx="228600" cy="685800"/>
          </a:xfrm>
          <a:prstGeom prst="bentArrow">
            <a:avLst>
              <a:gd name="adj1" fmla="val 30769"/>
              <a:gd name="adj2" fmla="val 31154"/>
              <a:gd name="adj3" fmla="val 1576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flipV="1">
            <a:off x="3733800" y="2819400"/>
            <a:ext cx="228600" cy="685800"/>
          </a:xfrm>
          <a:prstGeom prst="bentArrow">
            <a:avLst>
              <a:gd name="adj1" fmla="val 30769"/>
              <a:gd name="adj2" fmla="val 31154"/>
              <a:gd name="adj3" fmla="val 1576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3048000"/>
            <a:ext cx="16002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</a:t>
            </a:r>
            <a:r>
              <a:rPr lang="bn-IN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ণ্য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3048000"/>
            <a:ext cx="19812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</a:t>
            </a:r>
            <a:r>
              <a:rPr lang="bn-IN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ণক</a:t>
            </a:r>
            <a:r>
              <a:rPr lang="bn-IN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3048000"/>
            <a:ext cx="32004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গুণফল = ? 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05000" y="457200"/>
            <a:ext cx="52578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71864"/>
            <a:ext cx="906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সমস্যাটি কিভাবে সমাধান করা যায় তার চেষ্টা কর।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251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05000" y="457200"/>
            <a:ext cx="52578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71864"/>
            <a:ext cx="9067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আলোচনার মাধ্যমে সমস্যার সমাধান খুজে বের  কর।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190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Jaber</dc:creator>
  <cp:lastModifiedBy>ARPANGASHIA GPS</cp:lastModifiedBy>
  <cp:revision>169</cp:revision>
  <dcterms:created xsi:type="dcterms:W3CDTF">2006-08-16T00:00:00Z</dcterms:created>
  <dcterms:modified xsi:type="dcterms:W3CDTF">2022-03-14T11:47:34Z</dcterms:modified>
</cp:coreProperties>
</file>