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2" r:id="rId9"/>
    <p:sldId id="264" r:id="rId10"/>
    <p:sldId id="271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660066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31371-190B-4FEF-B072-834839CDA42A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96F47-11F2-4C48-A639-B87DE05A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84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96F47-11F2-4C48-A639-B87DE05ABD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630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96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32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5153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38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7129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963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99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9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14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78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618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78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612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432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36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2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BE11C-9FFD-4184-8FC0-622944D00191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C54E6AB-7D6C-43E7-9E62-E3C9F485E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4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4112" y="268224"/>
            <a:ext cx="98999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6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bn-IN" sz="66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সবাই কে স্বাগতম</a:t>
            </a:r>
            <a:endParaRPr lang="en-US" sz="6600" dirty="0">
              <a:solidFill>
                <a:schemeClr val="accent6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282" y="2252662"/>
            <a:ext cx="4569350" cy="413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4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045696" cy="64617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4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ধর্মীয় গুরুত্তঃ-</a:t>
            </a:r>
            <a:endParaRPr lang="bn-IN" sz="48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মুসলমানের জীবনে সালাতের গুরুত্ব অপরিসীম।সালাত মানুষকে আল্লাহুর নৈকট্য অর্জনে সহায়তা করে।ঈমান মজবুত হয়,যে ব্যক্তি মনোযোগ সহকারে সালাত আদায় করে ,কিয়ামতের দিন সালাত তার জন্য নূর হয়ে যাবে।(তাবারানি)</a:t>
            </a:r>
          </a:p>
          <a:p>
            <a:endParaRPr lang="bn-IN" sz="4400" u="sng" dirty="0">
              <a:latin typeface="NikoshBAN" pitchFamily="2" charset="0"/>
              <a:cs typeface="NikoshBAN" pitchFamily="2" charset="0"/>
            </a:endParaRPr>
          </a:p>
          <a:p>
            <a:r>
              <a:rPr lang="bn-BD" sz="4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সামাজিক গুরুতওঃ-</a:t>
            </a:r>
            <a:endParaRPr lang="bn-IN" sz="48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সালাতের কারণে মুসলমানগণ দৈনিক পাচঁবার একসাথে মিলিত হওয়ার সুযোগ  পায়।একে অপরের খোজ খবর নিতে পারে।সুখে দুঃখে একে অপরের সহযোগিতা করতে পারে।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62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3773" y="95534"/>
            <a:ext cx="11887200" cy="6660107"/>
          </a:xfrm>
          <a:prstGeom prst="roundRect">
            <a:avLst/>
          </a:prstGeom>
          <a:noFill/>
          <a:ln w="127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59307" y="191069"/>
            <a:ext cx="11682483" cy="6455391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n>
                <a:solidFill>
                  <a:schemeClr val="accent2">
                    <a:lumMod val="75000"/>
                  </a:schemeClr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6680" y="2520027"/>
            <a:ext cx="9937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সালাত</a:t>
            </a:r>
            <a:r>
              <a:rPr lang="en-US" sz="40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ইসলামের</a:t>
            </a:r>
            <a:r>
              <a:rPr lang="bn-BD" sz="40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en-US" sz="40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রুকন</a:t>
            </a:r>
            <a:r>
              <a:rPr lang="bn-BD" sz="40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হওয়ার</a:t>
            </a:r>
            <a:r>
              <a:rPr lang="en-US" sz="40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40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0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bn-BD" sz="40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solidFill>
                <a:srgbClr val="3399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3121152" y="418168"/>
            <a:ext cx="3698452" cy="1121664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 smtClean="0"/>
              <a:t>দলগত কাজ</a:t>
            </a:r>
            <a:endParaRPr lang="en-US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81128" y="3562231"/>
            <a:ext cx="2353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গ্রুপ -খ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6680" y="4848985"/>
            <a:ext cx="8858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</a:t>
            </a:r>
            <a:r>
              <a:rPr lang="bn-IN" sz="40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তের সামাজিক গুরুত্ব বণর্না  </a:t>
            </a:r>
            <a:r>
              <a:rPr lang="en-US" sz="40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bn-BD" sz="40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solidFill>
                <a:srgbClr val="3399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20752" y="1852958"/>
            <a:ext cx="2314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গ্রুপ -ক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0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3773" y="95534"/>
            <a:ext cx="11887200" cy="6660107"/>
          </a:xfrm>
          <a:prstGeom prst="roundRect">
            <a:avLst/>
          </a:prstGeom>
          <a:noFill/>
          <a:ln w="127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59307" y="191069"/>
            <a:ext cx="11682483" cy="6455391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n>
                <a:solidFill>
                  <a:schemeClr val="accent2">
                    <a:lumMod val="75000"/>
                  </a:schemeClr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5845" y="2095690"/>
            <a:ext cx="7301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5400" dirty="0" err="1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সালাত</a:t>
            </a:r>
            <a:r>
              <a:rPr lang="bn-BD" sz="54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54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শব্দের অর্থ কি?</a:t>
            </a:r>
            <a:endParaRPr lang="en-US" sz="5400" dirty="0">
              <a:solidFill>
                <a:srgbClr val="66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 Single Corner Rectangle 5"/>
          <p:cNvSpPr/>
          <p:nvPr/>
        </p:nvSpPr>
        <p:spPr>
          <a:xfrm>
            <a:off x="3759684" y="478916"/>
            <a:ext cx="2340864" cy="816864"/>
          </a:xfrm>
          <a:prstGeom prst="round1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/>
              <a:t>মুল্যায়ন</a:t>
            </a:r>
            <a:endParaRPr lang="en-US" sz="4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336662" y="3019020"/>
            <a:ext cx="7301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5400" dirty="0" err="1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সালাত</a:t>
            </a:r>
            <a:r>
              <a:rPr lang="bn-BD" sz="54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54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 ভাষার শব্দ?</a:t>
            </a:r>
            <a:endParaRPr lang="en-US" sz="5400" dirty="0">
              <a:solidFill>
                <a:srgbClr val="66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5845" y="4123731"/>
            <a:ext cx="7301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bn-IN" sz="54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ইসলামের ২য় রুকন কোনটি?</a:t>
            </a:r>
            <a:endParaRPr lang="en-US" sz="5400" dirty="0">
              <a:solidFill>
                <a:srgbClr val="66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96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3773" y="95534"/>
            <a:ext cx="11887200" cy="6660107"/>
          </a:xfrm>
          <a:prstGeom prst="roundRect">
            <a:avLst/>
          </a:prstGeom>
          <a:noFill/>
          <a:ln w="127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59307" y="191069"/>
            <a:ext cx="11682483" cy="6455391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n>
                <a:solidFill>
                  <a:schemeClr val="accent2">
                    <a:lumMod val="75000"/>
                  </a:schemeClr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5128" y="3418764"/>
            <a:ext cx="81477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4800" dirty="0" err="1" smtClean="0">
                <a:solidFill>
                  <a:srgbClr val="33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সালাতের</a:t>
            </a:r>
            <a:r>
              <a:rPr lang="bn-BD" sz="4800" dirty="0" smtClean="0">
                <a:solidFill>
                  <a:srgbClr val="33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33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ধর্মীয়</a:t>
            </a:r>
            <a:r>
              <a:rPr lang="en-US" sz="4800" dirty="0" smtClean="0">
                <a:solidFill>
                  <a:srgbClr val="33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</a:t>
            </a:r>
            <a:r>
              <a:rPr lang="bn-BD" sz="4800" dirty="0" smtClean="0">
                <a:solidFill>
                  <a:srgbClr val="33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33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bn-BD" sz="4800" dirty="0" smtClean="0">
                <a:solidFill>
                  <a:srgbClr val="33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33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bn-BD" sz="4800" dirty="0" smtClean="0">
                <a:solidFill>
                  <a:srgbClr val="33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33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বিশ্লেষন</a:t>
            </a:r>
            <a:r>
              <a:rPr lang="bn-BD" sz="4800" dirty="0" smtClean="0">
                <a:solidFill>
                  <a:srgbClr val="33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33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bn-BD" sz="4800" dirty="0" smtClean="0">
                <a:solidFill>
                  <a:srgbClr val="33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800" dirty="0">
              <a:solidFill>
                <a:srgbClr val="3333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85864" y="529622"/>
            <a:ext cx="3978232" cy="92333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bn-IN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বাড়ির কাজ</a:t>
            </a:r>
            <a:endParaRPr lang="en-US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062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3773" y="95534"/>
            <a:ext cx="11887200" cy="6660107"/>
          </a:xfrm>
          <a:prstGeom prst="roundRect">
            <a:avLst/>
          </a:prstGeom>
          <a:noFill/>
          <a:ln w="127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59307" y="191069"/>
            <a:ext cx="11682483" cy="6455391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n>
                <a:solidFill>
                  <a:schemeClr val="accent2">
                    <a:lumMod val="75000"/>
                  </a:schemeClr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2560" y="652425"/>
            <a:ext cx="483130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3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13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992" y="2339559"/>
            <a:ext cx="7362970" cy="4148405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9284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3.7037E-7 L 0.00534 0.87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4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00482 0.6671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" y="3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2613547" y="7512895"/>
            <a:ext cx="47903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115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1901" y="4023686"/>
            <a:ext cx="52085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3200" dirty="0" smtClean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মোঃজাকির হোছাইন</a:t>
            </a:r>
            <a:endParaRPr lang="bn-BD" sz="3200" dirty="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</a:t>
            </a:r>
            <a:r>
              <a:rPr lang="bn-IN" sz="3200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কারি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bn-BD" sz="3200" dirty="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 এ মুসলিম বহুমুখী উচ্চ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bn-BD" sz="3200" dirty="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মোবাঃ০১</a:t>
            </a:r>
            <a:r>
              <a:rPr lang="bn-IN" sz="3200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৭২৫৯২৪০৬৯</a:t>
            </a:r>
            <a:endParaRPr lang="en-US" sz="3200" dirty="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80417" y="4516129"/>
            <a:ext cx="47759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bn-IN" sz="32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নব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bn-BD" sz="3200" dirty="0" smtClean="0">
              <a:solidFill>
                <a:schemeClr val="accent6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নৈতিক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endParaRPr lang="bn-BD" sz="3200" dirty="0" smtClean="0">
              <a:solidFill>
                <a:schemeClr val="accent6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অধ্যায়ঃ৩য়</a:t>
            </a:r>
            <a:endParaRPr lang="bn-IN" sz="3200" dirty="0" smtClean="0">
              <a:solidFill>
                <a:schemeClr val="accent6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32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সময়ঃ৫০মিনিট</a:t>
            </a:r>
            <a:endParaRPr lang="bn-BD" sz="3200" dirty="0" smtClean="0">
              <a:solidFill>
                <a:schemeClr val="accent6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542" y="2253465"/>
            <a:ext cx="4064000" cy="304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Flowchart: Terminator 1"/>
          <p:cNvSpPr/>
          <p:nvPr/>
        </p:nvSpPr>
        <p:spPr>
          <a:xfrm>
            <a:off x="3288542" y="221411"/>
            <a:ext cx="4159250" cy="119055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</a:rPr>
              <a:t>পরিচিতি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81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85185E-6 L 0.50729 -1.036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65" y="-5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3773" y="95534"/>
            <a:ext cx="11887200" cy="6660107"/>
          </a:xfrm>
          <a:prstGeom prst="roundRect">
            <a:avLst/>
          </a:prstGeom>
          <a:noFill/>
          <a:ln w="127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59307" y="191069"/>
            <a:ext cx="11682483" cy="6455391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n>
                <a:solidFill>
                  <a:schemeClr val="accent2">
                    <a:lumMod val="75000"/>
                  </a:schemeClr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004" y="383651"/>
            <a:ext cx="4782692" cy="32362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" y="383651"/>
            <a:ext cx="4731794" cy="32154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004" y="3889248"/>
            <a:ext cx="4782692" cy="25237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8" y="3791712"/>
            <a:ext cx="4820448" cy="262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09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52358" y="783927"/>
            <a:ext cx="73697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 smtClean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সালাত</a:t>
            </a:r>
            <a:endParaRPr lang="en-US" sz="9600" dirty="0">
              <a:solidFill>
                <a:schemeClr val="accent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408" y="2630424"/>
            <a:ext cx="6248400" cy="348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2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3773" y="95534"/>
            <a:ext cx="11887200" cy="6660107"/>
          </a:xfrm>
          <a:prstGeom prst="roundRect">
            <a:avLst/>
          </a:prstGeom>
          <a:noFill/>
          <a:ln w="127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59307" y="191069"/>
            <a:ext cx="11682483" cy="6455391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n>
                <a:solidFill>
                  <a:schemeClr val="accent2">
                    <a:lumMod val="75000"/>
                  </a:schemeClr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61531" y="1120001"/>
            <a:ext cx="21226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400" dirty="0">
              <a:solidFill>
                <a:schemeClr val="accent1">
                  <a:lumMod val="60000"/>
                  <a:lumOff val="4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0590" y="2262787"/>
            <a:ext cx="96080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১.সালাতের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শাব্দিক</a:t>
            </a:r>
            <a:r>
              <a:rPr lang="bn-BD" sz="36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3600" dirty="0" smtClean="0">
              <a:solidFill>
                <a:schemeClr val="accent6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২.সালাত</a:t>
            </a:r>
            <a:r>
              <a:rPr lang="bn-BD" sz="3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ইসলামের</a:t>
            </a:r>
            <a:r>
              <a:rPr lang="bn-BD" sz="3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bn-BD" sz="3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রুকন</a:t>
            </a:r>
            <a:r>
              <a:rPr lang="bn-BD" sz="3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হওয়ার</a:t>
            </a:r>
            <a:r>
              <a:rPr lang="bn-BD" sz="3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কারন</a:t>
            </a:r>
            <a:r>
              <a:rPr lang="bn-BD" sz="3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BD" sz="3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৩.সালাতের</a:t>
            </a:r>
            <a:r>
              <a:rPr lang="bn-BD" sz="3600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ধর্মিয়</a:t>
            </a:r>
            <a:r>
              <a:rPr lang="bn-BD" sz="3600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bn-BD" sz="3600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bn-BD" sz="3600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bn-BD" sz="3600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বিশ্লেষন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BD" sz="3600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47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3773" y="95534"/>
            <a:ext cx="11887200" cy="6660107"/>
          </a:xfrm>
          <a:prstGeom prst="roundRect">
            <a:avLst/>
          </a:prstGeom>
          <a:noFill/>
          <a:ln w="127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59307" y="191069"/>
            <a:ext cx="11682483" cy="6455391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n>
                <a:solidFill>
                  <a:schemeClr val="accent2">
                    <a:lumMod val="75000"/>
                  </a:schemeClr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2646" y="6823031"/>
            <a:ext cx="11172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সালাত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দোয়া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ক্ষমা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প্রার্থনা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রহমত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কামনা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43" y="942420"/>
            <a:ext cx="1850897" cy="167795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2715840" y="1595757"/>
            <a:ext cx="582005" cy="423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0" y="965904"/>
            <a:ext cx="1940304" cy="16544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46" y="951549"/>
            <a:ext cx="2188497" cy="16831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58" y="917328"/>
            <a:ext cx="2211185" cy="1868602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5721707" y="1589988"/>
            <a:ext cx="603608" cy="536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8599539" y="1589988"/>
            <a:ext cx="616596" cy="5589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20240" y="5474208"/>
            <a:ext cx="10823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/>
              <a:t>সালাত আরবি শব্দ।এর ফার্সি প্রতিশব্দ হলো নামায।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8703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03 -0.00209 L 0.23152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7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46328 0.00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64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0.69402 0.00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01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045E-16 L 0.01172 -0.575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" y="-2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3773" y="95534"/>
            <a:ext cx="11887200" cy="6660107"/>
          </a:xfrm>
          <a:prstGeom prst="roundRect">
            <a:avLst/>
          </a:prstGeom>
          <a:noFill/>
          <a:ln w="127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59307" y="191069"/>
            <a:ext cx="11682483" cy="6455391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n>
                <a:solidFill>
                  <a:schemeClr val="accent2">
                    <a:lumMod val="75000"/>
                  </a:schemeClr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2639" y="2693519"/>
            <a:ext cx="5881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200" dirty="0" err="1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সালাত</a:t>
            </a:r>
            <a:r>
              <a:rPr lang="en-US" sz="32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32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2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bn-BD" sz="32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solidFill>
                <a:srgbClr val="66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9253" y="4826635"/>
            <a:ext cx="7301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সালাত</a:t>
            </a:r>
            <a:r>
              <a:rPr lang="en-US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আরবি</a:t>
            </a:r>
            <a:r>
              <a:rPr lang="en-US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bn-BD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ফার্সি</a:t>
            </a:r>
            <a:r>
              <a:rPr lang="en-US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প্রতিশব্দ</a:t>
            </a:r>
            <a:r>
              <a:rPr lang="en-US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নামাজ</a:t>
            </a:r>
            <a:r>
              <a:rPr lang="bn-BD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দোয়া</a:t>
            </a:r>
            <a:r>
              <a:rPr lang="en-US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ক্ষমা</a:t>
            </a:r>
            <a:r>
              <a:rPr lang="en-US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প্রর্থনা</a:t>
            </a:r>
            <a:r>
              <a:rPr lang="en-US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bn-BD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রহমত</a:t>
            </a:r>
            <a:r>
              <a:rPr lang="en-US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কামনা</a:t>
            </a:r>
            <a:r>
              <a:rPr lang="en-US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bn-BD" sz="2800" dirty="0" smtClean="0">
                <a:solidFill>
                  <a:srgbClr val="3399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solidFill>
                <a:srgbClr val="3399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2639" y="426631"/>
            <a:ext cx="73424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60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000" dirty="0">
              <a:solidFill>
                <a:srgbClr val="66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8173" y="2180540"/>
            <a:ext cx="5881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</a:t>
            </a:r>
            <a:r>
              <a:rPr lang="bn-IN" sz="3200" dirty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নামায কোন ভাষার শব্দ</a:t>
            </a:r>
            <a:r>
              <a:rPr lang="bn-BD" sz="3200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solidFill>
                <a:srgbClr val="66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82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9056" y="1194816"/>
            <a:ext cx="84246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ইসলামের পাচটি রুকনের মধ্যে সালাত  ২য়।কেননা কিয়ামতের দিন বান্দার কাছ থেকে প্রথম নামাযের হিসাব নেয়া হবে।         ( তিরমিযি শরিফ</a:t>
            </a:r>
            <a:r>
              <a:rPr lang="bn-IN" sz="4400" dirty="0" smtClean="0"/>
              <a:t>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52800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3773" y="95534"/>
            <a:ext cx="11887200" cy="6660107"/>
          </a:xfrm>
          <a:prstGeom prst="roundRect">
            <a:avLst/>
          </a:prstGeom>
          <a:noFill/>
          <a:ln w="127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59307" y="191069"/>
            <a:ext cx="11682483" cy="6455391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n>
                <a:solidFill>
                  <a:schemeClr val="accent2">
                    <a:lumMod val="75000"/>
                  </a:schemeClr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03258" y="1064525"/>
            <a:ext cx="6960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নিশ্চয়</a:t>
            </a:r>
            <a:r>
              <a:rPr lang="bn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নামাজ</a:t>
            </a: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মানুষকে</a:t>
            </a: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অশ্লীল</a:t>
            </a: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ঘৃর্ণীত</a:t>
            </a: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বিরত</a:t>
            </a: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রাখে</a:t>
            </a: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সূরা</a:t>
            </a: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আনকাবূত</a:t>
            </a: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আয়াত</a:t>
            </a:r>
            <a:r>
              <a:rPr lang="as-IN" sz="2400" b="1" dirty="0" smtClean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-৪৫ </a:t>
            </a:r>
            <a:endParaRPr lang="en-US" sz="2400" b="1" dirty="0">
              <a:solidFill>
                <a:srgbClr val="66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69" y="3729169"/>
            <a:ext cx="9354463" cy="15917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8060" y="1064525"/>
            <a:ext cx="3175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/>
              <a:t>আল্লাহ বলেনঃ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530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842</TotalTime>
  <Words>282</Words>
  <Application>Microsoft Office PowerPoint</Application>
  <PresentationFormat>Widescreen</PresentationFormat>
  <Paragraphs>44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NikoshBAN</vt:lpstr>
      <vt:lpstr>Trebuchet MS</vt:lpstr>
      <vt:lpstr>Vrinda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Windows User</cp:lastModifiedBy>
  <cp:revision>115</cp:revision>
  <dcterms:created xsi:type="dcterms:W3CDTF">2019-04-10T08:14:56Z</dcterms:created>
  <dcterms:modified xsi:type="dcterms:W3CDTF">2020-03-18T07:40:19Z</dcterms:modified>
</cp:coreProperties>
</file>