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90765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377875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8782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20966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D99D3-A7CC-46DC-9ABA-EEE4F32F7AAA}" type="datetimeFigureOut">
              <a:rPr lang="en-US" smtClean="0"/>
              <a:t>2022-03-15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92245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4D99D3-A7CC-46DC-9ABA-EEE4F32F7AAA}" type="datetimeFigureOut">
              <a:rPr lang="en-US" smtClean="0"/>
              <a:t>2022-03-15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901926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4D99D3-A7CC-46DC-9ABA-EEE4F32F7AAA}" type="datetimeFigureOut">
              <a:rPr lang="en-US" smtClean="0"/>
              <a:t>2022-03-15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15931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D99D3-A7CC-46DC-9ABA-EEE4F32F7AAA}" type="datetimeFigureOut">
              <a:rPr lang="en-US" smtClean="0"/>
              <a:t>2022-03-15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76559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D99D3-A7CC-46DC-9ABA-EEE4F32F7AAA}" type="datetimeFigureOut">
              <a:rPr lang="en-US" smtClean="0"/>
              <a:t>2022-03-15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62102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4D99D3-A7CC-46DC-9ABA-EEE4F32F7AAA}" type="datetimeFigureOut">
              <a:rPr lang="en-US" smtClean="0"/>
              <a:t>2022-03-15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16868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4D99D3-A7CC-46DC-9ABA-EEE4F32F7AAA}" type="datetimeFigureOut">
              <a:rPr lang="en-US" smtClean="0"/>
              <a:t>2022-03-15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86094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D99D3-A7CC-46DC-9ABA-EEE4F32F7AAA}" type="datetimeFigureOut">
              <a:rPr lang="en-US" smtClean="0"/>
              <a:t>2022-03-15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3183-73B1-42C2-91B1-9E2AD4052417}" type="slidenum">
              <a:rPr lang="en-US" smtClean="0"/>
              <a:t>‹#›</a:t>
            </a:fld>
            <a:endParaRPr lang="en-US"/>
          </a:p>
        </p:txBody>
      </p:sp>
    </p:spTree>
    <p:extLst>
      <p:ext uri="{BB962C8B-B14F-4D97-AF65-F5344CB8AC3E}">
        <p14:creationId xmlns:p14="http://schemas.microsoft.com/office/powerpoint/2010/main" val="2960407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93CB7599-FB04-468C-8BE4-D7DEB316864A}"/>
              </a:ext>
            </a:extLst>
          </p:cNvPr>
          <p:cNvSpPr/>
          <p:nvPr/>
        </p:nvSpPr>
        <p:spPr>
          <a:xfrm>
            <a:off x="0" y="-72190"/>
            <a:ext cx="9144000" cy="693019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23" name="Group 22">
            <a:extLst>
              <a:ext uri="{FF2B5EF4-FFF2-40B4-BE49-F238E27FC236}">
                <a16:creationId xmlns:a16="http://schemas.microsoft.com/office/drawing/2014/main" id="{66338D65-BBF2-4C99-8A46-8E728083CD4C}"/>
              </a:ext>
            </a:extLst>
          </p:cNvPr>
          <p:cNvGrpSpPr/>
          <p:nvPr/>
        </p:nvGrpSpPr>
        <p:grpSpPr>
          <a:xfrm>
            <a:off x="50081" y="6599820"/>
            <a:ext cx="9043835" cy="178345"/>
            <a:chOff x="84408" y="6471137"/>
            <a:chExt cx="12023184" cy="275494"/>
          </a:xfrm>
        </p:grpSpPr>
        <p:pic>
          <p:nvPicPr>
            <p:cNvPr id="24" name="Picture 23">
              <a:extLst>
                <a:ext uri="{FF2B5EF4-FFF2-40B4-BE49-F238E27FC236}">
                  <a16:creationId xmlns:a16="http://schemas.microsoft.com/office/drawing/2014/main" id="{E1DE32AC-7FB8-47B4-948A-27AEB5172A6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25" name="Picture 24">
              <a:extLst>
                <a:ext uri="{FF2B5EF4-FFF2-40B4-BE49-F238E27FC236}">
                  <a16:creationId xmlns:a16="http://schemas.microsoft.com/office/drawing/2014/main" id="{C1E13555-D7C0-4CCD-8F6C-96D6A9A3F5A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11" name="TextBox 10">
            <a:extLst>
              <a:ext uri="{FF2B5EF4-FFF2-40B4-BE49-F238E27FC236}">
                <a16:creationId xmlns:a16="http://schemas.microsoft.com/office/drawing/2014/main" id="{3B807F7A-0467-440F-BD00-59D0AECF00DF}"/>
              </a:ext>
            </a:extLst>
          </p:cNvPr>
          <p:cNvSpPr txBox="1"/>
          <p:nvPr/>
        </p:nvSpPr>
        <p:spPr>
          <a:xfrm>
            <a:off x="577516" y="328907"/>
            <a:ext cx="7948737" cy="584775"/>
          </a:xfrm>
          <a:prstGeom prst="rect">
            <a:avLst/>
          </a:prstGeom>
          <a:noFill/>
        </p:spPr>
        <p:txBody>
          <a:bodyPr wrap="square">
            <a:spAutoFit/>
          </a:bodyPr>
          <a:lstStyle/>
          <a:p>
            <a:pPr algn="l"/>
            <a:r>
              <a:rPr lang="as-IN" sz="3200" b="1" i="0" dirty="0">
                <a:solidFill>
                  <a:srgbClr val="333333"/>
                </a:solidFill>
                <a:effectLst/>
                <a:latin typeface="SolaimanLipi"/>
              </a:rPr>
              <a:t>ইন্টারনেট কি?</a:t>
            </a:r>
            <a:r>
              <a:rPr lang="en-US" sz="3200" b="1" i="0" dirty="0">
                <a:solidFill>
                  <a:srgbClr val="333333"/>
                </a:solidFill>
                <a:effectLst/>
                <a:latin typeface="SolaimanLipi"/>
              </a:rPr>
              <a:t> </a:t>
            </a:r>
            <a:r>
              <a:rPr lang="as-IN" sz="3200" b="1" i="0" dirty="0">
                <a:solidFill>
                  <a:srgbClr val="333333"/>
                </a:solidFill>
                <a:effectLst/>
                <a:latin typeface="SolaimanLipi"/>
              </a:rPr>
              <a:t>ইন্টারনেট কিভাবে কাজ করে?</a:t>
            </a:r>
          </a:p>
        </p:txBody>
      </p:sp>
      <p:sp>
        <p:nvSpPr>
          <p:cNvPr id="12" name="TextBox 11">
            <a:extLst>
              <a:ext uri="{FF2B5EF4-FFF2-40B4-BE49-F238E27FC236}">
                <a16:creationId xmlns:a16="http://schemas.microsoft.com/office/drawing/2014/main" id="{EE101E2E-69C1-415B-8969-098ADF30708E}"/>
              </a:ext>
            </a:extLst>
          </p:cNvPr>
          <p:cNvSpPr txBox="1"/>
          <p:nvPr/>
        </p:nvSpPr>
        <p:spPr>
          <a:xfrm>
            <a:off x="324852" y="3442334"/>
            <a:ext cx="8494295" cy="2862322"/>
          </a:xfrm>
          <a:prstGeom prst="rect">
            <a:avLst/>
          </a:prstGeom>
          <a:noFill/>
        </p:spPr>
        <p:txBody>
          <a:bodyPr wrap="square">
            <a:spAutoFit/>
          </a:bodyPr>
          <a:lstStyle/>
          <a:p>
            <a:pPr algn="just" rtl="0"/>
            <a:r>
              <a:rPr lang="as-IN" sz="2000" b="1" i="0" dirty="0">
                <a:solidFill>
                  <a:srgbClr val="333333"/>
                </a:solidFill>
                <a:effectLst/>
                <a:latin typeface="SolaimanLipi"/>
              </a:rPr>
              <a:t>“ইন্টারনেট”</a:t>
            </a:r>
            <a:r>
              <a:rPr lang="en-US" sz="2000" b="1" i="0" dirty="0">
                <a:solidFill>
                  <a:srgbClr val="333333"/>
                </a:solidFill>
                <a:effectLst/>
                <a:latin typeface="SolaimanLipi"/>
              </a:rPr>
              <a:t> </a:t>
            </a:r>
            <a:r>
              <a:rPr lang="as-IN" sz="2000" b="1" i="0" dirty="0">
                <a:solidFill>
                  <a:srgbClr val="333333"/>
                </a:solidFill>
                <a:effectLst/>
                <a:latin typeface="SolaimanLipi"/>
              </a:rPr>
              <a:t>শব্দটি আমাদের জীবনের সাথে অঙ্গাঅঙ্গি ভাবে জড়িত।</a:t>
            </a:r>
            <a:endParaRPr lang="en-US" sz="2000" b="1" i="0" dirty="0">
              <a:solidFill>
                <a:srgbClr val="333333"/>
              </a:solidFill>
              <a:effectLst/>
              <a:latin typeface="SolaimanLipi"/>
            </a:endParaRPr>
          </a:p>
          <a:p>
            <a:pPr algn="just" rtl="0"/>
            <a:endParaRPr lang="as-IN" sz="2000" b="1" i="0" dirty="0">
              <a:solidFill>
                <a:srgbClr val="333333"/>
              </a:solidFill>
              <a:effectLst/>
              <a:latin typeface="SolaimanLipi"/>
            </a:endParaRPr>
          </a:p>
          <a:p>
            <a:pPr algn="just" rtl="0"/>
            <a:r>
              <a:rPr lang="as-IN" sz="2000" b="1" i="0" dirty="0">
                <a:solidFill>
                  <a:srgbClr val="333333"/>
                </a:solidFill>
                <a:effectLst/>
                <a:latin typeface="SolaimanLipi"/>
              </a:rPr>
              <a:t>ইন্টারনেট কী?</a:t>
            </a:r>
          </a:p>
          <a:p>
            <a:pPr algn="just" rtl="0"/>
            <a:r>
              <a:rPr lang="as-IN" sz="2000" b="0" i="0" dirty="0">
                <a:solidFill>
                  <a:srgbClr val="333333"/>
                </a:solidFill>
                <a:effectLst/>
                <a:latin typeface="SolaimanLipi"/>
              </a:rPr>
              <a:t>ইন্টারনেট হলো মূলত  আধুনিক টেলিযোগাযোগের একটি মাধ্যম। যার দ্বারা সমস্ত পৃথিবীর ডিজিটাল ডিভাইস যেমন স্মার্টফোন, কম্পিউটার, স্মার্টওয়াচ একে অপরের সাথে কানেক্ট হতে পারে। সুতরাং আমরা সহজ কথায় বলতে পারি সারা  বিশ্বের বিভিন্ন প্রান্তে থাকা অগণিত কম্পিউটার ও ডিজিটাল ডিভাইস গুলি যে অদৃশ্য জালের মাধ্যমে এক অপরের সাথে জড়িত- সেটিই হলো ইন্টারনেট বা গ্লোবাল নেট।  </a:t>
            </a:r>
          </a:p>
        </p:txBody>
      </p:sp>
      <p:pic>
        <p:nvPicPr>
          <p:cNvPr id="6" name="Picture 5">
            <a:extLst>
              <a:ext uri="{FF2B5EF4-FFF2-40B4-BE49-F238E27FC236}">
                <a16:creationId xmlns:a16="http://schemas.microsoft.com/office/drawing/2014/main" id="{F99D3830-0E9A-4B91-ABA5-952EA6DF17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4414" y="912459"/>
            <a:ext cx="4368811" cy="2446534"/>
          </a:xfrm>
          <a:prstGeom prst="rect">
            <a:avLst/>
          </a:prstGeom>
        </p:spPr>
      </p:pic>
    </p:spTree>
    <p:extLst>
      <p:ext uri="{BB962C8B-B14F-4D97-AF65-F5344CB8AC3E}">
        <p14:creationId xmlns:p14="http://schemas.microsoft.com/office/powerpoint/2010/main" val="160727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42A8A8CF-1565-4C74-B527-CC1F57C25F79}"/>
              </a:ext>
            </a:extLst>
          </p:cNvPr>
          <p:cNvSpPr/>
          <p:nvPr/>
        </p:nvSpPr>
        <p:spPr>
          <a:xfrm>
            <a:off x="0" y="0"/>
            <a:ext cx="9144000" cy="685800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15" name="Group 14">
            <a:extLst>
              <a:ext uri="{FF2B5EF4-FFF2-40B4-BE49-F238E27FC236}">
                <a16:creationId xmlns:a16="http://schemas.microsoft.com/office/drawing/2014/main" id="{0EA726FD-CBC6-4AA7-A561-1CC5A649BFA2}"/>
              </a:ext>
            </a:extLst>
          </p:cNvPr>
          <p:cNvGrpSpPr/>
          <p:nvPr/>
        </p:nvGrpSpPr>
        <p:grpSpPr>
          <a:xfrm>
            <a:off x="50081" y="6599820"/>
            <a:ext cx="9043835" cy="178345"/>
            <a:chOff x="84408" y="6471137"/>
            <a:chExt cx="12023184" cy="275494"/>
          </a:xfrm>
        </p:grpSpPr>
        <p:pic>
          <p:nvPicPr>
            <p:cNvPr id="16" name="Picture 15">
              <a:extLst>
                <a:ext uri="{FF2B5EF4-FFF2-40B4-BE49-F238E27FC236}">
                  <a16:creationId xmlns:a16="http://schemas.microsoft.com/office/drawing/2014/main" id="{2F87D623-2C2F-429A-B453-3A2AFABC8B7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17" name="Picture 16">
              <a:extLst>
                <a:ext uri="{FF2B5EF4-FFF2-40B4-BE49-F238E27FC236}">
                  <a16:creationId xmlns:a16="http://schemas.microsoft.com/office/drawing/2014/main" id="{1C865F9F-25B7-4EDD-8038-BC5192CEA0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12" name="TextBox 11">
            <a:extLst>
              <a:ext uri="{FF2B5EF4-FFF2-40B4-BE49-F238E27FC236}">
                <a16:creationId xmlns:a16="http://schemas.microsoft.com/office/drawing/2014/main" id="{A22E37B3-04E7-493C-B2CD-2A50DD68393A}"/>
              </a:ext>
            </a:extLst>
          </p:cNvPr>
          <p:cNvSpPr txBox="1"/>
          <p:nvPr/>
        </p:nvSpPr>
        <p:spPr>
          <a:xfrm>
            <a:off x="421105" y="3291940"/>
            <a:ext cx="8061158" cy="3477875"/>
          </a:xfrm>
          <a:prstGeom prst="rect">
            <a:avLst/>
          </a:prstGeom>
          <a:noFill/>
        </p:spPr>
        <p:txBody>
          <a:bodyPr wrap="square">
            <a:spAutoFit/>
          </a:bodyPr>
          <a:lstStyle/>
          <a:p>
            <a:pPr algn="just" rtl="0"/>
            <a:r>
              <a:rPr lang="as-IN" sz="2000" b="1" i="0" dirty="0">
                <a:solidFill>
                  <a:srgbClr val="333333"/>
                </a:solidFill>
                <a:effectLst/>
                <a:latin typeface="SolaimanLipi"/>
              </a:rPr>
              <a:t>ইন্টারনেট কীভাবে কাজ করে</a:t>
            </a:r>
          </a:p>
          <a:p>
            <a:pPr algn="just" rtl="0"/>
            <a:r>
              <a:rPr lang="as-IN" sz="2000" b="0" i="0" dirty="0">
                <a:solidFill>
                  <a:srgbClr val="333333"/>
                </a:solidFill>
                <a:effectLst/>
                <a:latin typeface="SolaimanLipi"/>
              </a:rPr>
              <a:t>আমরা ইতোমধ্যেই জেনেছি, ইন্টারনেট হলো বিশ্বব্যাপী বিস্তৃত অদৃশ্য একটি জাল, যার মাধ্যমে ডিভাইসগুলো নিজেদের মধ্যকার আন্ত-সংযোগ বজায় রাখে। ইন্টারনেটের মাধ্যমে কোন ডেটা এক ডিভাইস অন্য ডিভাইসে প্রেরণ করার জন্য ডিভাইসগুলো ডেটাকে ইলেকট্রিক সংকেতে পরিণত করে এবং একটি নির্দিষ্ট ডেটাকে অনেকগুলো প্যাকেটে পরিণত করে। এ ক্ষুদ্র ক্ষুদ্র প্যাকেট ডেটাগুলোকে আইপি(ইন্টারনেট প্রটোকল) এবং ট্রান্সপোর্ট কন্ট্রোল প্রটোকল (টিসিপি) এর মধ্যমে একটি ডিভাইস থেকে অন্য ডিভাইসে প্রেরণ করে। অর্থাৎ প্যাকেট রাউটিং নেটওয়ার্ক ব্যবহার করে ইন্টারনেট কাজ করে। ইন্টারনেট এর মাধ্যমে প্রেরণকৃত ডেটাকে মেসেজ বলা হয়।</a:t>
            </a:r>
            <a:endParaRPr lang="en-US" sz="2000" b="0" i="0" dirty="0">
              <a:solidFill>
                <a:srgbClr val="333333"/>
              </a:solidFill>
              <a:effectLst/>
              <a:latin typeface="SolaimanLipi"/>
            </a:endParaRPr>
          </a:p>
          <a:p>
            <a:pPr algn="just" rtl="0"/>
            <a:endParaRPr lang="as-IN" sz="2000" b="0" i="0" dirty="0">
              <a:solidFill>
                <a:srgbClr val="333333"/>
              </a:solidFill>
              <a:effectLst/>
              <a:latin typeface="SolaimanLipi"/>
            </a:endParaRPr>
          </a:p>
        </p:txBody>
      </p:sp>
      <p:pic>
        <p:nvPicPr>
          <p:cNvPr id="5" name="Picture 4">
            <a:extLst>
              <a:ext uri="{FF2B5EF4-FFF2-40B4-BE49-F238E27FC236}">
                <a16:creationId xmlns:a16="http://schemas.microsoft.com/office/drawing/2014/main" id="{AAC386FC-B39C-4EF2-8F65-DF94EA8A43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3179" y="350139"/>
            <a:ext cx="4692961" cy="2639790"/>
          </a:xfrm>
          <a:prstGeom prst="rect">
            <a:avLst/>
          </a:prstGeom>
        </p:spPr>
      </p:pic>
    </p:spTree>
    <p:extLst>
      <p:ext uri="{BB962C8B-B14F-4D97-AF65-F5344CB8AC3E}">
        <p14:creationId xmlns:p14="http://schemas.microsoft.com/office/powerpoint/2010/main" val="219293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42A8A8CF-1565-4C74-B527-CC1F57C25F79}"/>
              </a:ext>
            </a:extLst>
          </p:cNvPr>
          <p:cNvSpPr/>
          <p:nvPr/>
        </p:nvSpPr>
        <p:spPr>
          <a:xfrm>
            <a:off x="0" y="0"/>
            <a:ext cx="9144000" cy="685800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15" name="Group 14">
            <a:extLst>
              <a:ext uri="{FF2B5EF4-FFF2-40B4-BE49-F238E27FC236}">
                <a16:creationId xmlns:a16="http://schemas.microsoft.com/office/drawing/2014/main" id="{0EA726FD-CBC6-4AA7-A561-1CC5A649BFA2}"/>
              </a:ext>
            </a:extLst>
          </p:cNvPr>
          <p:cNvGrpSpPr/>
          <p:nvPr/>
        </p:nvGrpSpPr>
        <p:grpSpPr>
          <a:xfrm>
            <a:off x="50081" y="6599820"/>
            <a:ext cx="9043835" cy="178345"/>
            <a:chOff x="84408" y="6471137"/>
            <a:chExt cx="12023184" cy="275494"/>
          </a:xfrm>
        </p:grpSpPr>
        <p:pic>
          <p:nvPicPr>
            <p:cNvPr id="16" name="Picture 15">
              <a:extLst>
                <a:ext uri="{FF2B5EF4-FFF2-40B4-BE49-F238E27FC236}">
                  <a16:creationId xmlns:a16="http://schemas.microsoft.com/office/drawing/2014/main" id="{2F87D623-2C2F-429A-B453-3A2AFABC8B7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17" name="Picture 16">
              <a:extLst>
                <a:ext uri="{FF2B5EF4-FFF2-40B4-BE49-F238E27FC236}">
                  <a16:creationId xmlns:a16="http://schemas.microsoft.com/office/drawing/2014/main" id="{1C865F9F-25B7-4EDD-8038-BC5192CEA0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12" name="TextBox 11">
            <a:extLst>
              <a:ext uri="{FF2B5EF4-FFF2-40B4-BE49-F238E27FC236}">
                <a16:creationId xmlns:a16="http://schemas.microsoft.com/office/drawing/2014/main" id="{A22E37B3-04E7-493C-B2CD-2A50DD68393A}"/>
              </a:ext>
            </a:extLst>
          </p:cNvPr>
          <p:cNvSpPr txBox="1"/>
          <p:nvPr/>
        </p:nvSpPr>
        <p:spPr>
          <a:xfrm>
            <a:off x="192505" y="320914"/>
            <a:ext cx="8758989" cy="6247864"/>
          </a:xfrm>
          <a:prstGeom prst="rect">
            <a:avLst/>
          </a:prstGeom>
          <a:noFill/>
        </p:spPr>
        <p:txBody>
          <a:bodyPr wrap="square">
            <a:spAutoFit/>
          </a:bodyPr>
          <a:lstStyle/>
          <a:p>
            <a:pPr algn="just" rtl="0"/>
            <a:r>
              <a:rPr lang="as-IN" sz="2000" b="1" i="0" dirty="0">
                <a:solidFill>
                  <a:srgbClr val="333333"/>
                </a:solidFill>
                <a:effectLst/>
                <a:latin typeface="SolaimanLipi"/>
              </a:rPr>
              <a:t>ইন্টারনেট এর সংক্ষিপ্ত ইতিহাস</a:t>
            </a:r>
          </a:p>
          <a:p>
            <a:pPr algn="just" rtl="0"/>
            <a:r>
              <a:rPr lang="as-IN" sz="2000" b="0" i="0" dirty="0">
                <a:solidFill>
                  <a:srgbClr val="333333"/>
                </a:solidFill>
                <a:effectLst/>
                <a:latin typeface="SolaimanLipi"/>
              </a:rPr>
              <a:t>পৃথিবীর বয়স কিংবা মানব সভ্যতার বয়স বিবেচনা করলে ইন্টারনেট একটি নতুন আবিষ্কার। ১৯৫৭ সালে সোভিযেত ইউনিয়ন মহাকাষে স্ফোটোনিক-1 স্যাটালাইট লঞ্চ করে। এই ঘটনার প্রেক্ষিতে ‍যুক্তরাষ্ট্রের উপর স্নায়ু চাপ বাড়তে থাকে। সোভিয়েত ইউনিয়নকে পাল্টা জবাব দেওয়ার জন্য যুক্তরাষ্ট্র ১৯৫৮ সালে অনেকগুলো এজেন্সি প্রতিষ্ঠা করে। এই এজেন্সিগুলোর মধ্যে অরপা ছিলো অন্যতম গুরোত্বপূর্ণ। এই অরপানেট এর হাত ধরেই ইন্টারনেট আবিষ্কৃত হয়। </a:t>
            </a:r>
            <a:endParaRPr lang="en-US" sz="2000" b="0" i="0" dirty="0">
              <a:solidFill>
                <a:srgbClr val="333333"/>
              </a:solidFill>
              <a:effectLst/>
              <a:latin typeface="SolaimanLipi"/>
            </a:endParaRPr>
          </a:p>
          <a:p>
            <a:pPr algn="just" rtl="0"/>
            <a:r>
              <a:rPr lang="as-IN" sz="2000" b="0" i="0" dirty="0">
                <a:solidFill>
                  <a:srgbClr val="333333"/>
                </a:solidFill>
                <a:effectLst/>
                <a:latin typeface="SolaimanLipi"/>
              </a:rPr>
              <a:t>অপরানেট ছিলো মূলত যুক্তারাষ্ট্রের ডিফেন্স ডিপার্টমেন্ট এর কম্পিউটার সাইন্স বিষয়ক রিসার্চ প্রজেক্ট। ডিফেন্স, গবেষক ও অন্যান্য টিমের মধ্যে সহজ যোগাযোগ স্থাপনের লক্ষে অরপানেট কাজ করেছিলো। অরপানেট এর স্বপ্নদ্রষ্ট্রা ছিলেন জে.সি.আর. লিকলাইডার । যুক্তরাষ্ট্র কতৃক ১৯৭৪ থেকে ১৯৮১ সালের মাঝামাঝি সময়ে অরপাকে ধীরে ধীরে  জনসম্মুখে আনা হয়, যাতে এটিকে কমার্সিয়ালাইজ করতে সুবিধা হয়। ১৯৭৪ সালে অরপানেট নিউম্যান ও বেরানেক এর হাতে ধরে “টেলনেট” এর রুপ পায়৷ ১৯৮১ সাল থেকে  আরপানেট এর হোস্ট সংখ্যা বাড়তে থাকে, একই বছরে এর হোস্ট সংখ্যা ২১৩ হয় এবং প্রতি ২০ দিনে একটি করে নতুন হোস্ট যুক্ত হতে থাকে।</a:t>
            </a:r>
          </a:p>
          <a:p>
            <a:pPr algn="just" rtl="0"/>
            <a:r>
              <a:rPr lang="as-IN" sz="2000" b="0" i="0" dirty="0">
                <a:solidFill>
                  <a:srgbClr val="333333"/>
                </a:solidFill>
                <a:effectLst/>
                <a:latin typeface="SolaimanLipi"/>
              </a:rPr>
              <a:t> “ইন্টারনেট” শব্দটি প্রথমবার ব্যবহার করা হয় ১৯৮২ সালে৷ ১৯৮৪ সালে অরপানেট হোস্ট সংখ্যা ১০০০ এ উন্নিত হয় এবং  ১৯৮৭ সালে ১০০০০ ও ১৯৯০ সালে ৩০০০০ এর মাইলফলক অতিক্রম করে।</a:t>
            </a:r>
          </a:p>
          <a:p>
            <a:pPr algn="just" rtl="0"/>
            <a:r>
              <a:rPr lang="as-IN" sz="2000" b="0" i="0" dirty="0">
                <a:solidFill>
                  <a:srgbClr val="333333"/>
                </a:solidFill>
                <a:effectLst/>
                <a:latin typeface="SolaimanLipi"/>
              </a:rPr>
              <a:t>এভাবেই বিভিন্ন চড়াই উতরাই পাড় করে ইন্টারনেট আজকের এই অবস্থানে এসছে।</a:t>
            </a:r>
          </a:p>
        </p:txBody>
      </p:sp>
    </p:spTree>
    <p:extLst>
      <p:ext uri="{BB962C8B-B14F-4D97-AF65-F5344CB8AC3E}">
        <p14:creationId xmlns:p14="http://schemas.microsoft.com/office/powerpoint/2010/main" val="210942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42A8A8CF-1565-4C74-B527-CC1F57C25F79}"/>
              </a:ext>
            </a:extLst>
          </p:cNvPr>
          <p:cNvSpPr/>
          <p:nvPr/>
        </p:nvSpPr>
        <p:spPr>
          <a:xfrm>
            <a:off x="0" y="0"/>
            <a:ext cx="9144000" cy="685800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15" name="Group 14">
            <a:extLst>
              <a:ext uri="{FF2B5EF4-FFF2-40B4-BE49-F238E27FC236}">
                <a16:creationId xmlns:a16="http://schemas.microsoft.com/office/drawing/2014/main" id="{0EA726FD-CBC6-4AA7-A561-1CC5A649BFA2}"/>
              </a:ext>
            </a:extLst>
          </p:cNvPr>
          <p:cNvGrpSpPr/>
          <p:nvPr/>
        </p:nvGrpSpPr>
        <p:grpSpPr>
          <a:xfrm>
            <a:off x="50081" y="6599820"/>
            <a:ext cx="9043835" cy="178345"/>
            <a:chOff x="84408" y="6471137"/>
            <a:chExt cx="12023184" cy="275494"/>
          </a:xfrm>
        </p:grpSpPr>
        <p:pic>
          <p:nvPicPr>
            <p:cNvPr id="16" name="Picture 15">
              <a:extLst>
                <a:ext uri="{FF2B5EF4-FFF2-40B4-BE49-F238E27FC236}">
                  <a16:creationId xmlns:a16="http://schemas.microsoft.com/office/drawing/2014/main" id="{2F87D623-2C2F-429A-B453-3A2AFABC8B7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17" name="Picture 16">
              <a:extLst>
                <a:ext uri="{FF2B5EF4-FFF2-40B4-BE49-F238E27FC236}">
                  <a16:creationId xmlns:a16="http://schemas.microsoft.com/office/drawing/2014/main" id="{1C865F9F-25B7-4EDD-8038-BC5192CEA0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7" name="TextBox 6">
            <a:extLst>
              <a:ext uri="{FF2B5EF4-FFF2-40B4-BE49-F238E27FC236}">
                <a16:creationId xmlns:a16="http://schemas.microsoft.com/office/drawing/2014/main" id="{A97F3450-FB7E-480D-B0F1-AC65738A1EEE}"/>
              </a:ext>
            </a:extLst>
          </p:cNvPr>
          <p:cNvSpPr txBox="1"/>
          <p:nvPr/>
        </p:nvSpPr>
        <p:spPr>
          <a:xfrm>
            <a:off x="324853" y="2961949"/>
            <a:ext cx="8145379" cy="3785652"/>
          </a:xfrm>
          <a:prstGeom prst="rect">
            <a:avLst/>
          </a:prstGeom>
          <a:noFill/>
        </p:spPr>
        <p:txBody>
          <a:bodyPr wrap="square">
            <a:spAutoFit/>
          </a:bodyPr>
          <a:lstStyle/>
          <a:p>
            <a:pPr algn="just" rtl="0"/>
            <a:r>
              <a:rPr lang="as-IN" sz="2000" b="1" i="0" dirty="0">
                <a:solidFill>
                  <a:srgbClr val="333333"/>
                </a:solidFill>
                <a:effectLst/>
                <a:latin typeface="SolaimanLipi"/>
              </a:rPr>
              <a:t>ইন্টারনেট এর জনক </a:t>
            </a:r>
          </a:p>
          <a:p>
            <a:pPr algn="just" rtl="0"/>
            <a:r>
              <a:rPr lang="as-IN" sz="2000" b="0" i="0" dirty="0">
                <a:solidFill>
                  <a:srgbClr val="333333"/>
                </a:solidFill>
                <a:effectLst/>
                <a:latin typeface="SolaimanLipi"/>
              </a:rPr>
              <a:t>ইন্টারনেট এর জনক হিসেবে স্বীকৃত ভিনটন গ্রে কার্ফ (</a:t>
            </a:r>
            <a:r>
              <a:rPr lang="en-US" sz="2000" b="0" i="0" dirty="0">
                <a:solidFill>
                  <a:srgbClr val="333333"/>
                </a:solidFill>
                <a:effectLst/>
                <a:latin typeface="SolaimanLipi"/>
              </a:rPr>
              <a:t>Vinton Gray Cerf)। </a:t>
            </a:r>
            <a:r>
              <a:rPr lang="as-IN" sz="2000" b="0" i="0" dirty="0">
                <a:solidFill>
                  <a:srgbClr val="333333"/>
                </a:solidFill>
                <a:effectLst/>
                <a:latin typeface="SolaimanLipi"/>
              </a:rPr>
              <a:t>তিনি টিসিপি/আইপি এর সহ-উদ্ভাবক ছিলেন। তিনি যথন ডারপা (</a:t>
            </a:r>
            <a:r>
              <a:rPr lang="en-US" sz="2000" b="0" i="0" dirty="0">
                <a:solidFill>
                  <a:srgbClr val="333333"/>
                </a:solidFill>
                <a:effectLst/>
                <a:latin typeface="SolaimanLipi"/>
              </a:rPr>
              <a:t>DARPA) </a:t>
            </a:r>
            <a:r>
              <a:rPr lang="as-IN" sz="2000" b="0" i="0" dirty="0">
                <a:solidFill>
                  <a:srgbClr val="333333"/>
                </a:solidFill>
                <a:effectLst/>
                <a:latin typeface="SolaimanLipi"/>
              </a:rPr>
              <a:t>তে কর্মরত ছিলেন, তখন  তিনি গুরুত্বপূর্ণ ভুমিকা পালন করেন। আইপি এবং টিসিপি উদ্ভাবনের জন্যই তাকে ইন্টারনেটের জনক এর মর্জাদায় অধিষ্টিত করা হয়েছে।</a:t>
            </a:r>
          </a:p>
          <a:p>
            <a:pPr algn="just" rtl="0"/>
            <a:r>
              <a:rPr lang="as-IN" sz="2000" b="1" i="0" dirty="0">
                <a:solidFill>
                  <a:srgbClr val="333333"/>
                </a:solidFill>
                <a:effectLst/>
                <a:latin typeface="SolaimanLipi"/>
              </a:rPr>
              <a:t>ইন্টারনেট অভিশাপ?  নাকি আশীর্বাদ?</a:t>
            </a:r>
          </a:p>
          <a:p>
            <a:pPr algn="just" rtl="0"/>
            <a:r>
              <a:rPr lang="as-IN" sz="2000" b="0" i="0" dirty="0">
                <a:solidFill>
                  <a:srgbClr val="333333"/>
                </a:solidFill>
                <a:effectLst/>
                <a:latin typeface="SolaimanLipi"/>
              </a:rPr>
              <a:t>ইন্টারনেট কোনোপ্রকার সন্দেহ ছাড়াই মানবজাতির জন্য একটি আশীর্বাদ। কিন্তু একটি কুচক্রীমহল মানুষের ক্ষতি সাধনের দিকটি বেশি বিবেচনা করে থাকে।  তাদের এ ধরনের ক্ষতিকর চিন্তা ভাবনার জন্যই অনলাইন যগতে বিভিন্ন নামের হ্যাকার গোষ্ঠি গড়ে ওঠেছে। নিম্নে আমরা ইন্টারনেটের সুবিধা এবং কিছু অসুবিধা নিয়ে আলোচনা করবো। </a:t>
            </a:r>
          </a:p>
        </p:txBody>
      </p:sp>
      <p:grpSp>
        <p:nvGrpSpPr>
          <p:cNvPr id="8" name="Group 7">
            <a:extLst>
              <a:ext uri="{FF2B5EF4-FFF2-40B4-BE49-F238E27FC236}">
                <a16:creationId xmlns:a16="http://schemas.microsoft.com/office/drawing/2014/main" id="{FBC4EFEC-76EF-492E-81F3-65D702D49D78}"/>
              </a:ext>
            </a:extLst>
          </p:cNvPr>
          <p:cNvGrpSpPr/>
          <p:nvPr/>
        </p:nvGrpSpPr>
        <p:grpSpPr>
          <a:xfrm>
            <a:off x="2722956" y="203649"/>
            <a:ext cx="3926075" cy="2705618"/>
            <a:chOff x="2722956" y="203649"/>
            <a:chExt cx="3926075" cy="2705618"/>
          </a:xfrm>
        </p:grpSpPr>
        <p:pic>
          <p:nvPicPr>
            <p:cNvPr id="5" name="Picture 4">
              <a:extLst>
                <a:ext uri="{FF2B5EF4-FFF2-40B4-BE49-F238E27FC236}">
                  <a16:creationId xmlns:a16="http://schemas.microsoft.com/office/drawing/2014/main" id="{C8891150-F6E9-4F1A-8992-29AFF3C306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2956" y="203649"/>
              <a:ext cx="3926074" cy="2457499"/>
            </a:xfrm>
            <a:prstGeom prst="rect">
              <a:avLst/>
            </a:prstGeom>
          </p:spPr>
        </p:pic>
        <p:sp>
          <p:nvSpPr>
            <p:cNvPr id="6" name="Rectangle 1">
              <a:extLst>
                <a:ext uri="{FF2B5EF4-FFF2-40B4-BE49-F238E27FC236}">
                  <a16:creationId xmlns:a16="http://schemas.microsoft.com/office/drawing/2014/main" id="{899EE567-D60B-40F7-B137-13BDBF4299B9}"/>
                </a:ext>
              </a:extLst>
            </p:cNvPr>
            <p:cNvSpPr>
              <a:spLocks noChangeArrowheads="1"/>
            </p:cNvSpPr>
            <p:nvPr/>
          </p:nvSpPr>
          <p:spPr bwMode="auto">
            <a:xfrm>
              <a:off x="2722956" y="2416824"/>
              <a:ext cx="3926075" cy="492443"/>
            </a:xfrm>
            <a:prstGeom prst="rect">
              <a:avLst/>
            </a:prstGeom>
            <a:solidFill>
              <a:srgbClr val="17171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altLang="en-US" sz="1800" b="0" i="0" u="none" strike="noStrike" cap="none" normalizeH="0" baseline="0" dirty="0">
                  <a:ln>
                    <a:noFill/>
                  </a:ln>
                  <a:solidFill>
                    <a:srgbClr val="FFFFFF"/>
                  </a:solidFill>
                  <a:effectLst/>
                  <a:latin typeface="Google Sans"/>
                  <a:cs typeface="Vrinda" panose="020B0502040204020203" pitchFamily="34" charset="0"/>
                </a:rPr>
                <a:t>আধুনিক ইন্টারনেটের জনক ভিনটন সার্ফে</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pic>
        <p:nvPicPr>
          <p:cNvPr id="1026" name="Picture 2">
            <a:extLst>
              <a:ext uri="{FF2B5EF4-FFF2-40B4-BE49-F238E27FC236}">
                <a16:creationId xmlns:a16="http://schemas.microsoft.com/office/drawing/2014/main" id="{5F5C69E9-F5EB-4F94-9BC5-40B5C3D24D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 y="-206375"/>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54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42A8A8CF-1565-4C74-B527-CC1F57C25F79}"/>
              </a:ext>
            </a:extLst>
          </p:cNvPr>
          <p:cNvSpPr/>
          <p:nvPr/>
        </p:nvSpPr>
        <p:spPr>
          <a:xfrm>
            <a:off x="0" y="0"/>
            <a:ext cx="9144000" cy="685800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15" name="Group 14">
            <a:extLst>
              <a:ext uri="{FF2B5EF4-FFF2-40B4-BE49-F238E27FC236}">
                <a16:creationId xmlns:a16="http://schemas.microsoft.com/office/drawing/2014/main" id="{0EA726FD-CBC6-4AA7-A561-1CC5A649BFA2}"/>
              </a:ext>
            </a:extLst>
          </p:cNvPr>
          <p:cNvGrpSpPr/>
          <p:nvPr/>
        </p:nvGrpSpPr>
        <p:grpSpPr>
          <a:xfrm>
            <a:off x="50081" y="6599820"/>
            <a:ext cx="9043835" cy="178345"/>
            <a:chOff x="84408" y="6471137"/>
            <a:chExt cx="12023184" cy="275494"/>
          </a:xfrm>
        </p:grpSpPr>
        <p:pic>
          <p:nvPicPr>
            <p:cNvPr id="16" name="Picture 15">
              <a:extLst>
                <a:ext uri="{FF2B5EF4-FFF2-40B4-BE49-F238E27FC236}">
                  <a16:creationId xmlns:a16="http://schemas.microsoft.com/office/drawing/2014/main" id="{2F87D623-2C2F-429A-B453-3A2AFABC8B7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17" name="Picture 16">
              <a:extLst>
                <a:ext uri="{FF2B5EF4-FFF2-40B4-BE49-F238E27FC236}">
                  <a16:creationId xmlns:a16="http://schemas.microsoft.com/office/drawing/2014/main" id="{1C865F9F-25B7-4EDD-8038-BC5192CEA0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7" name="TextBox 6">
            <a:extLst>
              <a:ext uri="{FF2B5EF4-FFF2-40B4-BE49-F238E27FC236}">
                <a16:creationId xmlns:a16="http://schemas.microsoft.com/office/drawing/2014/main" id="{90235FC3-9787-499D-9478-AB2AECD661CB}"/>
              </a:ext>
            </a:extLst>
          </p:cNvPr>
          <p:cNvSpPr txBox="1"/>
          <p:nvPr/>
        </p:nvSpPr>
        <p:spPr>
          <a:xfrm>
            <a:off x="836194" y="618724"/>
            <a:ext cx="7471611" cy="4708981"/>
          </a:xfrm>
          <a:prstGeom prst="rect">
            <a:avLst/>
          </a:prstGeom>
          <a:noFill/>
        </p:spPr>
        <p:txBody>
          <a:bodyPr wrap="square">
            <a:spAutoFit/>
          </a:bodyPr>
          <a:lstStyle/>
          <a:p>
            <a:pPr algn="just" rtl="0"/>
            <a:r>
              <a:rPr lang="as-IN" sz="2000" b="1" i="0" dirty="0">
                <a:solidFill>
                  <a:srgbClr val="333333"/>
                </a:solidFill>
                <a:effectLst/>
                <a:latin typeface="SolaimanLipi"/>
              </a:rPr>
              <a:t>ইন্টারনেটের উল্লেখযোগ্য কিছু সুবিধা-</a:t>
            </a:r>
          </a:p>
          <a:p>
            <a:pPr algn="just" rtl="0">
              <a:buFont typeface="Arial" panose="020B0604020202020204" pitchFamily="34" charset="0"/>
              <a:buChar char="•"/>
            </a:pPr>
            <a:r>
              <a:rPr lang="as-IN" sz="2000" b="0" i="0" dirty="0">
                <a:solidFill>
                  <a:srgbClr val="333333"/>
                </a:solidFill>
                <a:effectLst/>
                <a:latin typeface="SolaimanLipi"/>
              </a:rPr>
              <a:t>আপনার কল্পনা সীমার মধ্যে যা কিছু আছে, সকল তথ্যই আপনি ইন্টারনেটে পেয়ে যাবের। </a:t>
            </a:r>
          </a:p>
          <a:p>
            <a:pPr algn="just" rtl="0">
              <a:buFont typeface="Arial" panose="020B0604020202020204" pitchFamily="34" charset="0"/>
              <a:buChar char="•"/>
            </a:pPr>
            <a:r>
              <a:rPr lang="as-IN" sz="2000" b="0" i="0" dirty="0">
                <a:solidFill>
                  <a:srgbClr val="333333"/>
                </a:solidFill>
                <a:effectLst/>
                <a:latin typeface="SolaimanLipi"/>
              </a:rPr>
              <a:t>ইন্টারনেটে যুক্ত থাকা শক্তিশালী কিছু সার্চ ইঞ্জিনের মাধ্যমে যেকোনো তথ্য সবসময় আপনার হাতের নাগালে থাকে। </a:t>
            </a:r>
          </a:p>
          <a:p>
            <a:pPr algn="just" rtl="0">
              <a:buFont typeface="Arial" panose="020B0604020202020204" pitchFamily="34" charset="0"/>
              <a:buChar char="•"/>
            </a:pPr>
            <a:r>
              <a:rPr lang="as-IN" sz="2000" b="0" i="0" dirty="0">
                <a:solidFill>
                  <a:srgbClr val="333333"/>
                </a:solidFill>
                <a:effectLst/>
                <a:latin typeface="SolaimanLipi"/>
              </a:rPr>
              <a:t>ঘরে বসেই বিভিন্ন রকমের তথ্য নিয়ে রিসার্চ করা যায়।</a:t>
            </a:r>
          </a:p>
          <a:p>
            <a:pPr algn="just" rtl="0">
              <a:buFont typeface="Arial" panose="020B0604020202020204" pitchFamily="34" charset="0"/>
              <a:buChar char="•"/>
            </a:pPr>
            <a:r>
              <a:rPr lang="as-IN" sz="2000" b="0" i="0" dirty="0">
                <a:solidFill>
                  <a:srgbClr val="333333"/>
                </a:solidFill>
                <a:effectLst/>
                <a:latin typeface="SolaimanLipi"/>
              </a:rPr>
              <a:t>ইন্টারনেট পৃথিবীর সকল মানুষকে একটি প্লাটফর্মে দাঁড়ানোর সুযোগ করে দিয়েছে। ফলে পারস্পরিক মেল-বন্ধন অনকে সহজ হয়েছে। </a:t>
            </a:r>
          </a:p>
          <a:p>
            <a:pPr algn="just" rtl="0">
              <a:buFont typeface="Arial" panose="020B0604020202020204" pitchFamily="34" charset="0"/>
              <a:buChar char="•"/>
            </a:pPr>
            <a:r>
              <a:rPr lang="as-IN" sz="2000" b="0" i="0" dirty="0">
                <a:solidFill>
                  <a:srgbClr val="333333"/>
                </a:solidFill>
                <a:effectLst/>
                <a:latin typeface="SolaimanLipi"/>
              </a:rPr>
              <a:t>ইন্টারনেট বিশ্বটাকে একটি গ্রামে পরিণত করেছে।</a:t>
            </a:r>
          </a:p>
          <a:p>
            <a:pPr algn="just" rtl="0">
              <a:buFont typeface="Arial" panose="020B0604020202020204" pitchFamily="34" charset="0"/>
              <a:buChar char="•"/>
            </a:pPr>
            <a:r>
              <a:rPr lang="as-IN" sz="2000" b="0" i="0" dirty="0">
                <a:solidFill>
                  <a:srgbClr val="333333"/>
                </a:solidFill>
                <a:effectLst/>
                <a:latin typeface="SolaimanLipi"/>
              </a:rPr>
              <a:t>ইন্টারনেট ব্যবহার করে ভিডিও ও অডিও মেসেজিং, কলিং ফিচারযুক্ত প্ল্যাটফর্মের বদৌলতে বিশ্বের যেকোনো প্রান্তে নিরবিচ্ছিন্ন যোগাযোগ সম্ভব হচ্ছে। </a:t>
            </a:r>
          </a:p>
          <a:p>
            <a:pPr algn="just" rtl="0">
              <a:buFont typeface="Arial" panose="020B0604020202020204" pitchFamily="34" charset="0"/>
              <a:buChar char="•"/>
            </a:pPr>
            <a:r>
              <a:rPr lang="as-IN" sz="2000" b="0" i="0" dirty="0">
                <a:solidFill>
                  <a:srgbClr val="333333"/>
                </a:solidFill>
                <a:effectLst/>
                <a:latin typeface="SolaimanLipi"/>
              </a:rPr>
              <a:t>ঘরে বসেই যেকোন পণ্যের অর্ডার করা যায়। </a:t>
            </a:r>
          </a:p>
          <a:p>
            <a:pPr algn="just" rtl="0">
              <a:buFont typeface="Arial" panose="020B0604020202020204" pitchFamily="34" charset="0"/>
              <a:buChar char="•"/>
            </a:pPr>
            <a:r>
              <a:rPr lang="as-IN" sz="2000" b="0" i="0" dirty="0">
                <a:solidFill>
                  <a:srgbClr val="333333"/>
                </a:solidFill>
                <a:effectLst/>
                <a:latin typeface="SolaimanLipi"/>
              </a:rPr>
              <a:t>যেকোন ব্যবসা প্রতিষ্ঠানকে অনলাইনে স্থানান্তরের সুযোগ করে রয়েছে। </a:t>
            </a:r>
          </a:p>
          <a:p>
            <a:pPr algn="just" rtl="0">
              <a:buFont typeface="Arial" panose="020B0604020202020204" pitchFamily="34" charset="0"/>
              <a:buChar char="•"/>
            </a:pPr>
            <a:r>
              <a:rPr lang="as-IN" sz="2000" b="0" i="0" dirty="0">
                <a:solidFill>
                  <a:srgbClr val="333333"/>
                </a:solidFill>
                <a:effectLst/>
                <a:latin typeface="SolaimanLipi"/>
              </a:rPr>
              <a:t>ই-লার্নিং এর মাধ্যমে জ্ঞান চর্চার এক বিশাল সুযোগ রয়েছে। </a:t>
            </a:r>
          </a:p>
        </p:txBody>
      </p:sp>
    </p:spTree>
    <p:extLst>
      <p:ext uri="{BB962C8B-B14F-4D97-AF65-F5344CB8AC3E}">
        <p14:creationId xmlns:p14="http://schemas.microsoft.com/office/powerpoint/2010/main" val="200815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42A8A8CF-1565-4C74-B527-CC1F57C25F79}"/>
              </a:ext>
            </a:extLst>
          </p:cNvPr>
          <p:cNvSpPr/>
          <p:nvPr/>
        </p:nvSpPr>
        <p:spPr>
          <a:xfrm>
            <a:off x="0" y="0"/>
            <a:ext cx="9144000" cy="6858000"/>
          </a:xfrm>
          <a:prstGeom prst="frame">
            <a:avLst>
              <a:gd name="adj1" fmla="val 1167"/>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grpSp>
        <p:nvGrpSpPr>
          <p:cNvPr id="15" name="Group 14">
            <a:extLst>
              <a:ext uri="{FF2B5EF4-FFF2-40B4-BE49-F238E27FC236}">
                <a16:creationId xmlns:a16="http://schemas.microsoft.com/office/drawing/2014/main" id="{0EA726FD-CBC6-4AA7-A561-1CC5A649BFA2}"/>
              </a:ext>
            </a:extLst>
          </p:cNvPr>
          <p:cNvGrpSpPr/>
          <p:nvPr/>
        </p:nvGrpSpPr>
        <p:grpSpPr>
          <a:xfrm>
            <a:off x="50081" y="6599820"/>
            <a:ext cx="9043835" cy="178345"/>
            <a:chOff x="84408" y="6471137"/>
            <a:chExt cx="12023184" cy="275494"/>
          </a:xfrm>
        </p:grpSpPr>
        <p:pic>
          <p:nvPicPr>
            <p:cNvPr id="16" name="Picture 15">
              <a:extLst>
                <a:ext uri="{FF2B5EF4-FFF2-40B4-BE49-F238E27FC236}">
                  <a16:creationId xmlns:a16="http://schemas.microsoft.com/office/drawing/2014/main" id="{2F87D623-2C2F-429A-B453-3A2AFABC8B7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08" y="6471137"/>
              <a:ext cx="8459381" cy="275493"/>
            </a:xfrm>
            <a:prstGeom prst="rect">
              <a:avLst/>
            </a:prstGeom>
          </p:spPr>
        </p:pic>
        <p:pic>
          <p:nvPicPr>
            <p:cNvPr id="17" name="Picture 16">
              <a:extLst>
                <a:ext uri="{FF2B5EF4-FFF2-40B4-BE49-F238E27FC236}">
                  <a16:creationId xmlns:a16="http://schemas.microsoft.com/office/drawing/2014/main" id="{1C865F9F-25B7-4EDD-8038-BC5192CEA0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8418" y="6485206"/>
              <a:ext cx="4539174" cy="261425"/>
            </a:xfrm>
            <a:prstGeom prst="rect">
              <a:avLst/>
            </a:prstGeom>
          </p:spPr>
        </p:pic>
      </p:grpSp>
      <p:sp>
        <p:nvSpPr>
          <p:cNvPr id="8" name="TextBox 7">
            <a:extLst>
              <a:ext uri="{FF2B5EF4-FFF2-40B4-BE49-F238E27FC236}">
                <a16:creationId xmlns:a16="http://schemas.microsoft.com/office/drawing/2014/main" id="{C30B9E9B-03CA-4D36-B01A-C2711406D818}"/>
              </a:ext>
            </a:extLst>
          </p:cNvPr>
          <p:cNvSpPr txBox="1"/>
          <p:nvPr/>
        </p:nvSpPr>
        <p:spPr>
          <a:xfrm>
            <a:off x="709864" y="1288528"/>
            <a:ext cx="7724272" cy="4031873"/>
          </a:xfrm>
          <a:prstGeom prst="rect">
            <a:avLst/>
          </a:prstGeom>
          <a:noFill/>
        </p:spPr>
        <p:txBody>
          <a:bodyPr wrap="square">
            <a:spAutoFit/>
          </a:bodyPr>
          <a:lstStyle/>
          <a:p>
            <a:pPr algn="just" rtl="0"/>
            <a:r>
              <a:rPr lang="as-IN" sz="2000" b="1" dirty="0">
                <a:effectLst/>
                <a:latin typeface="inherit"/>
              </a:rPr>
              <a:t>ইন্টারনেটের কিছু অসুবিধা-</a:t>
            </a:r>
          </a:p>
          <a:p>
            <a:pPr algn="just" rtl="0">
              <a:buFont typeface="Arial" panose="020B0604020202020204" pitchFamily="34" charset="0"/>
              <a:buChar char="•"/>
            </a:pPr>
            <a:r>
              <a:rPr lang="as-IN" sz="2000" dirty="0">
                <a:effectLst/>
              </a:rPr>
              <a:t>যেকেউ মনগড়া যেকোনো কিছু ইন্টারনেটে আপলোড করতে পারে বলে ইন্টারনেটে অগনিত ভূল তথ্যে ভরা। </a:t>
            </a:r>
          </a:p>
          <a:p>
            <a:pPr algn="just" rtl="0">
              <a:buFont typeface="Arial" panose="020B0604020202020204" pitchFamily="34" charset="0"/>
              <a:buChar char="•"/>
            </a:pPr>
            <a:r>
              <a:rPr lang="as-IN" sz="2000" dirty="0">
                <a:effectLst/>
              </a:rPr>
              <a:t>ইন্টারনেটের অতি-আসক্তির জন্য অনেক মানুষের তাদের পরিবার ও বন্ধুদের সাথে সম্পর্কের দূরত্বের সৃষ্ঠি হয়। </a:t>
            </a:r>
          </a:p>
          <a:p>
            <a:pPr algn="just" rtl="0">
              <a:buFont typeface="Arial" panose="020B0604020202020204" pitchFamily="34" charset="0"/>
              <a:buChar char="•"/>
            </a:pPr>
            <a:r>
              <a:rPr lang="as-IN" sz="2000" dirty="0">
                <a:effectLst/>
              </a:rPr>
              <a:t>ইন্টারনেটের ফলে পর্ণগ্রাফির মতো যঘন্য অপরাধগুলো সমাজে ছড়িয়ে পড়ছে। </a:t>
            </a:r>
          </a:p>
          <a:p>
            <a:pPr algn="just" rtl="0">
              <a:buFont typeface="Arial" panose="020B0604020202020204" pitchFamily="34" charset="0"/>
              <a:buChar char="•"/>
            </a:pPr>
            <a:r>
              <a:rPr lang="as-IN" sz="2000" dirty="0">
                <a:effectLst/>
              </a:rPr>
              <a:t>ইন্টারনেট ব্যবহার করে কিছু অসাধু মানুষ টাকা হাতিয়ে নিচ্ছে। </a:t>
            </a:r>
          </a:p>
          <a:p>
            <a:pPr algn="just" rtl="0"/>
            <a:r>
              <a:rPr lang="as-IN" sz="2000" dirty="0">
                <a:effectLst/>
              </a:rPr>
              <a:t>ইন্টারনেটে মানব জাতির জন্য একটি আর্শীবাদ। ইন্টারনেট ব্যবহারের ফলে মানুষের জীবন অনকে আরামদায়ক হয়েছে। পৃথিবীর এ ক্রমবর্ধমান অগ্রগতির পেছনের মূল চালিকা শক্তি হলো ইন্টারনেট। </a:t>
            </a:r>
          </a:p>
          <a:p>
            <a:br>
              <a:rPr lang="as-IN" dirty="0">
                <a:effectLst/>
              </a:rPr>
            </a:br>
            <a:endParaRPr lang="en-US" dirty="0"/>
          </a:p>
        </p:txBody>
      </p:sp>
    </p:spTree>
    <p:extLst>
      <p:ext uri="{BB962C8B-B14F-4D97-AF65-F5344CB8AC3E}">
        <p14:creationId xmlns:p14="http://schemas.microsoft.com/office/powerpoint/2010/main" val="39005486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709</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Google Sans</vt:lpstr>
      <vt:lpstr>inherit</vt:lpstr>
      <vt:lpstr>NikoshBAN</vt:lpstr>
      <vt:lpstr>SolaimanLipi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DOEL</cp:lastModifiedBy>
  <cp:revision>14</cp:revision>
  <dcterms:created xsi:type="dcterms:W3CDTF">2021-11-03T16:41:41Z</dcterms:created>
  <dcterms:modified xsi:type="dcterms:W3CDTF">2022-03-15T16:02:35Z</dcterms:modified>
</cp:coreProperties>
</file>