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7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5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5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39"/>
            </a:avLst>
          </a:prstGeom>
          <a:gradFill>
            <a:gsLst>
              <a:gs pos="0">
                <a:srgbClr val="00B050"/>
              </a:gs>
              <a:gs pos="32000">
                <a:srgbClr val="7030A0"/>
              </a:gs>
              <a:gs pos="66000">
                <a:srgbClr val="FF0000"/>
              </a:gs>
              <a:gs pos="100000">
                <a:srgbClr val="00B050"/>
              </a:gs>
            </a:gsLst>
            <a:lin ang="5400000" scaled="1"/>
          </a:gradFill>
          <a:effectLst>
            <a:softEdge rad="6350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gradFill>
                <a:gsLst>
                  <a:gs pos="0">
                    <a:srgbClr val="00B0F0"/>
                  </a:gs>
                  <a:gs pos="32000">
                    <a:srgbClr val="7030A0"/>
                  </a:gs>
                  <a:gs pos="6600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7802926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27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1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8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7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2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6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3000">
              <a:srgbClr val="FFC000"/>
            </a:gs>
            <a:gs pos="68000">
              <a:srgbClr val="00B0F0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F2902-EBE2-4F8B-AE68-C66952A65935}" type="datetimeFigureOut">
              <a:rPr lang="en-US" smtClean="0"/>
              <a:t>17-Mar-22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33DD-1FC3-4C0E-BBB9-F4A371C74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9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5" y="131109"/>
            <a:ext cx="11932171" cy="6595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96" y="467752"/>
            <a:ext cx="3840774" cy="5922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1449" y="467752"/>
            <a:ext cx="3847806" cy="59224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37" y="5616527"/>
            <a:ext cx="1221666" cy="773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1690" y="5616527"/>
            <a:ext cx="1266062" cy="773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8440" y="91440"/>
            <a:ext cx="6675120" cy="667512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 </a:t>
            </a:r>
            <a:r>
              <a:rPr lang="bn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 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11006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48" y="466444"/>
            <a:ext cx="357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7882" y="1209910"/>
            <a:ext cx="11116236" cy="0"/>
          </a:xfrm>
          <a:prstGeom prst="line">
            <a:avLst/>
          </a:prstGeom>
          <a:ln w="76200"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8" r="11673"/>
          <a:stretch/>
        </p:blipFill>
        <p:spPr>
          <a:xfrm>
            <a:off x="4217195" y="2057400"/>
            <a:ext cx="3757610" cy="2743200"/>
          </a:xfrm>
          <a:prstGeom prst="round2Diag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5559" y="5655538"/>
            <a:ext cx="10420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5 সেন্টিমিটার ব্যাসার্ধ বিশিষ্ট একটি বৃত্ত আঁক।</a:t>
            </a:r>
          </a:p>
        </p:txBody>
      </p:sp>
    </p:spTree>
    <p:extLst>
      <p:ext uri="{BB962C8B-B14F-4D97-AF65-F5344CB8AC3E}">
        <p14:creationId xmlns:p14="http://schemas.microsoft.com/office/powerpoint/2010/main" val="2702699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799" y="515631"/>
            <a:ext cx="7961168" cy="5826741"/>
            <a:chOff x="2782674" y="896287"/>
            <a:chExt cx="7961168" cy="5826741"/>
          </a:xfrm>
        </p:grpSpPr>
        <p:sp>
          <p:nvSpPr>
            <p:cNvPr id="3" name="Oval 2"/>
            <p:cNvSpPr/>
            <p:nvPr/>
          </p:nvSpPr>
          <p:spPr>
            <a:xfrm>
              <a:off x="5292034" y="3431498"/>
              <a:ext cx="169887" cy="1499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2788172" y="896287"/>
              <a:ext cx="5186597" cy="512663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5390714" y="3537054"/>
              <a:ext cx="3851473" cy="12944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7157303" y="3468040"/>
              <a:ext cx="2061649" cy="6555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709505" y="4958621"/>
              <a:ext cx="3548453" cy="802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9221450" y="2585232"/>
              <a:ext cx="1522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ব্যাসার্ধ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78914" y="3824105"/>
              <a:ext cx="1464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ব্যাস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94653" y="4505515"/>
              <a:ext cx="14491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কেন্দ্র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340873" y="5441081"/>
              <a:ext cx="1402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জ্যা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03660" y="6076697"/>
              <a:ext cx="7141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চিত্রে বৃত্তের বিভিন্ন অংশ দেখানো হল।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91840" y="4958621"/>
              <a:ext cx="42062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323187" y="1806687"/>
              <a:ext cx="2066139" cy="172443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782674" y="3429377"/>
              <a:ext cx="5186597" cy="16489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6915217" y="2182757"/>
              <a:ext cx="2236595" cy="728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907280" y="2835716"/>
              <a:ext cx="4289686" cy="6237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9151812" y="2354330"/>
              <a:ext cx="135533" cy="36533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238075" y="3165737"/>
              <a:ext cx="14919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Kalpurush" panose="02000600000000000000" pitchFamily="2" charset="0"/>
                  <a:cs typeface="Kalpurush" panose="02000600000000000000" pitchFamily="2" charset="0"/>
                </a:rPr>
                <a:t>বৃত্ত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353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74838"/>
            <a:ext cx="1005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কেন্দ্রঃ</a:t>
            </a:r>
            <a:r>
              <a:rPr 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বৃত্তের প্রত্যেক ব্যাসের মধ্যবিন্দুই কেন্দ্র।</a:t>
            </a:r>
          </a:p>
          <a:p>
            <a:pPr lvl="0" algn="just"/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বৃত্তের ব্যাসঃ </a:t>
            </a:r>
            <a:r>
              <a:rPr 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বৃত্তের কোনো জ্যা যদি কেন্দ্র দিয়ে যায় তবে জ্যাটিকে বৃত্তের ব্যাস বলা হয়। অর্থাৎ বৃত্তের কেন্দ্রগামী যেকোনো জ্যা হলো ব্যাস।</a:t>
            </a:r>
          </a:p>
        </p:txBody>
      </p:sp>
    </p:spTree>
    <p:extLst>
      <p:ext uri="{BB962C8B-B14F-4D97-AF65-F5344CB8AC3E}">
        <p14:creationId xmlns:p14="http://schemas.microsoft.com/office/powerpoint/2010/main" val="4043090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92" y="2274838"/>
            <a:ext cx="104186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বৃত্তের ব্যাসার্ধঃ </a:t>
            </a:r>
            <a:r>
              <a:rPr 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কেন্দ্র হতে বৃত্তস্থ কোনো বিন্দুর দূরত্বকে বৃত্তের ব্যাসার্ধ বলে।</a:t>
            </a:r>
          </a:p>
          <a:p>
            <a:pPr lvl="0" algn="just"/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বৃত্তের জ্যাঃ </a:t>
            </a:r>
            <a:r>
              <a:rPr 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বৃত্তের দুইটি ভিন্ন বিন্দুর সংযোজক রেখাংশকে বৃত্তের জ্যা বলে। </a:t>
            </a:r>
          </a:p>
        </p:txBody>
      </p:sp>
    </p:spTree>
    <p:extLst>
      <p:ext uri="{BB962C8B-B14F-4D97-AF65-F5344CB8AC3E}">
        <p14:creationId xmlns:p14="http://schemas.microsoft.com/office/powerpoint/2010/main" val="3369090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90" y="443276"/>
            <a:ext cx="329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7882" y="1209910"/>
            <a:ext cx="11116236" cy="0"/>
          </a:xfrm>
          <a:prstGeom prst="line">
            <a:avLst/>
          </a:prstGeom>
          <a:ln w="76200"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578" y="2057400"/>
            <a:ext cx="3550845" cy="274320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84812" y="5599316"/>
            <a:ext cx="108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বৃত্তের বিভিন্ন অংশ চিহ্নিত কর।</a:t>
            </a:r>
          </a:p>
        </p:txBody>
      </p:sp>
    </p:spTree>
    <p:extLst>
      <p:ext uri="{BB962C8B-B14F-4D97-AF65-F5344CB8AC3E}">
        <p14:creationId xmlns:p14="http://schemas.microsoft.com/office/powerpoint/2010/main" val="25148011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1131" y="255696"/>
            <a:ext cx="10789738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প্রমান কর যে,বৃত্তের কেন্দ্র ও ব্যাস ভিন্ন কোনো জ্যা এর মধ্যবিন্দুর সংযোজক রেখাংশ ঐ জ্যা এর ওপর লম্ব।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905751" y="1555882"/>
            <a:ext cx="3465303" cy="3752913"/>
            <a:chOff x="4099812" y="1682736"/>
            <a:chExt cx="4219729" cy="4528839"/>
          </a:xfrm>
        </p:grpSpPr>
        <p:grpSp>
          <p:nvGrpSpPr>
            <p:cNvPr id="5" name="Group 4"/>
            <p:cNvGrpSpPr/>
            <p:nvPr/>
          </p:nvGrpSpPr>
          <p:grpSpPr>
            <a:xfrm>
              <a:off x="4099812" y="2128600"/>
              <a:ext cx="4219729" cy="4082975"/>
              <a:chOff x="4099812" y="2128600"/>
              <a:chExt cx="4219729" cy="4082975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122295" y="2128600"/>
                <a:ext cx="4197246" cy="4062337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4690047" y="5501391"/>
                <a:ext cx="2986790" cy="1199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/>
              <p:cNvSpPr/>
              <p:nvPr/>
            </p:nvSpPr>
            <p:spPr>
              <a:xfrm>
                <a:off x="6071017" y="4122294"/>
                <a:ext cx="134911" cy="14990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4690047" y="4197246"/>
                <a:ext cx="1440930" cy="130414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00998" y="4182256"/>
                <a:ext cx="1573891" cy="14287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130977" y="4152276"/>
                <a:ext cx="0" cy="142875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5898631" y="3676427"/>
                <a:ext cx="502170" cy="63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697450" y="5490237"/>
                <a:ext cx="502170" cy="63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98631" y="5580178"/>
                <a:ext cx="502170" cy="63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099812" y="5430277"/>
                <a:ext cx="502170" cy="631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18552" y="1682736"/>
              <a:ext cx="502170" cy="631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48672" y="2429370"/>
            <a:ext cx="676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মনেকরি, 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O কেন্দ্র বিশিষ্ট ABC বৃত্তে ব্যাস নয় এমন একটি জ্যা AB এবং এই জ্যা এর মধ্যবিন্দু M। O,M যোগ করি। প্রমান করতে হবে যে, OM রেখাংশ AB জ্যা এর উপর লম্ব।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8671" y="5517342"/>
            <a:ext cx="676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অঙ্কনঃ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O,A এবং O,B যোগ করি।</a:t>
            </a:r>
          </a:p>
        </p:txBody>
      </p:sp>
    </p:spTree>
    <p:extLst>
      <p:ext uri="{BB962C8B-B14F-4D97-AF65-F5344CB8AC3E}">
        <p14:creationId xmlns:p14="http://schemas.microsoft.com/office/powerpoint/2010/main" val="868417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6919" y="889844"/>
                <a:ext cx="10418163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ধাপ ১. </a:t>
                </a:r>
                <a14:m>
                  <m:oMath xmlns:m="http://schemas.openxmlformats.org/officeDocument/2006/math">
                    <m:r>
                      <a:rPr lang="bn-IN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OAM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OBM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AM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BM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bn-IN" sz="36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M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মধ্যবিন্দু]</a:t>
                </a:r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OB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14:m>
                  <m:oMath xmlns:m="http://schemas.openxmlformats.org/officeDocument/2006/math">
                    <m:r>
                      <a:rPr lang="bn-IN" sz="36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∵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উভয়ে একই বৃত্তের ব্যাসার্ধ]</a:t>
                </a:r>
              </a:p>
              <a:p>
                <a:pPr algn="just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OM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OM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[সাধারণ বাহু]</a:t>
                </a:r>
              </a:p>
              <a:p>
                <a:pPr algn="just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OAM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≅∆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OBM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[বাহু-বাহু-বাহু উপপাদ্য]</a:t>
                </a:r>
              </a:p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OMB</m:t>
                    </m:r>
                  </m:oMath>
                </a14:m>
                <a:endParaRPr lang="bn-IN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ধাপ ২. যেহেতু কোণদ্বয় রৈখিক যুগল কোণ এবং এদের পরিমান সমান।</a:t>
                </a:r>
              </a:p>
              <a:p>
                <a:pPr algn="just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সুতরাং, </a:t>
                </a:r>
                <a14:m>
                  <m:oMath xmlns:m="http://schemas.openxmlformats.org/officeDocument/2006/math">
                    <m:r>
                      <a:rPr lang="bn-IN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OMA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OMB</m:t>
                    </m:r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 সমকোণ</a:t>
                </a:r>
              </a:p>
              <a:p>
                <a:pPr algn="just"/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OM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(প্রমাণিত)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19" y="889844"/>
                <a:ext cx="10418163" cy="5078313"/>
              </a:xfrm>
              <a:prstGeom prst="rect">
                <a:avLst/>
              </a:prstGeom>
              <a:blipFill>
                <a:blip r:embed="rId2"/>
                <a:stretch>
                  <a:fillRect l="-1754" t="-1681" b="-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5607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748" y="487956"/>
            <a:ext cx="310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7882" y="1209910"/>
            <a:ext cx="11116236" cy="0"/>
          </a:xfrm>
          <a:prstGeom prst="line">
            <a:avLst/>
          </a:prstGeom>
          <a:ln w="76200"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5749" y="4934888"/>
            <a:ext cx="11118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দুইটি সমান্তরাল জ্যা এর মধ্যবিন্দুর সংযোজক সরলরেখা কেন্দ্রগামী এবং জ্যাদ্বয়ের উপর লম্ব। উপরের বর্ণনা অনুযায়ী চিত্রটি আঁক।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2743200" cy="274320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62185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053" y="445752"/>
            <a:ext cx="271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7882" y="1209910"/>
            <a:ext cx="11116236" cy="0"/>
          </a:xfrm>
          <a:prstGeom prst="line">
            <a:avLst/>
          </a:prstGeom>
          <a:ln w="76200"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3" y="2057400"/>
            <a:ext cx="4122295" cy="274320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3823" y="4939129"/>
            <a:ext cx="10824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১। বৃত্ত কাকে বলে?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২। বৃত্তের বিভিন্ন অংশগুলোর নাম বল।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৩। 8 সেন্টিমিটার ব্যাসার্ধ বিশিষ্ট একটি বৃত্ত এঁকে দেখাও।</a:t>
            </a:r>
          </a:p>
        </p:txBody>
      </p:sp>
    </p:spTree>
    <p:extLst>
      <p:ext uri="{BB962C8B-B14F-4D97-AF65-F5344CB8AC3E}">
        <p14:creationId xmlns:p14="http://schemas.microsoft.com/office/powerpoint/2010/main" val="13571557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7882" y="1209910"/>
            <a:ext cx="11116236" cy="0"/>
          </a:xfrm>
          <a:prstGeom prst="line">
            <a:avLst/>
          </a:prstGeom>
          <a:ln w="76200"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7883" y="487956"/>
            <a:ext cx="3528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79" b="6101"/>
          <a:stretch/>
        </p:blipFill>
        <p:spPr>
          <a:xfrm>
            <a:off x="4459628" y="2057400"/>
            <a:ext cx="3272745" cy="2743200"/>
          </a:xfrm>
          <a:prstGeom prst="round2Diag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19100" y="5286286"/>
            <a:ext cx="1135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প্রমান কর যে,বৃত্তের কেন্দ্র থেকে ব্যাস ভিন্ন অন্য কোনো জ্যা এর ওপর অঙ্কিত লম্ব ঐ জ্যাকে সমদ্বিখন্ডিত করে।</a:t>
            </a:r>
          </a:p>
        </p:txBody>
      </p:sp>
    </p:spTree>
    <p:extLst>
      <p:ext uri="{BB962C8B-B14F-4D97-AF65-F5344CB8AC3E}">
        <p14:creationId xmlns:p14="http://schemas.microsoft.com/office/powerpoint/2010/main" val="727218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9218" y="4425961"/>
            <a:ext cx="41586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0249" y="4425962"/>
            <a:ext cx="46319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শ্রেণিঃ ১০ম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অধ্যায়ঃ ৮ম</a:t>
            </a: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তারিখঃ 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১৬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/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০৩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/২০২</a:t>
            </a:r>
            <a:r>
              <a:rPr lang="bn-IN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২খ্রি.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86" y="633044"/>
            <a:ext cx="2845276" cy="36040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264" y="618980"/>
            <a:ext cx="2883708" cy="362607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2768" y="2119532"/>
            <a:ext cx="166467" cy="4307062"/>
            <a:chOff x="5261317" y="1882723"/>
            <a:chExt cx="166467" cy="430706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5261317" y="1885071"/>
              <a:ext cx="56271" cy="430471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5371513" y="1882723"/>
              <a:ext cx="56271" cy="430471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914315" y="604908"/>
            <a:ext cx="2363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1282711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1143000"/>
            <a:ext cx="4572000" cy="4572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4684113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t="1823" r="1494" b="2281"/>
          <a:stretch/>
        </p:blipFill>
        <p:spPr>
          <a:xfrm>
            <a:off x="1070317" y="3742007"/>
            <a:ext cx="4403188" cy="2630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t="1188" r="3308" b="3808"/>
          <a:stretch/>
        </p:blipFill>
        <p:spPr>
          <a:xfrm>
            <a:off x="1872176" y="829995"/>
            <a:ext cx="2672862" cy="2616591"/>
          </a:xfrm>
          <a:prstGeom prst="flowChartConnecto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r="4682" b="6388"/>
          <a:stretch/>
        </p:blipFill>
        <p:spPr>
          <a:xfrm>
            <a:off x="6613989" y="3692006"/>
            <a:ext cx="4572000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t="9390" r="7448" b="7633"/>
          <a:stretch/>
        </p:blipFill>
        <p:spPr>
          <a:xfrm>
            <a:off x="7653998" y="956603"/>
            <a:ext cx="2433711" cy="2363372"/>
          </a:xfrm>
          <a:prstGeom prst="flowChartConnector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9692" y="209644"/>
            <a:ext cx="1127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ছবিগুলোর গোলাকার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অংশ দেখতে কেমন?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723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8836" y="340158"/>
            <a:ext cx="8794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এই ঘুর্ণায়মান পথকে কি বলে?</a:t>
            </a:r>
          </a:p>
        </p:txBody>
      </p:sp>
      <p:sp useBgFill="1">
        <p:nvSpPr>
          <p:cNvPr id="5" name="Oval 4"/>
          <p:cNvSpPr/>
          <p:nvPr/>
        </p:nvSpPr>
        <p:spPr>
          <a:xfrm>
            <a:off x="4210050" y="1635371"/>
            <a:ext cx="3790950" cy="3587261"/>
          </a:xfrm>
          <a:prstGeom prst="ellips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148755" y="1364566"/>
            <a:ext cx="590843" cy="618978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640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5 -0.00254 C 0.06027 -0.00254 0.13208 0.1132 0.13208 0.25602 C 0.13208 0.39861 0.06027 0.51458 -0.0275 0.51458 C -0.11542 0.51458 -0.18598 0.39861 -0.18598 0.25602 C -0.18598 0.1132 -0.11542 -0.00254 -0.0275 -0.00254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43856" y="3075057"/>
            <a:ext cx="2704289" cy="707886"/>
            <a:chOff x="4143983" y="2178997"/>
            <a:chExt cx="2704289" cy="707886"/>
          </a:xfrm>
        </p:grpSpPr>
        <p:sp>
          <p:nvSpPr>
            <p:cNvPr id="8" name="TextBox 7"/>
            <p:cNvSpPr txBox="1"/>
            <p:nvPr/>
          </p:nvSpPr>
          <p:spPr>
            <a:xfrm>
              <a:off x="4143983" y="2178997"/>
              <a:ext cx="27042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বৃত্ত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36203" y="2809063"/>
              <a:ext cx="70039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27882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7882" y="1209910"/>
            <a:ext cx="11116236" cy="0"/>
          </a:xfrm>
          <a:prstGeom prst="line">
            <a:avLst/>
          </a:prstGeom>
          <a:ln w="76200" cmpd="thinThick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9808" y="450163"/>
            <a:ext cx="267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4354" y="2274838"/>
            <a:ext cx="10223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বৃত্ত কি তা বলতে পারবে;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বৃত্তের বিভিন্ন অংশ ব্যাখ্যা করতে পারবে;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বৃত্ত সংক্রান্ত উপপাদ্য প্রমাণ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101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27814" y="2190218"/>
          <a:ext cx="2936372" cy="2477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7814" y="2190218"/>
                        <a:ext cx="2936372" cy="2477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46465" y="689320"/>
            <a:ext cx="4899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চল 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একটি ভিডিও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</a:p>
        </p:txBody>
      </p:sp>
    </p:spTree>
    <p:extLst>
      <p:ext uri="{BB962C8B-B14F-4D97-AF65-F5344CB8AC3E}">
        <p14:creationId xmlns:p14="http://schemas.microsoft.com/office/powerpoint/2010/main" val="1823025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654550" y="2212975"/>
          <a:ext cx="28829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4550" y="2212975"/>
                        <a:ext cx="2882900" cy="243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6395" y="689320"/>
            <a:ext cx="6019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চল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আরও 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একটি ভিডিও দেখি</a:t>
            </a:r>
          </a:p>
        </p:txBody>
      </p:sp>
    </p:spTree>
    <p:extLst>
      <p:ext uri="{BB962C8B-B14F-4D97-AF65-F5344CB8AC3E}">
        <p14:creationId xmlns:p14="http://schemas.microsoft.com/office/powerpoint/2010/main" val="4230236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089" y="2828837"/>
            <a:ext cx="10353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বৃত্তঃ</a:t>
            </a:r>
            <a:r>
              <a:rPr lang="en-US" sz="3600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নির্দিষ্ট বিন্দু থেকে সমদূরত্ব বজায় রেখে কোনো বিন্দু যে আবদ্ধ পথ চিত্রিত করে তাই বৃত্ত।</a:t>
            </a:r>
          </a:p>
        </p:txBody>
      </p:sp>
    </p:spTree>
    <p:extLst>
      <p:ext uri="{BB962C8B-B14F-4D97-AF65-F5344CB8AC3E}">
        <p14:creationId xmlns:p14="http://schemas.microsoft.com/office/powerpoint/2010/main" val="3724808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403</Words>
  <Application>Microsoft Office PowerPoint</Application>
  <PresentationFormat>Widescreen</PresentationFormat>
  <Paragraphs>61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Kalpurush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Mizanur Rahman</dc:creator>
  <cp:lastModifiedBy>Md. Mizanur Rahman</cp:lastModifiedBy>
  <cp:revision>139</cp:revision>
  <dcterms:created xsi:type="dcterms:W3CDTF">2021-12-18T11:17:14Z</dcterms:created>
  <dcterms:modified xsi:type="dcterms:W3CDTF">2022-03-17T02:00:19Z</dcterms:modified>
</cp:coreProperties>
</file>