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9"/>
  </p:notesMasterIdLst>
  <p:sldIdLst>
    <p:sldId id="257" r:id="rId2"/>
    <p:sldId id="256" r:id="rId3"/>
    <p:sldId id="301" r:id="rId4"/>
    <p:sldId id="260" r:id="rId5"/>
    <p:sldId id="337" r:id="rId6"/>
    <p:sldId id="307" r:id="rId7"/>
    <p:sldId id="338" r:id="rId8"/>
    <p:sldId id="318" r:id="rId9"/>
    <p:sldId id="309" r:id="rId10"/>
    <p:sldId id="320" r:id="rId11"/>
    <p:sldId id="321" r:id="rId12"/>
    <p:sldId id="322" r:id="rId13"/>
    <p:sldId id="323" r:id="rId14"/>
    <p:sldId id="315" r:id="rId15"/>
    <p:sldId id="330" r:id="rId16"/>
    <p:sldId id="327" r:id="rId17"/>
    <p:sldId id="331" r:id="rId18"/>
    <p:sldId id="316" r:id="rId19"/>
    <p:sldId id="332" r:id="rId20"/>
    <p:sldId id="328" r:id="rId21"/>
    <p:sldId id="334" r:id="rId22"/>
    <p:sldId id="333" r:id="rId23"/>
    <p:sldId id="329" r:id="rId24"/>
    <p:sldId id="325" r:id="rId25"/>
    <p:sldId id="335" r:id="rId26"/>
    <p:sldId id="336" r:id="rId27"/>
    <p:sldId id="278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CC00"/>
    <a:srgbClr val="600000"/>
    <a:srgbClr val="FF0066"/>
    <a:srgbClr val="0083E6"/>
    <a:srgbClr val="005392"/>
    <a:srgbClr val="C0BC00"/>
    <a:srgbClr val="0070C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691" autoAdjust="0"/>
    <p:restoredTop sz="94434" autoAdjust="0"/>
  </p:normalViewPr>
  <p:slideViewPr>
    <p:cSldViewPr>
      <p:cViewPr>
        <p:scale>
          <a:sx n="55" d="100"/>
          <a:sy n="55" d="100"/>
        </p:scale>
        <p:origin x="-1146" y="-3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C5CD8-8C0D-4029-A16F-0F4C8B80E96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D89C-B20A-4DEF-B9E0-E759D1AA1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82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9" r="6175"/>
          <a:stretch>
            <a:fillRect/>
          </a:stretch>
        </p:blipFill>
        <p:spPr>
          <a:xfrm>
            <a:off x="2894012" y="453214"/>
            <a:ext cx="6477000" cy="419195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859507" y="4838246"/>
            <a:ext cx="6553199" cy="1676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ckThin">
            <a:solidFill>
              <a:srgbClr val="006600"/>
            </a:solidFill>
          </a:ln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15000" b="1" dirty="0" smtClean="0">
                <a:solidFill>
                  <a:srgbClr val="6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SG" sz="15000" b="1" dirty="0" smtClean="0">
                <a:solidFill>
                  <a:srgbClr val="6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5000" b="1" dirty="0">
              <a:solidFill>
                <a:srgbClr val="6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7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012" y="1267669"/>
            <a:ext cx="10972799" cy="1325033"/>
          </a:xfrm>
        </p:spPr>
        <p:txBody>
          <a:bodyPr>
            <a:noAutofit/>
          </a:bodyPr>
          <a:lstStyle/>
          <a:p>
            <a:pPr marL="0" indent="0" algn="just" fontAlgn="t">
              <a:lnSpc>
                <a:spcPct val="90000"/>
              </a:lnSpc>
              <a:buNone/>
            </a:pP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করোনারি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ধমনিতে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ব্লকের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হৃদপেশি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অপর্যাপ্ত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S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কোষসমূহ</a:t>
            </a:r>
            <a:r>
              <a:rPr lang="en-S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অ্যাটাক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মায়োকর্ডিয়াল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ইনফার্কশন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ইনফার্কশন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2412" y="473459"/>
            <a:ext cx="9144000" cy="6096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অ্যাটাক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মায়োকার্ডিয়াল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ইনফার্কশন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0288" y="2650463"/>
            <a:ext cx="6283255" cy="276383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কোলেস্টেরল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করোনারি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ধমনির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লুমেনের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প্লাকের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অ্যাথারোস্ক্লেরোসিস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হৃদপেশিতে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হৃদপেশির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3" t="16752" r="3964" b="3964"/>
          <a:stretch/>
        </p:blipFill>
        <p:spPr>
          <a:xfrm>
            <a:off x="676787" y="2563242"/>
            <a:ext cx="4533500" cy="2957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788" y="5530972"/>
            <a:ext cx="10816756" cy="10279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ফাইব্রিনোজেন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ডায়াবেটিস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উচ্চরক্তচাপ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বিষণ্নতা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429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441" y="924465"/>
            <a:ext cx="10969943" cy="14342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অসহ্য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দমবদ্ধতা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বমিবমি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ধড়ফড়ানি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দুশ্চিন্তাগ্রস্ত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শ্বসকষ্ট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বদহজম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ঝিমঝিম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ব্যাঘাত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অ্যারিথমিয়া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609441" y="2863457"/>
            <a:ext cx="10969943" cy="3242608"/>
          </a:xfrm>
        </p:spPr>
        <p:txBody>
          <a:bodyPr>
            <a:noAutofit/>
          </a:bodyPr>
          <a:lstStyle/>
          <a:p>
            <a:pPr marL="0" indent="0" algn="just" fontAlgn="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কার্ডিয়াক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CCU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ICU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কার্ডিওলজিস্টের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নির্দেশমতো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ইলেকট্রোকার্ডিওগ্রাম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ইকোকার্ডিওগ্রাম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অ্যানজিওগ্রাম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চেস্ট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রেডিওগ্রাফ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অ্যানজিওপ্লাস্টি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করোনারি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বাইপাস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 fontAlgn="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কোলেস্টেরল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উচ্চরক্তচাপ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ডায়াবেটিস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মেলিটাস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স্থূলতা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BMI 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/মি</a:t>
            </a:r>
            <a:r>
              <a:rPr lang="en-SG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কিডনি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নেশাগ্রস্ততা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আর্থসামাজিক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লাইফস্টাইল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খাদ্যাভাস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4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6749" y="984579"/>
            <a:ext cx="10766794" cy="996622"/>
          </a:xfrm>
        </p:spPr>
        <p:txBody>
          <a:bodyPr>
            <a:normAutofit/>
          </a:bodyPr>
          <a:lstStyle/>
          <a:p>
            <a:pPr marL="0" indent="0" algn="just" fontAlgn="t">
              <a:lnSpc>
                <a:spcPct val="90000"/>
              </a:lnSpc>
              <a:buNone/>
            </a:pP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ফেইলিউর</a:t>
            </a:r>
            <a:r>
              <a:rPr lang="en-SG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6811" y="297168"/>
            <a:ext cx="7391401" cy="609600"/>
          </a:xfrm>
          <a:prstGeom prst="rect">
            <a:avLst/>
          </a:prstGeom>
          <a:solidFill>
            <a:srgbClr val="6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ফেইলিউর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0422" y="2042835"/>
            <a:ext cx="7164183" cy="18774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হৃদপেশি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কার্যকরিতা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অ্যাটাক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উচ্চরক্তচাপ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অ্যামাইলয়ডসিস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হৃদপ্রকোষ্ঠগেুলোর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হ্রাস-বৃদ্ধি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অ্যানিমিয়া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17" t="8385" r="15317" b="10133"/>
          <a:stretch/>
        </p:blipFill>
        <p:spPr>
          <a:xfrm>
            <a:off x="726748" y="2042302"/>
            <a:ext cx="3653674" cy="4279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0422" y="3992632"/>
            <a:ext cx="7164183" cy="23206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অসহ্য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শ্রান্তিভাব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মিউকাসসহ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বমিভাব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টিস্যুতে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স্মৃতিহীনতা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অসামঞ্জস্যতা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570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1117309" y="1738224"/>
            <a:ext cx="9954207" cy="33528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ইকোকর্ডিওগ্রাফি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ইলেকট্রোফিজিওলজি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অ্যানজিওগ্রাফি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SG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লক্ষণসমূহ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কারণসমূহ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উচ্চরক্তচাপ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4271" y="615354"/>
            <a:ext cx="4977104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SG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6302" y="1379034"/>
            <a:ext cx="3133043" cy="525966"/>
          </a:xfrm>
          <a:prstGeom prst="rect">
            <a:avLst/>
          </a:prstGeom>
          <a:solidFill>
            <a:schemeClr val="tx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পেসমকার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812" y="2034580"/>
            <a:ext cx="10667999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অ্যাট্রিয়ামের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উপরদিকে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বিশেষায়িত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হৃৎপেশিগুচ্ছে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তরঙ্গপ্রবাহ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স্পন্দনের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ছন্দময়তা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Node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612" y="4675733"/>
            <a:ext cx="10668000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পেশিস্তরের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612" y="498177"/>
            <a:ext cx="1066799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অ্যারিথমিয়া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ব্যাহত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নিয়ন্ত্রণকারী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চিকিৎসা-যন্ত্র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ইলেকট্রোডের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হৃদপেশিতে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সংকোচন-প্রসারণে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বাহ্যিকভাবে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612" y="3708103"/>
            <a:ext cx="10668000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পেসমেকারের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বাক্সে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টেইটেনিয়াম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সংকরধাতু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লিথিয়াম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কম্পিউটারাইজড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সেন্সর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ইলেকট্রোড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লিড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তারগুলোর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ইলেকট্রোডগুলো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9" t="21162"/>
          <a:stretch/>
        </p:blipFill>
        <p:spPr>
          <a:xfrm>
            <a:off x="1523603" y="345060"/>
            <a:ext cx="3355723" cy="2193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6442" y="345060"/>
            <a:ext cx="3326576" cy="2174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8883" y="2707260"/>
            <a:ext cx="9954207" cy="365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পেসমেকারে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অপরিবাহী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আবরণযুক্ত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১-৩টি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প্রকোষ্ঠে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পেসমেকার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প্রকোষ্ঠের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পেসমেকার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১টি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অ্যাট্রিয়াম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ভেন্ট্রিকলে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প্রকোষ্ঠের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পেসমেকার</a:t>
            </a:r>
            <a:r>
              <a:rPr lang="en-SG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 ২টি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অ্যাট্রিয়াম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ভেন্ট্রিকলে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just">
              <a:lnSpc>
                <a:spcPct val="90000"/>
              </a:lnSpc>
              <a:buAutoNum type="arabicPeriod"/>
            </a:pP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প্রকোষ্ঠের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পেসমেকার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৩টি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অ্যাট্রিয়াম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ভেন্ট্রিকল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ভেন্ট্রিকলে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হৃদপিণ্ডে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9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630" y="762001"/>
            <a:ext cx="99542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পেসমেকারের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কার্যপদ্ধতি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সেন্সরবাহী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হৃৎপিণ্ডের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হৃদস্পন্দন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ভোল্টের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ভেন্ট্রিকলকে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উত্তেজিত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সঞ্চার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বোধ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উত্তেজিতকরণের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হৃৎপিণ্ডের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পর্যবেক্ষণের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মাইক্রোপ্রসেসরযুক্ত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পেসমেকার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অ্যাট্রিয়াম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ভেন্ট্রিকল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উভয়কেই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006600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পেসমেকার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তখনই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আয়ু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লিথিয়াম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আয়ুষ্কাল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১৫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9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7412" y="641229"/>
            <a:ext cx="5410200" cy="609600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SG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612" y="1430725"/>
            <a:ext cx="10667999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শল্যচিকিৎসক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অস্ত্রোপচার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অ্যানেসথেসিয়া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স্টার্নাম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পরও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কপাটিকা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পেসমেকার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612" y="4278914"/>
            <a:ext cx="102602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তিনভাবে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514350" indent="-514350" algn="just">
              <a:lnSpc>
                <a:spcPct val="95000"/>
              </a:lnSpc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অন-পাম্প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রক্তপ্রবাহ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হৃদ-ফুসফুস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lnSpc>
                <a:spcPct val="95000"/>
              </a:lnSpc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অফ-পাম্প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বিটিংহার্ট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মন্থর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lnSpc>
                <a:spcPct val="95000"/>
              </a:lnSpc>
              <a:buAutoNum type="arabicPeriod"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স্ক্রিনে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91JWArMvLJL._AC_UL600_SR600,6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812" y="4165986"/>
            <a:ext cx="2132013" cy="21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2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8883" y="533400"/>
            <a:ext cx="9954207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অ্যানেসথেসিয়া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অজ্ঞান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শ্বাস-প্রশ্বাস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হেপারিন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ইনজেকশন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স্টার্নাম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হৃদ-ফুসফুস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হৃদস্পন্দন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মন্থর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অস্ত্রোপচার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MIDCAB </a:t>
            </a:r>
            <a:r>
              <a:rPr lang="en-SG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(Minimally Invasive Direct Coronary Artery Bypass)</a:t>
            </a:r>
            <a:r>
              <a:rPr lang="en-SG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সার্জারি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আর্টারি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বাইপাস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সার্জারির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বড়ো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কাটা-ছেঁড়া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ফুটো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ক্যামেরাযুক্ত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ঢুকিয়ে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8883" y="3810000"/>
            <a:ext cx="99542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করোনারি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বাইপাস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Coronary Artery Bypass Graft CABG</a:t>
            </a:r>
            <a:r>
              <a:rPr lang="en-S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lnSpc>
                <a:spcPct val="95000"/>
              </a:lnSpc>
            </a:pP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হৃৎপিণ্ডে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অব্যাহত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অস্ত্রোপচারের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যেমন-হাত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তলপেট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খণ্ডাংশ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গ্রাফট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রক্তপ্রবাহের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বাইপাস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বাইপাস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সার্জারি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8932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3721486" y="706586"/>
            <a:ext cx="5318559" cy="99060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4545709" y="2092035"/>
            <a:ext cx="6988260" cy="3793064"/>
          </a:xfrm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</a:t>
            </a:r>
            <a:r>
              <a:rPr lang="bn-BD" sz="4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 </a:t>
            </a:r>
            <a:endParaRPr lang="bn-BD" sz="43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buNone/>
            </a:pPr>
            <a:r>
              <a:rPr lang="bn-BD" sz="4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 </a:t>
            </a:r>
            <a:r>
              <a:rPr lang="en-US" sz="4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3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4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bn-BD" sz="43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</a:t>
            </a:r>
          </a:p>
          <a:p>
            <a:pPr>
              <a:buNone/>
            </a:pPr>
            <a:r>
              <a:rPr lang="bn-BD" sz="3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3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82" y="2237510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17584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4561" y="452889"/>
            <a:ext cx="8922220" cy="2362200"/>
            <a:chOff x="1271016" y="228600"/>
            <a:chExt cx="6693408" cy="2362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774" b="3695"/>
            <a:stretch>
              <a:fillRect/>
            </a:stretch>
          </p:blipFill>
          <p:spPr>
            <a:xfrm>
              <a:off x="1271016" y="228600"/>
              <a:ext cx="4269093" cy="2362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621" t="2349" r="22467" b="1322"/>
            <a:stretch>
              <a:fillRect/>
            </a:stretch>
          </p:blipFill>
          <p:spPr>
            <a:xfrm>
              <a:off x="5534859" y="228600"/>
              <a:ext cx="2429565" cy="2362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17309" y="2994807"/>
            <a:ext cx="10055781" cy="337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কোলেস্টেরলের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অন্তঃপ্রাচীরে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জমতে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চুনময়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পদার্থে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পুঞ্জিভূত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অ্যাথেরোমেটাস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প্লাক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প্লাক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জমার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আর্টারিওস্ক্লেরোসিস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প্লাক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এড়িয়ে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হৃদপেশিতে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পৌঁছতে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ফেইলিউর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বাইপাস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সড়কের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বাইপাস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রক্তপ্রবাহ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সচল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অন-পাম্প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অফ-পাম্প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MIDCAB</a:t>
            </a:r>
            <a:r>
              <a:rPr lang="en-S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বাইপাস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4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309" y="304800"/>
            <a:ext cx="1012252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বাইপাস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CABG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সার্জারি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ব্যাপকতা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ব্যাপকতা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অস্ত্রোপচার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অন্যস্থান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রক্তবাহিকার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অ্যাওর্টার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অপরপ্রান্ত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কাটিয়ে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হৃদ-ফুসফুস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সূক্ষ্ম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রক্তবাহিকার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খণ্ড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সার্জারির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৩-৫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২-৩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ধূমপান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কোলেস্টেরল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উচ্চরক্তচাপ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হৃদবান্ধব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ভোজন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রাগ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সেবন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চিকিৎসককে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9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9338" y="0"/>
            <a:ext cx="6907001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অ্যানজিওপ্লাস্টি</a:t>
            </a:r>
            <a:endParaRPr lang="en-SG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50000"/>
              </a:lnSpc>
            </a:pPr>
            <a:r>
              <a:rPr lang="en-SG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Angio</a:t>
            </a:r>
            <a:r>
              <a:rPr lang="en-SG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SG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রক্তবাহিকা</a:t>
            </a:r>
            <a:r>
              <a:rPr lang="en-SG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plasty</a:t>
            </a:r>
            <a:r>
              <a:rPr lang="en-SG" sz="2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SG" sz="2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পুননির্মাণ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162" y="991779"/>
            <a:ext cx="10563648" cy="586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রক্তপ্রবাহে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যান্ত্রিকভাবে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কৌশলই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অ্যানজিওপ্লাস্টি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অ্যানজাইনা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অ্যাটাক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ফেইলিউর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১৯৭৭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অ্যানড্রেস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গ্রয়েনজিগ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প্রয়োগ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অ্যানজিওপ্লাস্টির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প্লাক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জমার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সংকীর্ণ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অক্সিজেনসমৃদ্ধ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অক্ষুন্ন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অ্যানজিওপ্লাস্টি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অ্যানজিওপ্লাস্টি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অ্যানজিওপ্লাস্টি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অ্যাথেরেকটমি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স্টেনটিং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অ্যানজিওপ্লাস্টি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সহযোগী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তারযুক্ত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ফুলানো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কুঁচকি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রক্তনালিতে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সুঁইয়ের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লোকাল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অ্যানেসথেসিয়া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এক্সরে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মেশিনে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হৃৎপিণ্ডে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ঠেলে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ব্লকের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ফুলানো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2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15736" y="533400"/>
            <a:ext cx="4977102" cy="2438400"/>
            <a:chOff x="762000" y="533400"/>
            <a:chExt cx="3733799" cy="2438400"/>
          </a:xfrm>
        </p:grpSpPr>
        <p:pic>
          <p:nvPicPr>
            <p:cNvPr id="11" name="Picture 10" descr="১২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533400"/>
              <a:ext cx="3581399" cy="2438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2000" y="8382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ধমনি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6096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প্লাক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7000" y="914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বেলুন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0" y="1676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স্টেন্ট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99134" y="533400"/>
            <a:ext cx="4752113" cy="2413000"/>
            <a:chOff x="4800600" y="533400"/>
            <a:chExt cx="3565013" cy="2413000"/>
          </a:xfrm>
        </p:grpSpPr>
        <p:pic>
          <p:nvPicPr>
            <p:cNvPr id="10" name="Picture 9" descr="১১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533400"/>
              <a:ext cx="3565013" cy="2413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15000" y="6858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ধমনি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1200" y="10668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ক্যাথেটার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76800" y="185894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প্লাক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9392" y="2342104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গাইড</a:t>
              </a:r>
              <a:r>
                <a:rPr lang="en-SG" sz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তার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87048" y="1965288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200" dirty="0" err="1" smtClean="0">
                  <a:latin typeface="NikoshBAN" pitchFamily="2" charset="0"/>
                  <a:cs typeface="NikoshBAN" pitchFamily="2" charset="0"/>
                </a:rPr>
                <a:t>বেলুন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14162" y="3048001"/>
            <a:ext cx="10563648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অ্যানজিওপ্লাস্টি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অগ্রভাগে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প্লাককে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বাষ্পীভূত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162" y="4038601"/>
            <a:ext cx="10563648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অ্যাথেরেকটমি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ঘুর্ণী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ব্লেড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ব্লেড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162" y="5029201"/>
            <a:ext cx="10563648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স্টেনটিং</a:t>
            </a:r>
            <a:r>
              <a:rPr lang="en-SG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সংকীর্ণ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স্টেন্ট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রিং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প্লাক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জমতে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ওষুধের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প্রলেপযুক্ত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স্টেন্ট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735" y="477331"/>
            <a:ext cx="102241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স্টেনটিং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পরানোর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SG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হৃদস্পন্দন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রক্তচাপ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নিয়ন্ত্রণে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কুঁচকি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ত্বকে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লোকাল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অ্যানেসথেসিয়া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অবশ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কুঁচকি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রক্তনালিতে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সুঁইয়ের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ছিদ্রের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মধ্যদিয়ে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গাইড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ঢুকানো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পর্যবেক্ষণের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এক্সরে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প্লাক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চিহ্নিতকরণের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রঞ্জক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b="1" dirty="0" err="1" smtClean="0">
                <a:latin typeface="NikoshBAN" pitchFamily="2" charset="0"/>
                <a:cs typeface="NikoshBAN" pitchFamily="2" charset="0"/>
              </a:rPr>
              <a:t>ফ্লুরোস্কোপি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প্রান্তটি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করোনারি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পৌঁছানো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জালিকার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স্টেন্ট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§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ফুলানো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অ্যাথারোমার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চর্বিগুলো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নিষ্পেশিত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লুমেন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প্রশস্ত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স্টেন্টটি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আটকিয়ে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বেলুনসহ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স্টেন্টের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ওষুধের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চর্বিকে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গলিয়ে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2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494" y="649860"/>
            <a:ext cx="10224102" cy="571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অ্যানজিওপ্লাস্টির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lnSpc>
                <a:spcPct val="95000"/>
              </a:lnSpc>
            </a:pP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ফেইলিউর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অ্যাটাকের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মারত্মক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অ্যানজিওপ্লাস্টি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ধমনির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লুমেনের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অপসারণ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উপশম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অ্যাটাকের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দীর্ঘকালীন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ঘণ্টায়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কয়েকদিন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সপ্তাহের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অ্যানজিওপ্লাস্টির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SG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lnSpc>
                <a:spcPct val="95000"/>
              </a:lnSpc>
            </a:pP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স্টেনটিং-এর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২%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অ্যাটাকের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ক্যাথেটার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ঢুকাতে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রক্তনালির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রক্তক্ষরণ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বেলুন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ছিঁড়ে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স্টেন্ট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চুপসে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রোগীদের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অ্যানজিওগ্রাম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রঞ্জকের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অ্যালার্জি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অ্যানজিওপ্লাস্টি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ব্যয়বহুল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2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/>
          <p:cNvGrpSpPr/>
          <p:nvPr/>
        </p:nvGrpSpPr>
        <p:grpSpPr>
          <a:xfrm>
            <a:off x="379412" y="1820977"/>
            <a:ext cx="11274262" cy="3033388"/>
            <a:chOff x="607899" y="1588227"/>
            <a:chExt cx="10516463" cy="3033388"/>
          </a:xfrm>
        </p:grpSpPr>
        <p:sp>
          <p:nvSpPr>
            <p:cNvPr id="14" name="Rectangle 13"/>
            <p:cNvSpPr/>
            <p:nvPr/>
          </p:nvSpPr>
          <p:spPr>
            <a:xfrm>
              <a:off x="2068674" y="2662850"/>
              <a:ext cx="9055688" cy="8382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Notched Right Arrow 16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313776" y="2742884"/>
              <a:ext cx="881058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হৃদরোগের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চিকিৎসা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পদ্ধতির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সংক্ষিপ্ত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বিবরণ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লিখে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আনবে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>
                <a:buFont typeface="Wingdings" pitchFamily="2" charset="2"/>
                <a:buChar char="v"/>
              </a:pPr>
              <a:endPara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2471318" y="5105401"/>
            <a:ext cx="7313294" cy="137159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10000" b="1" spc="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000" b="1" spc="0" dirty="0">
              <a:ln w="381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990600"/>
            <a:ext cx="7391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3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>
          <a:xfrm>
            <a:off x="3721486" y="831281"/>
            <a:ext cx="5318559" cy="990601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24291" y="2111429"/>
            <a:ext cx="6603391" cy="35269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 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 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রক্ত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সঞ্চালন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)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 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২০২২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n-BD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4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200823_213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3812" y="2050470"/>
            <a:ext cx="2563204" cy="3525606"/>
          </a:xfrm>
          <a:prstGeom prst="roundRect">
            <a:avLst>
              <a:gd name="adj" fmla="val 17208"/>
            </a:avLst>
          </a:prstGeom>
          <a:ln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323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39339" y="5638800"/>
            <a:ext cx="7313294" cy="66004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SG" sz="4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4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4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44" y="2646641"/>
            <a:ext cx="4694954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813" y="1832984"/>
            <a:ext cx="3003592" cy="169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0850" y="2712122"/>
            <a:ext cx="3953301" cy="1981120"/>
          </a:xfrm>
          <a:prstGeom prst="rect">
            <a:avLst/>
          </a:prstGeom>
        </p:spPr>
      </p:pic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530" y="3810000"/>
            <a:ext cx="3024554" cy="1708879"/>
          </a:xfrm>
          <a:prstGeom prst="rect">
            <a:avLst/>
          </a:prstGeom>
        </p:spPr>
      </p:pic>
      <p:sp>
        <p:nvSpPr>
          <p:cNvPr id="10" name="Title 8"/>
          <p:cNvSpPr txBox="1">
            <a:spLocks/>
          </p:cNvSpPr>
          <p:nvPr/>
        </p:nvSpPr>
        <p:spPr>
          <a:xfrm>
            <a:off x="2436813" y="533400"/>
            <a:ext cx="7315200" cy="838200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5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863" y="1337852"/>
            <a:ext cx="11685764" cy="4434839"/>
            <a:chOff x="172860" y="1424930"/>
            <a:chExt cx="11685764" cy="44348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85009" y="3173401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6990" y="3872675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41"/>
            <p:cNvGrpSpPr/>
            <p:nvPr/>
          </p:nvGrpSpPr>
          <p:grpSpPr>
            <a:xfrm>
              <a:off x="2811876" y="2313775"/>
              <a:ext cx="8876857" cy="2269103"/>
              <a:chOff x="1985250" y="2184512"/>
              <a:chExt cx="9002968" cy="22691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985250" y="2184512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030186" y="3028352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571500" indent="-571500">
                  <a:defRPr/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বিভিন্ন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ধরনের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হৃদরোগ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সম্পর্কে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; </a:t>
                </a:r>
                <a:endParaRPr lang="en-SG" sz="36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030186" y="3747880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571500" indent="-571500">
                  <a:defRPr/>
                </a:pPr>
                <a:r>
                  <a:rPr lang="en-SG" sz="3600" b="1" spc="-5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হৃদরোগের</a:t>
                </a:r>
                <a:r>
                  <a:rPr lang="en-SG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spc="-5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বিভিন্ন</a:t>
                </a:r>
                <a:r>
                  <a:rPr lang="en-SG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spc="-5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চিকিৎসা</a:t>
                </a:r>
                <a:r>
                  <a:rPr lang="en-SG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spc="-5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পদ্ধতি</a:t>
                </a:r>
                <a:r>
                  <a:rPr lang="en-SG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spc="-5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সম্পর্কে</a:t>
                </a:r>
                <a:r>
                  <a:rPr lang="en-SG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SG" sz="3600" b="1" spc="-5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বর্ণনা</a:t>
                </a:r>
                <a:r>
                  <a:rPr lang="en-US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BD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করতে</a:t>
                </a:r>
                <a:r>
                  <a:rPr lang="en-SG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bn-BD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পারবে</a:t>
                </a:r>
                <a:r>
                  <a:rPr lang="en-SG" sz="3600" b="1" spc="-5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।</a:t>
                </a:r>
                <a:endParaRPr lang="en-US" sz="3600" b="1" spc="-5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5521" y="1905001"/>
            <a:ext cx="10766794" cy="1096433"/>
          </a:xfrm>
        </p:spPr>
        <p:txBody>
          <a:bodyPr>
            <a:noAutofit/>
          </a:bodyPr>
          <a:lstStyle/>
          <a:p>
            <a:pPr marL="0" indent="0" algn="just" fontAlgn="t">
              <a:buNone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SG" sz="3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রক্তনালির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ঘাতক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ব্যাধি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6404" y="999604"/>
            <a:ext cx="751644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SG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কার্ডিওভাস্কুলার</a:t>
            </a:r>
            <a:r>
              <a:rPr lang="en-SG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ডিজিস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841200" y="3581400"/>
            <a:ext cx="10766794" cy="2133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marL="742950" indent="-742950" algn="just" fontAlgn="t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AutoNum type="arabicPeriod"/>
            </a:pP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অ্যানজাইনা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 fontAlgn="t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AutoNum type="arabicPeriod"/>
            </a:pP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অ্যাটাক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মায়োকার্ডিয়াল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ইনফার্কশন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 fontAlgn="t">
              <a:spcBef>
                <a:spcPts val="0"/>
              </a:spcBef>
              <a:spcAft>
                <a:spcPts val="0"/>
              </a:spcAft>
              <a:buClrTx/>
              <a:buFont typeface="Calibri" panose="020F0502020204030204" pitchFamily="34" charset="0"/>
              <a:buAutoNum type="arabicPeriod"/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ফেইলিউর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5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995447" y="1156403"/>
            <a:ext cx="10262173" cy="3033388"/>
            <a:chOff x="1400175" y="591615"/>
            <a:chExt cx="9614188" cy="3033388"/>
          </a:xfrm>
        </p:grpSpPr>
        <p:sp>
          <p:nvSpPr>
            <p:cNvPr id="5" name="Rectangle 4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7019" y="1781605"/>
              <a:ext cx="8227344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হৃদরোগ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BD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665412" y="3541149"/>
            <a:ext cx="8610600" cy="12192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 algn="just" fontAlgn="t">
              <a:buNone/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রক্তনালির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রোগকে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 fontAlgn="t">
              <a:buNone/>
            </a:pP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527" y="1273196"/>
            <a:ext cx="10958499" cy="1774804"/>
          </a:xfrm>
        </p:spPr>
        <p:txBody>
          <a:bodyPr>
            <a:noAutofit/>
          </a:bodyPr>
          <a:lstStyle/>
          <a:p>
            <a:pPr marL="0" indent="0" algn="just" fontAlgn="t">
              <a:lnSpc>
                <a:spcPct val="90000"/>
              </a:lnSpc>
              <a:buNone/>
            </a:pP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করোনারি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ধমনিতে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সংকোচনের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হৃদপেশিতে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অপর্যাপ্ত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অ্যানজাইনা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অ্যানজাইনা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পেকটোরিস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হার্ট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অ্যাটাকের</a:t>
            </a:r>
            <a:r>
              <a:rPr lang="en-SG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পূর্বাবস্থা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হৃদপিণ্ডজনিত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4012" y="533400"/>
            <a:ext cx="64008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অ্যানজাইনা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5" b="11075"/>
          <a:stretch/>
        </p:blipFill>
        <p:spPr>
          <a:xfrm>
            <a:off x="772274" y="3176366"/>
            <a:ext cx="4658076" cy="336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7517" y="3176366"/>
            <a:ext cx="6283255" cy="33732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ধমনিতে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কোলেস্টেরল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হৃদপেশি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স্বল্পতায়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হৃদপেশি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অবাত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ল্যাকটিক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ল্যাকটিক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কপাটিকার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অ্যানিমিয়া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হৃদপ্রাচীর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পুরুও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অ্যানজাইনার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234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0412" y="629667"/>
            <a:ext cx="10839000" cy="18774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স্টার্নামের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৫-৩০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পিঠে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শ্বাস-প্রশ্বাস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হাঁপানো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ঝিমঝিম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ফ্যাকাশে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গণ্ডগোল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বমিভাব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স্টেবল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অ্যানজাইনা</a:t>
            </a:r>
            <a:r>
              <a:rPr lang="en-SG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আনস্টেবল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অ্যানজাইনা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609441" y="2809335"/>
            <a:ext cx="10969943" cy="3657600"/>
          </a:xfrm>
        </p:spPr>
        <p:txBody>
          <a:bodyPr>
            <a:noAutofit/>
          </a:bodyPr>
          <a:lstStyle/>
          <a:p>
            <a:pPr marL="0" indent="0" algn="just" fontAlgn="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SG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(৫৫)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(৬৫) এ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ডায়াবেটিস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মেলিটাস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ডাইস্লিপিডেমিয়া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উচ্চরক্তচাপ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কিডনি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স্থূলতা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BMI 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/মি</a:t>
            </a:r>
            <a:r>
              <a:rPr lang="en-SG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মনো-সামাজিক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অ্যানজাইনা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নিয়্ন্ত্রণে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লিঙ্গ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just" fontAlgn="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চর্বিযুক্ত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স্থূলতা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কোলেস্টেরল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ডায়াবেটিস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অ্যানজিওপ্লাস্টি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করোনারি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বাইপাস</a:t>
            </a:r>
            <a:r>
              <a:rPr lang="en-SG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1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2095</Words>
  <Application>Microsoft Office PowerPoint</Application>
  <PresentationFormat>Custom</PresentationFormat>
  <Paragraphs>121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492</cp:revision>
  <dcterms:created xsi:type="dcterms:W3CDTF">2006-08-16T00:00:00Z</dcterms:created>
  <dcterms:modified xsi:type="dcterms:W3CDTF">2022-03-21T13:55:20Z</dcterms:modified>
</cp:coreProperties>
</file>