
<file path=[Content_Types].xml><?xml version="1.0" encoding="utf-8"?>
<Types xmlns="http://schemas.openxmlformats.org/package/2006/content-types">
  <Default Extension="png" ContentType="image/png"/>
  <Default Extension="jfif" ContentType="image/jpe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78" r:id="rId2"/>
    <p:sldId id="295" r:id="rId3"/>
    <p:sldId id="259" r:id="rId4"/>
    <p:sldId id="275" r:id="rId5"/>
    <p:sldId id="262" r:id="rId6"/>
    <p:sldId id="279" r:id="rId7"/>
    <p:sldId id="277" r:id="rId8"/>
    <p:sldId id="276" r:id="rId9"/>
    <p:sldId id="280" r:id="rId10"/>
    <p:sldId id="281" r:id="rId11"/>
    <p:sldId id="292" r:id="rId12"/>
    <p:sldId id="261" r:id="rId13"/>
    <p:sldId id="283" r:id="rId14"/>
    <p:sldId id="282" r:id="rId15"/>
    <p:sldId id="293" r:id="rId16"/>
    <p:sldId id="284" r:id="rId17"/>
    <p:sldId id="285" r:id="rId18"/>
    <p:sldId id="286" r:id="rId19"/>
    <p:sldId id="289" r:id="rId20"/>
    <p:sldId id="290" r:id="rId21"/>
    <p:sldId id="288" r:id="rId22"/>
    <p:sldId id="287" r:id="rId23"/>
    <p:sldId id="291" r:id="rId24"/>
    <p:sldId id="266" r:id="rId25"/>
    <p:sldId id="267"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275F88-4E78-46F0-83BC-14EAF2EC5D23}">
          <p14:sldIdLst>
            <p14:sldId id="278"/>
            <p14:sldId id="295"/>
            <p14:sldId id="259"/>
            <p14:sldId id="275"/>
            <p14:sldId id="262"/>
            <p14:sldId id="279"/>
            <p14:sldId id="277"/>
            <p14:sldId id="276"/>
            <p14:sldId id="280"/>
            <p14:sldId id="281"/>
            <p14:sldId id="292"/>
            <p14:sldId id="261"/>
            <p14:sldId id="283"/>
            <p14:sldId id="282"/>
            <p14:sldId id="293"/>
            <p14:sldId id="284"/>
            <p14:sldId id="285"/>
            <p14:sldId id="286"/>
            <p14:sldId id="289"/>
            <p14:sldId id="290"/>
            <p14:sldId id="288"/>
            <p14:sldId id="287"/>
            <p14:sldId id="291"/>
            <p14:sldId id="266"/>
            <p14:sldId id="267"/>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1FE2D-EF09-4D09-9D05-418D0067D516}"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9E42AE87-A30B-4F51-8C2C-E6A89761785C}">
      <dgm:prSet phldrT="[Text]"/>
      <dgm:spPr>
        <a:solidFill>
          <a:schemeClr val="accent2"/>
        </a:solidFill>
      </dgm:spPr>
      <dgm:t>
        <a:bodyPr/>
        <a:lstStyle/>
        <a:p>
          <a:r>
            <a:rPr lang="bn-IN" b="1" dirty="0" smtClean="0">
              <a:solidFill>
                <a:srgbClr val="FF0000"/>
              </a:solidFill>
            </a:rPr>
            <a:t>সুপ্রিম কোর্ট</a:t>
          </a:r>
          <a:endParaRPr lang="en-US" b="1" dirty="0">
            <a:solidFill>
              <a:srgbClr val="FF0000"/>
            </a:solidFill>
          </a:endParaRPr>
        </a:p>
      </dgm:t>
    </dgm:pt>
    <dgm:pt modelId="{C1A24972-2F35-4955-AC38-AF3FF00D5562}" type="parTrans" cxnId="{04833339-833A-4545-897F-D986529CD3D8}">
      <dgm:prSet/>
      <dgm:spPr/>
      <dgm:t>
        <a:bodyPr/>
        <a:lstStyle/>
        <a:p>
          <a:endParaRPr lang="en-US"/>
        </a:p>
      </dgm:t>
    </dgm:pt>
    <dgm:pt modelId="{D57A4103-B9EE-483F-9331-C95C046FFA59}" type="sibTrans" cxnId="{04833339-833A-4545-897F-D986529CD3D8}">
      <dgm:prSet/>
      <dgm:spPr/>
      <dgm:t>
        <a:bodyPr/>
        <a:lstStyle/>
        <a:p>
          <a:endParaRPr lang="en-US"/>
        </a:p>
      </dgm:t>
    </dgm:pt>
    <dgm:pt modelId="{AD838434-A500-49E8-BC28-429739969408}">
      <dgm:prSet phldrT="[Text]"/>
      <dgm:spPr/>
      <dgm:t>
        <a:bodyPr/>
        <a:lstStyle/>
        <a:p>
          <a:r>
            <a:rPr lang="bn-IN" b="1" dirty="0" smtClean="0">
              <a:solidFill>
                <a:srgbClr val="0000CC"/>
              </a:solidFill>
              <a:latin typeface="NikoshBAN" panose="02000000000000000000" pitchFamily="2" charset="0"/>
              <a:cs typeface="NikoshBAN" panose="02000000000000000000" pitchFamily="2" charset="0"/>
            </a:rPr>
            <a:t>বাংলাদেশের বিচার বিভাগ</a:t>
          </a:r>
          <a:endParaRPr lang="en-US" dirty="0"/>
        </a:p>
      </dgm:t>
    </dgm:pt>
    <dgm:pt modelId="{6BD88ABB-DD96-4B7B-8EC2-E0A3AC2A9BE1}" type="parTrans" cxnId="{3C515009-7B8C-4BE9-B8AA-853F8CF80599}">
      <dgm:prSet/>
      <dgm:spPr>
        <a:ln w="57150">
          <a:solidFill>
            <a:srgbClr val="00B050"/>
          </a:solidFill>
        </a:ln>
      </dgm:spPr>
      <dgm:t>
        <a:bodyPr/>
        <a:lstStyle/>
        <a:p>
          <a:endParaRPr lang="en-US"/>
        </a:p>
      </dgm:t>
    </dgm:pt>
    <dgm:pt modelId="{BBE18C58-0FDE-451B-B988-364C6F0DC714}" type="sibTrans" cxnId="{3C515009-7B8C-4BE9-B8AA-853F8CF80599}">
      <dgm:prSet/>
      <dgm:spPr/>
      <dgm:t>
        <a:bodyPr/>
        <a:lstStyle/>
        <a:p>
          <a:endParaRPr lang="en-US"/>
        </a:p>
      </dgm:t>
    </dgm:pt>
    <dgm:pt modelId="{04E0941A-6D89-4315-9313-E0B0FE582DC4}">
      <dgm:prSet phldrT="[Text]" custT="1"/>
      <dgm:spPr/>
      <dgm:t>
        <a:bodyPr/>
        <a:lstStyle/>
        <a:p>
          <a:r>
            <a:rPr lang="bn-BD" sz="2400" b="1" dirty="0" smtClean="0">
              <a:solidFill>
                <a:srgbClr val="002060"/>
              </a:solidFill>
            </a:rPr>
            <a:t>বিশেষ আদালত</a:t>
          </a:r>
          <a:r>
            <a:rPr lang="bn-IN" sz="2400" b="1" dirty="0" smtClean="0">
              <a:solidFill>
                <a:srgbClr val="002060"/>
              </a:solidFill>
            </a:rPr>
            <a:t> </a:t>
          </a:r>
          <a:endParaRPr lang="en-US" sz="2400" b="1" dirty="0">
            <a:solidFill>
              <a:srgbClr val="002060"/>
            </a:solidFill>
          </a:endParaRPr>
        </a:p>
      </dgm:t>
    </dgm:pt>
    <dgm:pt modelId="{7D8DB094-5C0D-4694-9B22-800AEDB589BB}" type="parTrans" cxnId="{9B991FF9-CC0C-414A-86A1-89410C572FBE}">
      <dgm:prSet/>
      <dgm:spPr>
        <a:ln w="57150">
          <a:solidFill>
            <a:srgbClr val="00B050"/>
          </a:solidFill>
        </a:ln>
      </dgm:spPr>
      <dgm:t>
        <a:bodyPr/>
        <a:lstStyle/>
        <a:p>
          <a:endParaRPr lang="en-US"/>
        </a:p>
      </dgm:t>
    </dgm:pt>
    <dgm:pt modelId="{D28C1487-5E43-4764-897A-A44EC6A8943C}" type="sibTrans" cxnId="{9B991FF9-CC0C-414A-86A1-89410C572FBE}">
      <dgm:prSet/>
      <dgm:spPr/>
      <dgm:t>
        <a:bodyPr/>
        <a:lstStyle/>
        <a:p>
          <a:endParaRPr lang="en-US"/>
        </a:p>
      </dgm:t>
    </dgm:pt>
    <dgm:pt modelId="{D1F844E1-5DCD-4F82-AEF4-520E6637B04D}">
      <dgm:prSet phldrT="[Text]"/>
      <dgm:spPr/>
      <dgm:t>
        <a:bodyPr/>
        <a:lstStyle/>
        <a:p>
          <a:r>
            <a:rPr lang="bn-IN" b="1" dirty="0" smtClean="0">
              <a:solidFill>
                <a:srgbClr val="002060"/>
              </a:solidFill>
            </a:rPr>
            <a:t>অধস্তন আদালত </a:t>
          </a:r>
          <a:endParaRPr lang="en-US" b="1" dirty="0">
            <a:solidFill>
              <a:srgbClr val="002060"/>
            </a:solidFill>
          </a:endParaRPr>
        </a:p>
      </dgm:t>
    </dgm:pt>
    <dgm:pt modelId="{CFD22BDC-C320-4A7D-9219-6B86D73D30B1}" type="parTrans" cxnId="{DB13C3DC-E40B-4ED3-9DF3-F8A91A23A6D2}">
      <dgm:prSet/>
      <dgm:spPr>
        <a:ln w="57150">
          <a:solidFill>
            <a:srgbClr val="00B050"/>
          </a:solidFill>
        </a:ln>
      </dgm:spPr>
      <dgm:t>
        <a:bodyPr/>
        <a:lstStyle/>
        <a:p>
          <a:endParaRPr lang="en-US"/>
        </a:p>
      </dgm:t>
    </dgm:pt>
    <dgm:pt modelId="{0662FED6-B8DC-427E-BC8C-200613A6AC0B}" type="sibTrans" cxnId="{DB13C3DC-E40B-4ED3-9DF3-F8A91A23A6D2}">
      <dgm:prSet/>
      <dgm:spPr/>
      <dgm:t>
        <a:bodyPr/>
        <a:lstStyle/>
        <a:p>
          <a:endParaRPr lang="en-US"/>
        </a:p>
      </dgm:t>
    </dgm:pt>
    <dgm:pt modelId="{91004CD1-04BC-48AC-BE26-E41F11A24DEA}" type="pres">
      <dgm:prSet presAssocID="{F771FE2D-EF09-4D09-9D05-418D0067D516}" presName="Name0" presStyleCnt="0">
        <dgm:presLayoutVars>
          <dgm:chMax val="1"/>
          <dgm:chPref val="1"/>
          <dgm:dir/>
          <dgm:animOne val="branch"/>
          <dgm:animLvl val="lvl"/>
        </dgm:presLayoutVars>
      </dgm:prSet>
      <dgm:spPr/>
      <dgm:t>
        <a:bodyPr/>
        <a:lstStyle/>
        <a:p>
          <a:endParaRPr lang="en-US"/>
        </a:p>
      </dgm:t>
    </dgm:pt>
    <dgm:pt modelId="{847B3CB1-71B0-49B5-8E29-91C7048257B8}" type="pres">
      <dgm:prSet presAssocID="{9E42AE87-A30B-4F51-8C2C-E6A89761785C}" presName="singleCycle" presStyleCnt="0"/>
      <dgm:spPr/>
    </dgm:pt>
    <dgm:pt modelId="{8DD9C0EC-3AFE-4778-A865-1D8899C65638}" type="pres">
      <dgm:prSet presAssocID="{9E42AE87-A30B-4F51-8C2C-E6A89761785C}" presName="singleCenter" presStyleLbl="node1" presStyleIdx="0" presStyleCnt="4">
        <dgm:presLayoutVars>
          <dgm:chMax val="7"/>
          <dgm:chPref val="7"/>
        </dgm:presLayoutVars>
      </dgm:prSet>
      <dgm:spPr/>
      <dgm:t>
        <a:bodyPr/>
        <a:lstStyle/>
        <a:p>
          <a:endParaRPr lang="en-US"/>
        </a:p>
      </dgm:t>
    </dgm:pt>
    <dgm:pt modelId="{37BE3CBA-4C0B-440C-805F-15B7923A78CD}" type="pres">
      <dgm:prSet presAssocID="{6BD88ABB-DD96-4B7B-8EC2-E0A3AC2A9BE1}" presName="Name56" presStyleLbl="parChTrans1D2" presStyleIdx="0" presStyleCnt="3"/>
      <dgm:spPr/>
      <dgm:t>
        <a:bodyPr/>
        <a:lstStyle/>
        <a:p>
          <a:endParaRPr lang="en-US"/>
        </a:p>
      </dgm:t>
    </dgm:pt>
    <dgm:pt modelId="{0E5A7D6D-8562-4EDE-8A59-46981FC81E0A}" type="pres">
      <dgm:prSet presAssocID="{AD838434-A500-49E8-BC28-429739969408}" presName="text0" presStyleLbl="node1" presStyleIdx="1" presStyleCnt="4" custScaleX="519498">
        <dgm:presLayoutVars>
          <dgm:bulletEnabled val="1"/>
        </dgm:presLayoutVars>
      </dgm:prSet>
      <dgm:spPr/>
      <dgm:t>
        <a:bodyPr/>
        <a:lstStyle/>
        <a:p>
          <a:endParaRPr lang="en-US"/>
        </a:p>
      </dgm:t>
    </dgm:pt>
    <dgm:pt modelId="{26B9222D-ABDE-4029-A2A0-3F6F02A7466B}" type="pres">
      <dgm:prSet presAssocID="{7D8DB094-5C0D-4694-9B22-800AEDB589BB}" presName="Name56" presStyleLbl="parChTrans1D2" presStyleIdx="1" presStyleCnt="3"/>
      <dgm:spPr/>
      <dgm:t>
        <a:bodyPr/>
        <a:lstStyle/>
        <a:p>
          <a:endParaRPr lang="en-US"/>
        </a:p>
      </dgm:t>
    </dgm:pt>
    <dgm:pt modelId="{6ECB115F-BA21-4B6A-8015-4E88112FD6FE}" type="pres">
      <dgm:prSet presAssocID="{04E0941A-6D89-4315-9313-E0B0FE582DC4}" presName="text0" presStyleLbl="node1" presStyleIdx="2" presStyleCnt="4" custScaleX="195091">
        <dgm:presLayoutVars>
          <dgm:bulletEnabled val="1"/>
        </dgm:presLayoutVars>
      </dgm:prSet>
      <dgm:spPr/>
      <dgm:t>
        <a:bodyPr/>
        <a:lstStyle/>
        <a:p>
          <a:endParaRPr lang="en-US"/>
        </a:p>
      </dgm:t>
    </dgm:pt>
    <dgm:pt modelId="{A676895D-636F-4B90-8DAB-2CD1A0C9E198}" type="pres">
      <dgm:prSet presAssocID="{CFD22BDC-C320-4A7D-9219-6B86D73D30B1}" presName="Name56" presStyleLbl="parChTrans1D2" presStyleIdx="2" presStyleCnt="3"/>
      <dgm:spPr/>
      <dgm:t>
        <a:bodyPr/>
        <a:lstStyle/>
        <a:p>
          <a:endParaRPr lang="en-US"/>
        </a:p>
      </dgm:t>
    </dgm:pt>
    <dgm:pt modelId="{2AAD27C6-4339-43DD-8E03-73B2BB8EAF09}" type="pres">
      <dgm:prSet presAssocID="{D1F844E1-5DCD-4F82-AEF4-520E6637B04D}" presName="text0" presStyleLbl="node1" presStyleIdx="3" presStyleCnt="4" custScaleX="208367">
        <dgm:presLayoutVars>
          <dgm:bulletEnabled val="1"/>
        </dgm:presLayoutVars>
      </dgm:prSet>
      <dgm:spPr/>
      <dgm:t>
        <a:bodyPr/>
        <a:lstStyle/>
        <a:p>
          <a:endParaRPr lang="en-US"/>
        </a:p>
      </dgm:t>
    </dgm:pt>
  </dgm:ptLst>
  <dgm:cxnLst>
    <dgm:cxn modelId="{9B991FF9-CC0C-414A-86A1-89410C572FBE}" srcId="{9E42AE87-A30B-4F51-8C2C-E6A89761785C}" destId="{04E0941A-6D89-4315-9313-E0B0FE582DC4}" srcOrd="1" destOrd="0" parTransId="{7D8DB094-5C0D-4694-9B22-800AEDB589BB}" sibTransId="{D28C1487-5E43-4764-897A-A44EC6A8943C}"/>
    <dgm:cxn modelId="{16DA9EB4-F6A8-457D-94E8-296F186DE2A9}" type="presOf" srcId="{04E0941A-6D89-4315-9313-E0B0FE582DC4}" destId="{6ECB115F-BA21-4B6A-8015-4E88112FD6FE}" srcOrd="0" destOrd="0" presId="urn:microsoft.com/office/officeart/2008/layout/RadialCluster"/>
    <dgm:cxn modelId="{E1B8E210-FF51-4ABF-8414-0BAA27FA3DAE}" type="presOf" srcId="{D1F844E1-5DCD-4F82-AEF4-520E6637B04D}" destId="{2AAD27C6-4339-43DD-8E03-73B2BB8EAF09}" srcOrd="0" destOrd="0" presId="urn:microsoft.com/office/officeart/2008/layout/RadialCluster"/>
    <dgm:cxn modelId="{DB13C3DC-E40B-4ED3-9DF3-F8A91A23A6D2}" srcId="{9E42AE87-A30B-4F51-8C2C-E6A89761785C}" destId="{D1F844E1-5DCD-4F82-AEF4-520E6637B04D}" srcOrd="2" destOrd="0" parTransId="{CFD22BDC-C320-4A7D-9219-6B86D73D30B1}" sibTransId="{0662FED6-B8DC-427E-BC8C-200613A6AC0B}"/>
    <dgm:cxn modelId="{A101C6A6-2758-4D85-A1F4-2505D019E126}" type="presOf" srcId="{6BD88ABB-DD96-4B7B-8EC2-E0A3AC2A9BE1}" destId="{37BE3CBA-4C0B-440C-805F-15B7923A78CD}" srcOrd="0" destOrd="0" presId="urn:microsoft.com/office/officeart/2008/layout/RadialCluster"/>
    <dgm:cxn modelId="{00217731-7203-47A6-9951-1AF9455DFFE5}" type="presOf" srcId="{F771FE2D-EF09-4D09-9D05-418D0067D516}" destId="{91004CD1-04BC-48AC-BE26-E41F11A24DEA}" srcOrd="0" destOrd="0" presId="urn:microsoft.com/office/officeart/2008/layout/RadialCluster"/>
    <dgm:cxn modelId="{3C515009-7B8C-4BE9-B8AA-853F8CF80599}" srcId="{9E42AE87-A30B-4F51-8C2C-E6A89761785C}" destId="{AD838434-A500-49E8-BC28-429739969408}" srcOrd="0" destOrd="0" parTransId="{6BD88ABB-DD96-4B7B-8EC2-E0A3AC2A9BE1}" sibTransId="{BBE18C58-0FDE-451B-B988-364C6F0DC714}"/>
    <dgm:cxn modelId="{E50144C3-C594-486C-A27B-9498DB5FE0B2}" type="presOf" srcId="{7D8DB094-5C0D-4694-9B22-800AEDB589BB}" destId="{26B9222D-ABDE-4029-A2A0-3F6F02A7466B}" srcOrd="0" destOrd="0" presId="urn:microsoft.com/office/officeart/2008/layout/RadialCluster"/>
    <dgm:cxn modelId="{F994D55D-DF4C-4FF1-876B-7C5F6DAA4EA6}" type="presOf" srcId="{CFD22BDC-C320-4A7D-9219-6B86D73D30B1}" destId="{A676895D-636F-4B90-8DAB-2CD1A0C9E198}" srcOrd="0" destOrd="0" presId="urn:microsoft.com/office/officeart/2008/layout/RadialCluster"/>
    <dgm:cxn modelId="{04833339-833A-4545-897F-D986529CD3D8}" srcId="{F771FE2D-EF09-4D09-9D05-418D0067D516}" destId="{9E42AE87-A30B-4F51-8C2C-E6A89761785C}" srcOrd="0" destOrd="0" parTransId="{C1A24972-2F35-4955-AC38-AF3FF00D5562}" sibTransId="{D57A4103-B9EE-483F-9331-C95C046FFA59}"/>
    <dgm:cxn modelId="{E87E20E1-C8F9-49D3-8F5A-4D78AC04B752}" type="presOf" srcId="{9E42AE87-A30B-4F51-8C2C-E6A89761785C}" destId="{8DD9C0EC-3AFE-4778-A865-1D8899C65638}" srcOrd="0" destOrd="0" presId="urn:microsoft.com/office/officeart/2008/layout/RadialCluster"/>
    <dgm:cxn modelId="{F5761F12-B0FC-47B8-B7AD-15347211130F}" type="presOf" srcId="{AD838434-A500-49E8-BC28-429739969408}" destId="{0E5A7D6D-8562-4EDE-8A59-46981FC81E0A}" srcOrd="0" destOrd="0" presId="urn:microsoft.com/office/officeart/2008/layout/RadialCluster"/>
    <dgm:cxn modelId="{914C16D4-C7F7-4E0C-8CCA-F436800AA210}" type="presParOf" srcId="{91004CD1-04BC-48AC-BE26-E41F11A24DEA}" destId="{847B3CB1-71B0-49B5-8E29-91C7048257B8}" srcOrd="0" destOrd="0" presId="urn:microsoft.com/office/officeart/2008/layout/RadialCluster"/>
    <dgm:cxn modelId="{5B3DB242-EE77-44B6-8C1F-F95072B89BA2}" type="presParOf" srcId="{847B3CB1-71B0-49B5-8E29-91C7048257B8}" destId="{8DD9C0EC-3AFE-4778-A865-1D8899C65638}" srcOrd="0" destOrd="0" presId="urn:microsoft.com/office/officeart/2008/layout/RadialCluster"/>
    <dgm:cxn modelId="{92A6C2B0-26DC-45D4-9B98-CEF33DC9DA0A}" type="presParOf" srcId="{847B3CB1-71B0-49B5-8E29-91C7048257B8}" destId="{37BE3CBA-4C0B-440C-805F-15B7923A78CD}" srcOrd="1" destOrd="0" presId="urn:microsoft.com/office/officeart/2008/layout/RadialCluster"/>
    <dgm:cxn modelId="{5F1CC16D-A672-483E-879A-9E50C932B7A5}" type="presParOf" srcId="{847B3CB1-71B0-49B5-8E29-91C7048257B8}" destId="{0E5A7D6D-8562-4EDE-8A59-46981FC81E0A}" srcOrd="2" destOrd="0" presId="urn:microsoft.com/office/officeart/2008/layout/RadialCluster"/>
    <dgm:cxn modelId="{B8C99B15-635B-4A80-B4EA-A557954443FE}" type="presParOf" srcId="{847B3CB1-71B0-49B5-8E29-91C7048257B8}" destId="{26B9222D-ABDE-4029-A2A0-3F6F02A7466B}" srcOrd="3" destOrd="0" presId="urn:microsoft.com/office/officeart/2008/layout/RadialCluster"/>
    <dgm:cxn modelId="{D7D9456F-E0AF-46B0-829F-163CED0417AF}" type="presParOf" srcId="{847B3CB1-71B0-49B5-8E29-91C7048257B8}" destId="{6ECB115F-BA21-4B6A-8015-4E88112FD6FE}" srcOrd="4" destOrd="0" presId="urn:microsoft.com/office/officeart/2008/layout/RadialCluster"/>
    <dgm:cxn modelId="{4F5320FF-4C75-4271-BF62-459B58912E65}" type="presParOf" srcId="{847B3CB1-71B0-49B5-8E29-91C7048257B8}" destId="{A676895D-636F-4B90-8DAB-2CD1A0C9E198}" srcOrd="5" destOrd="0" presId="urn:microsoft.com/office/officeart/2008/layout/RadialCluster"/>
    <dgm:cxn modelId="{85DF5334-8690-46DB-8904-C195D3952DB6}" type="presParOf" srcId="{847B3CB1-71B0-49B5-8E29-91C7048257B8}" destId="{2AAD27C6-4339-43DD-8E03-73B2BB8EAF0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A3856-F976-4346-BBEC-1C8D97C78203}" type="doc">
      <dgm:prSet loTypeId="urn:microsoft.com/office/officeart/2005/8/layout/cycle7" loCatId="cycle" qsTypeId="urn:microsoft.com/office/officeart/2005/8/quickstyle/simple4" qsCatId="simple" csTypeId="urn:microsoft.com/office/officeart/2005/8/colors/colorful4" csCatId="colorful" phldr="1"/>
      <dgm:spPr/>
      <dgm:t>
        <a:bodyPr/>
        <a:lstStyle/>
        <a:p>
          <a:endParaRPr lang="en-US"/>
        </a:p>
      </dgm:t>
    </dgm:pt>
    <dgm:pt modelId="{BB81BF03-AB7A-423C-BA43-5CE29B250438}">
      <dgm:prSet phldrT="[Text]"/>
      <dgm:spPr>
        <a:solidFill>
          <a:srgbClr val="FF0000"/>
        </a:solidFill>
      </dgm:spPr>
      <dgm:t>
        <a:bodyPr/>
        <a:lstStyle/>
        <a:p>
          <a:r>
            <a:rPr lang="bn-IN" b="1" dirty="0" smtClean="0">
              <a:solidFill>
                <a:srgbClr val="0000CC"/>
              </a:solidFill>
              <a:latin typeface="NikoshBAN" panose="02000000000000000000" pitchFamily="2" charset="0"/>
              <a:cs typeface="NikoshBAN" panose="02000000000000000000" pitchFamily="2" charset="0"/>
            </a:rPr>
            <a:t>সুপ্রিম কোর্ট</a:t>
          </a:r>
          <a:endParaRPr lang="en-US" dirty="0"/>
        </a:p>
      </dgm:t>
    </dgm:pt>
    <dgm:pt modelId="{7F280744-E6B7-44A8-B75F-09897B7B7FB1}" type="parTrans" cxnId="{793C0EA4-00D8-4E73-9D9B-1B2C51AB99AD}">
      <dgm:prSet/>
      <dgm:spPr/>
      <dgm:t>
        <a:bodyPr/>
        <a:lstStyle/>
        <a:p>
          <a:endParaRPr lang="en-US"/>
        </a:p>
      </dgm:t>
    </dgm:pt>
    <dgm:pt modelId="{82EF615E-4271-4A85-A105-876CF940B07B}" type="sibTrans" cxnId="{793C0EA4-00D8-4E73-9D9B-1B2C51AB99AD}">
      <dgm:prSet/>
      <dgm:spPr/>
      <dgm:t>
        <a:bodyPr/>
        <a:lstStyle/>
        <a:p>
          <a:endParaRPr lang="en-US"/>
        </a:p>
      </dgm:t>
    </dgm:pt>
    <dgm:pt modelId="{210B8A67-FEA9-46AA-A35C-D2420D548910}">
      <dgm:prSet phldrT="[Text]"/>
      <dgm:spPr/>
      <dgm:t>
        <a:bodyPr/>
        <a:lstStyle/>
        <a:p>
          <a:r>
            <a:rPr lang="bn-IN" dirty="0" smtClean="0"/>
            <a:t>হাইকোর্ট বিভাগ</a:t>
          </a:r>
          <a:endParaRPr lang="en-US" dirty="0"/>
        </a:p>
      </dgm:t>
    </dgm:pt>
    <dgm:pt modelId="{85AC97B7-99B1-43AB-B36F-C35B9BC5B1E7}" type="parTrans" cxnId="{9DA1554E-F297-4D50-8153-3B518B89411C}">
      <dgm:prSet/>
      <dgm:spPr/>
      <dgm:t>
        <a:bodyPr/>
        <a:lstStyle/>
        <a:p>
          <a:endParaRPr lang="en-US"/>
        </a:p>
      </dgm:t>
    </dgm:pt>
    <dgm:pt modelId="{543D028B-3548-4A17-89FE-372D39E74613}" type="sibTrans" cxnId="{9DA1554E-F297-4D50-8153-3B518B89411C}">
      <dgm:prSet/>
      <dgm:spPr/>
      <dgm:t>
        <a:bodyPr/>
        <a:lstStyle/>
        <a:p>
          <a:endParaRPr lang="en-US"/>
        </a:p>
      </dgm:t>
    </dgm:pt>
    <dgm:pt modelId="{D0B7141D-78AE-46F1-8AE3-AEF0B52A8067}">
      <dgm:prSet phldrT="[Text]"/>
      <dgm:spPr/>
      <dgm:t>
        <a:bodyPr/>
        <a:lstStyle/>
        <a:p>
          <a:r>
            <a:rPr lang="bn-IN" dirty="0" smtClean="0"/>
            <a:t>আপিল বিভাগ</a:t>
          </a:r>
          <a:endParaRPr lang="en-US" dirty="0"/>
        </a:p>
      </dgm:t>
    </dgm:pt>
    <dgm:pt modelId="{EAD5149B-9E9E-46E7-AACA-F1FC7CC00D3E}" type="parTrans" cxnId="{5464DA44-50AB-4960-A5DC-5D875A56134B}">
      <dgm:prSet/>
      <dgm:spPr/>
      <dgm:t>
        <a:bodyPr/>
        <a:lstStyle/>
        <a:p>
          <a:endParaRPr lang="en-US"/>
        </a:p>
      </dgm:t>
    </dgm:pt>
    <dgm:pt modelId="{5F832F71-1138-45A9-8798-AA278614206E}" type="sibTrans" cxnId="{5464DA44-50AB-4960-A5DC-5D875A56134B}">
      <dgm:prSet/>
      <dgm:spPr/>
      <dgm:t>
        <a:bodyPr/>
        <a:lstStyle/>
        <a:p>
          <a:endParaRPr lang="en-US"/>
        </a:p>
      </dgm:t>
    </dgm:pt>
    <dgm:pt modelId="{2F98978B-E9DD-44EB-8C17-0A696E018E5B}" type="pres">
      <dgm:prSet presAssocID="{591A3856-F976-4346-BBEC-1C8D97C78203}" presName="Name0" presStyleCnt="0">
        <dgm:presLayoutVars>
          <dgm:dir/>
          <dgm:resizeHandles val="exact"/>
        </dgm:presLayoutVars>
      </dgm:prSet>
      <dgm:spPr/>
      <dgm:t>
        <a:bodyPr/>
        <a:lstStyle/>
        <a:p>
          <a:endParaRPr lang="en-US"/>
        </a:p>
      </dgm:t>
    </dgm:pt>
    <dgm:pt modelId="{A5033E46-29FB-479B-BDF9-4CCB59F63F39}" type="pres">
      <dgm:prSet presAssocID="{BB81BF03-AB7A-423C-BA43-5CE29B250438}" presName="node" presStyleLbl="node1" presStyleIdx="0" presStyleCnt="3">
        <dgm:presLayoutVars>
          <dgm:bulletEnabled val="1"/>
        </dgm:presLayoutVars>
      </dgm:prSet>
      <dgm:spPr/>
      <dgm:t>
        <a:bodyPr/>
        <a:lstStyle/>
        <a:p>
          <a:endParaRPr lang="en-US"/>
        </a:p>
      </dgm:t>
    </dgm:pt>
    <dgm:pt modelId="{28AFB6B6-E744-4ED1-B7D1-022E7477803C}" type="pres">
      <dgm:prSet presAssocID="{82EF615E-4271-4A85-A105-876CF940B07B}" presName="sibTrans" presStyleLbl="sibTrans2D1" presStyleIdx="0" presStyleCnt="3" custAng="21234338" custScaleX="238352" custLinFactNeighborX="-15857" custLinFactNeighborY="-10491"/>
      <dgm:spPr/>
      <dgm:t>
        <a:bodyPr/>
        <a:lstStyle/>
        <a:p>
          <a:endParaRPr lang="en-US"/>
        </a:p>
      </dgm:t>
    </dgm:pt>
    <dgm:pt modelId="{D69B4F0D-24F4-4128-9984-11A09B61122C}" type="pres">
      <dgm:prSet presAssocID="{82EF615E-4271-4A85-A105-876CF940B07B}" presName="connectorText" presStyleLbl="sibTrans2D1" presStyleIdx="0" presStyleCnt="3"/>
      <dgm:spPr/>
      <dgm:t>
        <a:bodyPr/>
        <a:lstStyle/>
        <a:p>
          <a:endParaRPr lang="en-US"/>
        </a:p>
      </dgm:t>
    </dgm:pt>
    <dgm:pt modelId="{6C2DD27E-2BEE-436E-9A67-2240B8050120}" type="pres">
      <dgm:prSet presAssocID="{210B8A67-FEA9-46AA-A35C-D2420D548910}" presName="node" presStyleLbl="node1" presStyleIdx="1" presStyleCnt="3">
        <dgm:presLayoutVars>
          <dgm:bulletEnabled val="1"/>
        </dgm:presLayoutVars>
      </dgm:prSet>
      <dgm:spPr/>
      <dgm:t>
        <a:bodyPr/>
        <a:lstStyle/>
        <a:p>
          <a:endParaRPr lang="en-US"/>
        </a:p>
      </dgm:t>
    </dgm:pt>
    <dgm:pt modelId="{78CE4FCE-4951-48F6-868B-A9E4A685F7CF}" type="pres">
      <dgm:prSet presAssocID="{543D028B-3548-4A17-89FE-372D39E74613}" presName="sibTrans" presStyleLbl="sibTrans2D1" presStyleIdx="1" presStyleCnt="3"/>
      <dgm:spPr/>
      <dgm:t>
        <a:bodyPr/>
        <a:lstStyle/>
        <a:p>
          <a:endParaRPr lang="en-US"/>
        </a:p>
      </dgm:t>
    </dgm:pt>
    <dgm:pt modelId="{7596E202-E88D-4898-B256-E1EF38B681E6}" type="pres">
      <dgm:prSet presAssocID="{543D028B-3548-4A17-89FE-372D39E74613}" presName="connectorText" presStyleLbl="sibTrans2D1" presStyleIdx="1" presStyleCnt="3"/>
      <dgm:spPr/>
      <dgm:t>
        <a:bodyPr/>
        <a:lstStyle/>
        <a:p>
          <a:endParaRPr lang="en-US"/>
        </a:p>
      </dgm:t>
    </dgm:pt>
    <dgm:pt modelId="{36A54D34-37F0-4BC7-8D21-252DA80702A6}" type="pres">
      <dgm:prSet presAssocID="{D0B7141D-78AE-46F1-8AE3-AEF0B52A8067}" presName="node" presStyleLbl="node1" presStyleIdx="2" presStyleCnt="3">
        <dgm:presLayoutVars>
          <dgm:bulletEnabled val="1"/>
        </dgm:presLayoutVars>
      </dgm:prSet>
      <dgm:spPr/>
      <dgm:t>
        <a:bodyPr/>
        <a:lstStyle/>
        <a:p>
          <a:endParaRPr lang="en-US"/>
        </a:p>
      </dgm:t>
    </dgm:pt>
    <dgm:pt modelId="{A680BF9C-6803-4DBB-BC98-C272786E00D7}" type="pres">
      <dgm:prSet presAssocID="{5F832F71-1138-45A9-8798-AA278614206E}" presName="sibTrans" presStyleLbl="sibTrans2D1" presStyleIdx="2" presStyleCnt="3" custAng="638013" custScaleX="256198" custLinFactNeighborX="-1762" custLinFactNeighborY="-20982"/>
      <dgm:spPr/>
      <dgm:t>
        <a:bodyPr/>
        <a:lstStyle/>
        <a:p>
          <a:endParaRPr lang="en-US"/>
        </a:p>
      </dgm:t>
    </dgm:pt>
    <dgm:pt modelId="{83DBBDBF-7B07-437B-9854-710214B2E06F}" type="pres">
      <dgm:prSet presAssocID="{5F832F71-1138-45A9-8798-AA278614206E}" presName="connectorText" presStyleLbl="sibTrans2D1" presStyleIdx="2" presStyleCnt="3"/>
      <dgm:spPr/>
      <dgm:t>
        <a:bodyPr/>
        <a:lstStyle/>
        <a:p>
          <a:endParaRPr lang="en-US"/>
        </a:p>
      </dgm:t>
    </dgm:pt>
  </dgm:ptLst>
  <dgm:cxnLst>
    <dgm:cxn modelId="{37149692-1FEF-41A7-AEE6-EF4F4049859D}" type="presOf" srcId="{210B8A67-FEA9-46AA-A35C-D2420D548910}" destId="{6C2DD27E-2BEE-436E-9A67-2240B8050120}" srcOrd="0" destOrd="0" presId="urn:microsoft.com/office/officeart/2005/8/layout/cycle7"/>
    <dgm:cxn modelId="{5464DA44-50AB-4960-A5DC-5D875A56134B}" srcId="{591A3856-F976-4346-BBEC-1C8D97C78203}" destId="{D0B7141D-78AE-46F1-8AE3-AEF0B52A8067}" srcOrd="2" destOrd="0" parTransId="{EAD5149B-9E9E-46E7-AACA-F1FC7CC00D3E}" sibTransId="{5F832F71-1138-45A9-8798-AA278614206E}"/>
    <dgm:cxn modelId="{A44BB6DD-3EFE-406E-AF19-5D036DC00DF5}" type="presOf" srcId="{BB81BF03-AB7A-423C-BA43-5CE29B250438}" destId="{A5033E46-29FB-479B-BDF9-4CCB59F63F39}" srcOrd="0" destOrd="0" presId="urn:microsoft.com/office/officeart/2005/8/layout/cycle7"/>
    <dgm:cxn modelId="{8543C171-A7CA-47B2-92EB-05F11F4207F7}" type="presOf" srcId="{543D028B-3548-4A17-89FE-372D39E74613}" destId="{7596E202-E88D-4898-B256-E1EF38B681E6}" srcOrd="1" destOrd="0" presId="urn:microsoft.com/office/officeart/2005/8/layout/cycle7"/>
    <dgm:cxn modelId="{9FCF95E9-D357-4EEF-9EF9-8A01364B4867}" type="presOf" srcId="{5F832F71-1138-45A9-8798-AA278614206E}" destId="{A680BF9C-6803-4DBB-BC98-C272786E00D7}" srcOrd="0" destOrd="0" presId="urn:microsoft.com/office/officeart/2005/8/layout/cycle7"/>
    <dgm:cxn modelId="{28F84A2C-EF6E-4A1B-A9CE-7F256EC6BA23}" type="presOf" srcId="{5F832F71-1138-45A9-8798-AA278614206E}" destId="{83DBBDBF-7B07-437B-9854-710214B2E06F}" srcOrd="1" destOrd="0" presId="urn:microsoft.com/office/officeart/2005/8/layout/cycle7"/>
    <dgm:cxn modelId="{793C0EA4-00D8-4E73-9D9B-1B2C51AB99AD}" srcId="{591A3856-F976-4346-BBEC-1C8D97C78203}" destId="{BB81BF03-AB7A-423C-BA43-5CE29B250438}" srcOrd="0" destOrd="0" parTransId="{7F280744-E6B7-44A8-B75F-09897B7B7FB1}" sibTransId="{82EF615E-4271-4A85-A105-876CF940B07B}"/>
    <dgm:cxn modelId="{BC68C21A-B8FA-4607-A767-E7CAFAE471F0}" type="presOf" srcId="{D0B7141D-78AE-46F1-8AE3-AEF0B52A8067}" destId="{36A54D34-37F0-4BC7-8D21-252DA80702A6}" srcOrd="0" destOrd="0" presId="urn:microsoft.com/office/officeart/2005/8/layout/cycle7"/>
    <dgm:cxn modelId="{DC32FD3D-ECEE-49FD-BE0D-BBCDD117C72B}" type="presOf" srcId="{543D028B-3548-4A17-89FE-372D39E74613}" destId="{78CE4FCE-4951-48F6-868B-A9E4A685F7CF}" srcOrd="0" destOrd="0" presId="urn:microsoft.com/office/officeart/2005/8/layout/cycle7"/>
    <dgm:cxn modelId="{9DA1554E-F297-4D50-8153-3B518B89411C}" srcId="{591A3856-F976-4346-BBEC-1C8D97C78203}" destId="{210B8A67-FEA9-46AA-A35C-D2420D548910}" srcOrd="1" destOrd="0" parTransId="{85AC97B7-99B1-43AB-B36F-C35B9BC5B1E7}" sibTransId="{543D028B-3548-4A17-89FE-372D39E74613}"/>
    <dgm:cxn modelId="{1E73E5E5-F663-489C-8A69-48B8600FD6F9}" type="presOf" srcId="{591A3856-F976-4346-BBEC-1C8D97C78203}" destId="{2F98978B-E9DD-44EB-8C17-0A696E018E5B}" srcOrd="0" destOrd="0" presId="urn:microsoft.com/office/officeart/2005/8/layout/cycle7"/>
    <dgm:cxn modelId="{5723AF51-1C33-4E4F-94BC-6E3E17F3C2DF}" type="presOf" srcId="{82EF615E-4271-4A85-A105-876CF940B07B}" destId="{28AFB6B6-E744-4ED1-B7D1-022E7477803C}" srcOrd="0" destOrd="0" presId="urn:microsoft.com/office/officeart/2005/8/layout/cycle7"/>
    <dgm:cxn modelId="{AFF5DF86-20EB-441B-81F4-C3E3EBE3B695}" type="presOf" srcId="{82EF615E-4271-4A85-A105-876CF940B07B}" destId="{D69B4F0D-24F4-4128-9984-11A09B61122C}" srcOrd="1" destOrd="0" presId="urn:microsoft.com/office/officeart/2005/8/layout/cycle7"/>
    <dgm:cxn modelId="{E9F5ADE1-DB8F-46E1-83C3-2BAC394F1609}" type="presParOf" srcId="{2F98978B-E9DD-44EB-8C17-0A696E018E5B}" destId="{A5033E46-29FB-479B-BDF9-4CCB59F63F39}" srcOrd="0" destOrd="0" presId="urn:microsoft.com/office/officeart/2005/8/layout/cycle7"/>
    <dgm:cxn modelId="{59E4FD7C-A451-497B-AD63-8E00FEEDB3AE}" type="presParOf" srcId="{2F98978B-E9DD-44EB-8C17-0A696E018E5B}" destId="{28AFB6B6-E744-4ED1-B7D1-022E7477803C}" srcOrd="1" destOrd="0" presId="urn:microsoft.com/office/officeart/2005/8/layout/cycle7"/>
    <dgm:cxn modelId="{1BFD3B0C-8402-4D3A-B495-ED09EF1B42C9}" type="presParOf" srcId="{28AFB6B6-E744-4ED1-B7D1-022E7477803C}" destId="{D69B4F0D-24F4-4128-9984-11A09B61122C}" srcOrd="0" destOrd="0" presId="urn:microsoft.com/office/officeart/2005/8/layout/cycle7"/>
    <dgm:cxn modelId="{9DFB64EE-E912-4B3A-9A88-0EF1834FBF0B}" type="presParOf" srcId="{2F98978B-E9DD-44EB-8C17-0A696E018E5B}" destId="{6C2DD27E-2BEE-436E-9A67-2240B8050120}" srcOrd="2" destOrd="0" presId="urn:microsoft.com/office/officeart/2005/8/layout/cycle7"/>
    <dgm:cxn modelId="{B564F39E-39BA-4BB3-96E4-110EECF62F1E}" type="presParOf" srcId="{2F98978B-E9DD-44EB-8C17-0A696E018E5B}" destId="{78CE4FCE-4951-48F6-868B-A9E4A685F7CF}" srcOrd="3" destOrd="0" presId="urn:microsoft.com/office/officeart/2005/8/layout/cycle7"/>
    <dgm:cxn modelId="{2079BD05-F34B-4328-B7C6-4D6E1143DEE9}" type="presParOf" srcId="{78CE4FCE-4951-48F6-868B-A9E4A685F7CF}" destId="{7596E202-E88D-4898-B256-E1EF38B681E6}" srcOrd="0" destOrd="0" presId="urn:microsoft.com/office/officeart/2005/8/layout/cycle7"/>
    <dgm:cxn modelId="{017B068D-CFC1-4380-8978-9ED2B59B89E9}" type="presParOf" srcId="{2F98978B-E9DD-44EB-8C17-0A696E018E5B}" destId="{36A54D34-37F0-4BC7-8D21-252DA80702A6}" srcOrd="4" destOrd="0" presId="urn:microsoft.com/office/officeart/2005/8/layout/cycle7"/>
    <dgm:cxn modelId="{9E88DACC-CE19-44A6-ABE8-1A2301343343}" type="presParOf" srcId="{2F98978B-E9DD-44EB-8C17-0A696E018E5B}" destId="{A680BF9C-6803-4DBB-BC98-C272786E00D7}" srcOrd="5" destOrd="0" presId="urn:microsoft.com/office/officeart/2005/8/layout/cycle7"/>
    <dgm:cxn modelId="{872246F0-2EBF-4CCE-975B-EAB305723766}" type="presParOf" srcId="{A680BF9C-6803-4DBB-BC98-C272786E00D7}" destId="{83DBBDBF-7B07-437B-9854-710214B2E06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AA4B8-8DF6-410D-BB3A-A23336F223B8}" type="doc">
      <dgm:prSet loTypeId="urn:microsoft.com/office/officeart/2005/8/layout/cycle8" loCatId="cycle" qsTypeId="urn:microsoft.com/office/officeart/2005/8/quickstyle/simple1" qsCatId="simple" csTypeId="urn:microsoft.com/office/officeart/2005/8/colors/accent1_2" csCatId="accent1" phldr="1"/>
      <dgm:spPr/>
    </dgm:pt>
    <dgm:pt modelId="{CA84AFF9-CAC3-4225-8CB2-FCF4EEA65B20}">
      <dgm:prSet phldrT="[Text]" custT="1"/>
      <dgm:spPr>
        <a:solidFill>
          <a:schemeClr val="accent5">
            <a:lumMod val="50000"/>
          </a:schemeClr>
        </a:solidFill>
      </dgm:spPr>
      <dgm:t>
        <a:bodyPr/>
        <a:lstStyle/>
        <a:p>
          <a:r>
            <a:rPr lang="bn-BD" sz="2000" b="1" dirty="0" smtClean="0"/>
            <a:t>আপিল বিভাগের ক্ষমতা ও এখতিয়ার  </a:t>
          </a:r>
          <a:endParaRPr lang="en-US" sz="2000" b="1" dirty="0"/>
        </a:p>
      </dgm:t>
    </dgm:pt>
    <dgm:pt modelId="{D4E96A68-EA4B-4ED5-BDBD-F1F71839422B}" type="parTrans" cxnId="{B7DB1AF8-635A-401D-8A28-56A2161B5681}">
      <dgm:prSet/>
      <dgm:spPr/>
      <dgm:t>
        <a:bodyPr/>
        <a:lstStyle/>
        <a:p>
          <a:endParaRPr lang="en-US"/>
        </a:p>
      </dgm:t>
    </dgm:pt>
    <dgm:pt modelId="{9633219D-163C-4B25-9B8C-51535B13CFC7}" type="sibTrans" cxnId="{B7DB1AF8-635A-401D-8A28-56A2161B5681}">
      <dgm:prSet/>
      <dgm:spPr/>
      <dgm:t>
        <a:bodyPr/>
        <a:lstStyle/>
        <a:p>
          <a:endParaRPr lang="en-US"/>
        </a:p>
      </dgm:t>
    </dgm:pt>
    <dgm:pt modelId="{6887E0DA-D55B-4D78-98C9-4C5BA9BA0175}">
      <dgm:prSet phldrT="[Text]" custT="1"/>
      <dgm:spPr>
        <a:solidFill>
          <a:srgbClr val="FF0000"/>
        </a:solidFill>
      </dgm:spPr>
      <dgm:t>
        <a:bodyPr/>
        <a:lstStyle/>
        <a:p>
          <a:r>
            <a:rPr lang="bn-BD" sz="2000" b="1" dirty="0" smtClean="0"/>
            <a:t>সুপ্রিম কোর্টের বিচার বিভাগীয় পর্যালোচনা ক্ষমতা </a:t>
          </a:r>
          <a:endParaRPr lang="en-US" sz="2000" b="1" dirty="0"/>
        </a:p>
      </dgm:t>
    </dgm:pt>
    <dgm:pt modelId="{7D4C7355-E316-4E79-A2FA-60095A217338}" type="parTrans" cxnId="{BA7316D6-F643-475C-9C7D-BC4D22EB06DF}">
      <dgm:prSet/>
      <dgm:spPr/>
      <dgm:t>
        <a:bodyPr/>
        <a:lstStyle/>
        <a:p>
          <a:endParaRPr lang="en-US"/>
        </a:p>
      </dgm:t>
    </dgm:pt>
    <dgm:pt modelId="{C8552D05-C4FE-49AF-88D2-37C4B0F5AE08}" type="sibTrans" cxnId="{BA7316D6-F643-475C-9C7D-BC4D22EB06DF}">
      <dgm:prSet/>
      <dgm:spPr/>
      <dgm:t>
        <a:bodyPr/>
        <a:lstStyle/>
        <a:p>
          <a:endParaRPr lang="en-US"/>
        </a:p>
      </dgm:t>
    </dgm:pt>
    <dgm:pt modelId="{638A8395-333B-4A37-824E-28E126480635}">
      <dgm:prSet phldrT="[Text]" custT="1"/>
      <dgm:spPr>
        <a:solidFill>
          <a:srgbClr val="0070C0"/>
        </a:solidFill>
      </dgm:spPr>
      <dgm:t>
        <a:bodyPr/>
        <a:lstStyle/>
        <a:p>
          <a:r>
            <a:rPr lang="bn-BD" sz="2000" b="1" dirty="0" smtClean="0"/>
            <a:t>হাইকোর্ট বিভাগের ক্ষমতা ও এখতিয়ার </a:t>
          </a:r>
          <a:endParaRPr lang="en-US" sz="2000" b="1" dirty="0"/>
        </a:p>
      </dgm:t>
    </dgm:pt>
    <dgm:pt modelId="{6FAAB1BB-AE7B-40AA-927F-2338F613F869}" type="parTrans" cxnId="{93391C4E-D83A-4D41-BE5D-C995C91D65E3}">
      <dgm:prSet/>
      <dgm:spPr/>
      <dgm:t>
        <a:bodyPr/>
        <a:lstStyle/>
        <a:p>
          <a:endParaRPr lang="en-US"/>
        </a:p>
      </dgm:t>
    </dgm:pt>
    <dgm:pt modelId="{30248517-1FB0-454A-9C85-3C20A4197883}" type="sibTrans" cxnId="{93391C4E-D83A-4D41-BE5D-C995C91D65E3}">
      <dgm:prSet/>
      <dgm:spPr/>
      <dgm:t>
        <a:bodyPr/>
        <a:lstStyle/>
        <a:p>
          <a:endParaRPr lang="en-US"/>
        </a:p>
      </dgm:t>
    </dgm:pt>
    <dgm:pt modelId="{AC567928-2120-4A50-91C6-F9D16F2FD6AB}" type="pres">
      <dgm:prSet presAssocID="{35AAA4B8-8DF6-410D-BB3A-A23336F223B8}" presName="compositeShape" presStyleCnt="0">
        <dgm:presLayoutVars>
          <dgm:chMax val="7"/>
          <dgm:dir/>
          <dgm:resizeHandles val="exact"/>
        </dgm:presLayoutVars>
      </dgm:prSet>
      <dgm:spPr/>
    </dgm:pt>
    <dgm:pt modelId="{B6B0F241-E122-46A9-BB0E-C515D5937DF4}" type="pres">
      <dgm:prSet presAssocID="{35AAA4B8-8DF6-410D-BB3A-A23336F223B8}" presName="wedge1" presStyleLbl="node1" presStyleIdx="0" presStyleCnt="3" custLinFactNeighborX="-944" custLinFactNeighborY="1573"/>
      <dgm:spPr/>
      <dgm:t>
        <a:bodyPr/>
        <a:lstStyle/>
        <a:p>
          <a:endParaRPr lang="en-US"/>
        </a:p>
      </dgm:t>
    </dgm:pt>
    <dgm:pt modelId="{F209B713-0735-4E73-A256-FFC66F581DFF}" type="pres">
      <dgm:prSet presAssocID="{35AAA4B8-8DF6-410D-BB3A-A23336F223B8}" presName="dummy1a" presStyleCnt="0"/>
      <dgm:spPr/>
    </dgm:pt>
    <dgm:pt modelId="{0F8B59C0-6DD9-44EE-90BF-61F759BD2417}" type="pres">
      <dgm:prSet presAssocID="{35AAA4B8-8DF6-410D-BB3A-A23336F223B8}" presName="dummy1b" presStyleCnt="0"/>
      <dgm:spPr/>
    </dgm:pt>
    <dgm:pt modelId="{FF42F5DE-EB7E-4C02-A6FA-18A45C1B95EA}" type="pres">
      <dgm:prSet presAssocID="{35AAA4B8-8DF6-410D-BB3A-A23336F223B8}" presName="wedge1Tx" presStyleLbl="node1" presStyleIdx="0" presStyleCnt="3">
        <dgm:presLayoutVars>
          <dgm:chMax val="0"/>
          <dgm:chPref val="0"/>
          <dgm:bulletEnabled val="1"/>
        </dgm:presLayoutVars>
      </dgm:prSet>
      <dgm:spPr/>
      <dgm:t>
        <a:bodyPr/>
        <a:lstStyle/>
        <a:p>
          <a:endParaRPr lang="en-US"/>
        </a:p>
      </dgm:t>
    </dgm:pt>
    <dgm:pt modelId="{2AD606EF-81D0-4F2C-A88D-4DEEE4AC1A8E}" type="pres">
      <dgm:prSet presAssocID="{35AAA4B8-8DF6-410D-BB3A-A23336F223B8}" presName="wedge2" presStyleLbl="node1" presStyleIdx="1" presStyleCnt="3" custLinFactNeighborX="629"/>
      <dgm:spPr/>
      <dgm:t>
        <a:bodyPr/>
        <a:lstStyle/>
        <a:p>
          <a:endParaRPr lang="en-US"/>
        </a:p>
      </dgm:t>
    </dgm:pt>
    <dgm:pt modelId="{4FCF09C2-B145-4203-9DE2-0EBBDC86A13A}" type="pres">
      <dgm:prSet presAssocID="{35AAA4B8-8DF6-410D-BB3A-A23336F223B8}" presName="dummy2a" presStyleCnt="0"/>
      <dgm:spPr/>
    </dgm:pt>
    <dgm:pt modelId="{28966B60-E744-40C5-A5C9-B43B7D7334BC}" type="pres">
      <dgm:prSet presAssocID="{35AAA4B8-8DF6-410D-BB3A-A23336F223B8}" presName="dummy2b" presStyleCnt="0"/>
      <dgm:spPr/>
    </dgm:pt>
    <dgm:pt modelId="{6B2BF4D3-5209-44EE-9896-E0ECB7EAAAC1}" type="pres">
      <dgm:prSet presAssocID="{35AAA4B8-8DF6-410D-BB3A-A23336F223B8}" presName="wedge2Tx" presStyleLbl="node1" presStyleIdx="1" presStyleCnt="3">
        <dgm:presLayoutVars>
          <dgm:chMax val="0"/>
          <dgm:chPref val="0"/>
          <dgm:bulletEnabled val="1"/>
        </dgm:presLayoutVars>
      </dgm:prSet>
      <dgm:spPr/>
      <dgm:t>
        <a:bodyPr/>
        <a:lstStyle/>
        <a:p>
          <a:endParaRPr lang="en-US"/>
        </a:p>
      </dgm:t>
    </dgm:pt>
    <dgm:pt modelId="{49E0D0E5-A732-4493-9C31-BD40BBAC47FC}" type="pres">
      <dgm:prSet presAssocID="{35AAA4B8-8DF6-410D-BB3A-A23336F223B8}" presName="wedge3" presStyleLbl="node1" presStyleIdx="2" presStyleCnt="3" custLinFactNeighborX="2202" custLinFactNeighborY="1573"/>
      <dgm:spPr/>
      <dgm:t>
        <a:bodyPr/>
        <a:lstStyle/>
        <a:p>
          <a:endParaRPr lang="en-US"/>
        </a:p>
      </dgm:t>
    </dgm:pt>
    <dgm:pt modelId="{24FFB713-1E1A-43C1-AA6F-8DAF098118DA}" type="pres">
      <dgm:prSet presAssocID="{35AAA4B8-8DF6-410D-BB3A-A23336F223B8}" presName="dummy3a" presStyleCnt="0"/>
      <dgm:spPr/>
    </dgm:pt>
    <dgm:pt modelId="{79AF26DC-05E4-405D-AFF4-9F082F73F0F8}" type="pres">
      <dgm:prSet presAssocID="{35AAA4B8-8DF6-410D-BB3A-A23336F223B8}" presName="dummy3b" presStyleCnt="0"/>
      <dgm:spPr/>
    </dgm:pt>
    <dgm:pt modelId="{CE730F3A-035D-4102-9B6A-3395D7A9619A}" type="pres">
      <dgm:prSet presAssocID="{35AAA4B8-8DF6-410D-BB3A-A23336F223B8}" presName="wedge3Tx" presStyleLbl="node1" presStyleIdx="2" presStyleCnt="3">
        <dgm:presLayoutVars>
          <dgm:chMax val="0"/>
          <dgm:chPref val="0"/>
          <dgm:bulletEnabled val="1"/>
        </dgm:presLayoutVars>
      </dgm:prSet>
      <dgm:spPr/>
      <dgm:t>
        <a:bodyPr/>
        <a:lstStyle/>
        <a:p>
          <a:endParaRPr lang="en-US"/>
        </a:p>
      </dgm:t>
    </dgm:pt>
    <dgm:pt modelId="{F812DAEF-B943-48B7-9025-D000E6320CAB}" type="pres">
      <dgm:prSet presAssocID="{9633219D-163C-4B25-9B8C-51535B13CFC7}" presName="arrowWedge1" presStyleLbl="fgSibTrans2D1" presStyleIdx="0" presStyleCnt="3"/>
      <dgm:spPr/>
    </dgm:pt>
    <dgm:pt modelId="{25EACE06-E76E-444F-B9B0-113844CB6D20}" type="pres">
      <dgm:prSet presAssocID="{C8552D05-C4FE-49AF-88D2-37C4B0F5AE08}" presName="arrowWedge2" presStyleLbl="fgSibTrans2D1" presStyleIdx="1" presStyleCnt="3"/>
      <dgm:spPr/>
    </dgm:pt>
    <dgm:pt modelId="{DD350A35-0BB0-44B2-B8C0-25F23BF9E425}" type="pres">
      <dgm:prSet presAssocID="{30248517-1FB0-454A-9C85-3C20A4197883}" presName="arrowWedge3" presStyleLbl="fgSibTrans2D1" presStyleIdx="2" presStyleCnt="3" custLinFactNeighborX="-2821" custLinFactNeighborY="-629"/>
      <dgm:spPr/>
    </dgm:pt>
  </dgm:ptLst>
  <dgm:cxnLst>
    <dgm:cxn modelId="{BA7316D6-F643-475C-9C7D-BC4D22EB06DF}" srcId="{35AAA4B8-8DF6-410D-BB3A-A23336F223B8}" destId="{6887E0DA-D55B-4D78-98C9-4C5BA9BA0175}" srcOrd="1" destOrd="0" parTransId="{7D4C7355-E316-4E79-A2FA-60095A217338}" sibTransId="{C8552D05-C4FE-49AF-88D2-37C4B0F5AE08}"/>
    <dgm:cxn modelId="{A119093C-765C-4B91-A522-8166AF86202E}" type="presOf" srcId="{6887E0DA-D55B-4D78-98C9-4C5BA9BA0175}" destId="{6B2BF4D3-5209-44EE-9896-E0ECB7EAAAC1}" srcOrd="1" destOrd="0" presId="urn:microsoft.com/office/officeart/2005/8/layout/cycle8"/>
    <dgm:cxn modelId="{93391C4E-D83A-4D41-BE5D-C995C91D65E3}" srcId="{35AAA4B8-8DF6-410D-BB3A-A23336F223B8}" destId="{638A8395-333B-4A37-824E-28E126480635}" srcOrd="2" destOrd="0" parTransId="{6FAAB1BB-AE7B-40AA-927F-2338F613F869}" sibTransId="{30248517-1FB0-454A-9C85-3C20A4197883}"/>
    <dgm:cxn modelId="{B0A45D3E-6E0C-45CA-9115-68C16EF81D7C}" type="presOf" srcId="{638A8395-333B-4A37-824E-28E126480635}" destId="{49E0D0E5-A732-4493-9C31-BD40BBAC47FC}" srcOrd="0" destOrd="0" presId="urn:microsoft.com/office/officeart/2005/8/layout/cycle8"/>
    <dgm:cxn modelId="{6AA0AA68-3D47-4998-9FBA-EFB58928B280}" type="presOf" srcId="{35AAA4B8-8DF6-410D-BB3A-A23336F223B8}" destId="{AC567928-2120-4A50-91C6-F9D16F2FD6AB}" srcOrd="0" destOrd="0" presId="urn:microsoft.com/office/officeart/2005/8/layout/cycle8"/>
    <dgm:cxn modelId="{97C7397E-635E-4EDF-8A64-AEE85AF464EF}" type="presOf" srcId="{638A8395-333B-4A37-824E-28E126480635}" destId="{CE730F3A-035D-4102-9B6A-3395D7A9619A}" srcOrd="1" destOrd="0" presId="urn:microsoft.com/office/officeart/2005/8/layout/cycle8"/>
    <dgm:cxn modelId="{2FB28809-7181-472E-86E4-1D74946FEA18}" type="presOf" srcId="{6887E0DA-D55B-4D78-98C9-4C5BA9BA0175}" destId="{2AD606EF-81D0-4F2C-A88D-4DEEE4AC1A8E}" srcOrd="0" destOrd="0" presId="urn:microsoft.com/office/officeart/2005/8/layout/cycle8"/>
    <dgm:cxn modelId="{753E02D0-3E02-44DD-AC04-E9CC29048DF0}" type="presOf" srcId="{CA84AFF9-CAC3-4225-8CB2-FCF4EEA65B20}" destId="{B6B0F241-E122-46A9-BB0E-C515D5937DF4}" srcOrd="0" destOrd="0" presId="urn:microsoft.com/office/officeart/2005/8/layout/cycle8"/>
    <dgm:cxn modelId="{3A293B15-DAD1-4EFA-86C3-7060E59085EF}" type="presOf" srcId="{CA84AFF9-CAC3-4225-8CB2-FCF4EEA65B20}" destId="{FF42F5DE-EB7E-4C02-A6FA-18A45C1B95EA}" srcOrd="1" destOrd="0" presId="urn:microsoft.com/office/officeart/2005/8/layout/cycle8"/>
    <dgm:cxn modelId="{B7DB1AF8-635A-401D-8A28-56A2161B5681}" srcId="{35AAA4B8-8DF6-410D-BB3A-A23336F223B8}" destId="{CA84AFF9-CAC3-4225-8CB2-FCF4EEA65B20}" srcOrd="0" destOrd="0" parTransId="{D4E96A68-EA4B-4ED5-BDBD-F1F71839422B}" sibTransId="{9633219D-163C-4B25-9B8C-51535B13CFC7}"/>
    <dgm:cxn modelId="{1F3395DE-2948-4C73-96CF-2611E27CDDD4}" type="presParOf" srcId="{AC567928-2120-4A50-91C6-F9D16F2FD6AB}" destId="{B6B0F241-E122-46A9-BB0E-C515D5937DF4}" srcOrd="0" destOrd="0" presId="urn:microsoft.com/office/officeart/2005/8/layout/cycle8"/>
    <dgm:cxn modelId="{C1EFB9C0-4DF8-4942-B754-EBC182B4D3F6}" type="presParOf" srcId="{AC567928-2120-4A50-91C6-F9D16F2FD6AB}" destId="{F209B713-0735-4E73-A256-FFC66F581DFF}" srcOrd="1" destOrd="0" presId="urn:microsoft.com/office/officeart/2005/8/layout/cycle8"/>
    <dgm:cxn modelId="{4A85B1DC-38E2-48CC-ABAA-62C4D646986F}" type="presParOf" srcId="{AC567928-2120-4A50-91C6-F9D16F2FD6AB}" destId="{0F8B59C0-6DD9-44EE-90BF-61F759BD2417}" srcOrd="2" destOrd="0" presId="urn:microsoft.com/office/officeart/2005/8/layout/cycle8"/>
    <dgm:cxn modelId="{2E92C780-96C5-4256-812F-9EE279CF8016}" type="presParOf" srcId="{AC567928-2120-4A50-91C6-F9D16F2FD6AB}" destId="{FF42F5DE-EB7E-4C02-A6FA-18A45C1B95EA}" srcOrd="3" destOrd="0" presId="urn:microsoft.com/office/officeart/2005/8/layout/cycle8"/>
    <dgm:cxn modelId="{FF113085-787F-40FD-BE82-CE60725AB187}" type="presParOf" srcId="{AC567928-2120-4A50-91C6-F9D16F2FD6AB}" destId="{2AD606EF-81D0-4F2C-A88D-4DEEE4AC1A8E}" srcOrd="4" destOrd="0" presId="urn:microsoft.com/office/officeart/2005/8/layout/cycle8"/>
    <dgm:cxn modelId="{EE3AC954-7161-4A3A-AD31-8E46C23500B7}" type="presParOf" srcId="{AC567928-2120-4A50-91C6-F9D16F2FD6AB}" destId="{4FCF09C2-B145-4203-9DE2-0EBBDC86A13A}" srcOrd="5" destOrd="0" presId="urn:microsoft.com/office/officeart/2005/8/layout/cycle8"/>
    <dgm:cxn modelId="{4A1A4842-293F-477B-8F67-5DE8F108212D}" type="presParOf" srcId="{AC567928-2120-4A50-91C6-F9D16F2FD6AB}" destId="{28966B60-E744-40C5-A5C9-B43B7D7334BC}" srcOrd="6" destOrd="0" presId="urn:microsoft.com/office/officeart/2005/8/layout/cycle8"/>
    <dgm:cxn modelId="{EDDF88CA-76FA-4792-8FD4-2043E326540E}" type="presParOf" srcId="{AC567928-2120-4A50-91C6-F9D16F2FD6AB}" destId="{6B2BF4D3-5209-44EE-9896-E0ECB7EAAAC1}" srcOrd="7" destOrd="0" presId="urn:microsoft.com/office/officeart/2005/8/layout/cycle8"/>
    <dgm:cxn modelId="{D171E0A2-A8DF-4610-A6CE-EAD565AD3FD4}" type="presParOf" srcId="{AC567928-2120-4A50-91C6-F9D16F2FD6AB}" destId="{49E0D0E5-A732-4493-9C31-BD40BBAC47FC}" srcOrd="8" destOrd="0" presId="urn:microsoft.com/office/officeart/2005/8/layout/cycle8"/>
    <dgm:cxn modelId="{05DD0C3B-11A8-40EB-B046-1C694BA5BB9B}" type="presParOf" srcId="{AC567928-2120-4A50-91C6-F9D16F2FD6AB}" destId="{24FFB713-1E1A-43C1-AA6F-8DAF098118DA}" srcOrd="9" destOrd="0" presId="urn:microsoft.com/office/officeart/2005/8/layout/cycle8"/>
    <dgm:cxn modelId="{974F9809-CB0C-430B-948C-533AA0510DB5}" type="presParOf" srcId="{AC567928-2120-4A50-91C6-F9D16F2FD6AB}" destId="{79AF26DC-05E4-405D-AFF4-9F082F73F0F8}" srcOrd="10" destOrd="0" presId="urn:microsoft.com/office/officeart/2005/8/layout/cycle8"/>
    <dgm:cxn modelId="{3B434D9C-8C2B-490C-8814-EBDCCD540631}" type="presParOf" srcId="{AC567928-2120-4A50-91C6-F9D16F2FD6AB}" destId="{CE730F3A-035D-4102-9B6A-3395D7A9619A}" srcOrd="11" destOrd="0" presId="urn:microsoft.com/office/officeart/2005/8/layout/cycle8"/>
    <dgm:cxn modelId="{9218D712-4C2C-44C3-BC5B-2249D530CDE7}" type="presParOf" srcId="{AC567928-2120-4A50-91C6-F9D16F2FD6AB}" destId="{F812DAEF-B943-48B7-9025-D000E6320CAB}" srcOrd="12" destOrd="0" presId="urn:microsoft.com/office/officeart/2005/8/layout/cycle8"/>
    <dgm:cxn modelId="{50936ACD-D4D8-488D-A113-59B4AAA1B1C8}" type="presParOf" srcId="{AC567928-2120-4A50-91C6-F9D16F2FD6AB}" destId="{25EACE06-E76E-444F-B9B0-113844CB6D20}" srcOrd="13" destOrd="0" presId="urn:microsoft.com/office/officeart/2005/8/layout/cycle8"/>
    <dgm:cxn modelId="{DDBBB4ED-AB9F-4147-B3F6-30FB275B54E8}" type="presParOf" srcId="{AC567928-2120-4A50-91C6-F9D16F2FD6AB}" destId="{DD350A35-0BB0-44B2-B8C0-25F23BF9E42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9C0EC-3AFE-4778-A865-1D8899C65638}">
      <dsp:nvSpPr>
        <dsp:cNvPr id="0" name=""/>
        <dsp:cNvSpPr/>
      </dsp:nvSpPr>
      <dsp:spPr>
        <a:xfrm>
          <a:off x="3934904" y="2318785"/>
          <a:ext cx="1495237" cy="1495237"/>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bn-IN" sz="3300" b="1" kern="1200" dirty="0" smtClean="0">
              <a:solidFill>
                <a:srgbClr val="FF0000"/>
              </a:solidFill>
            </a:rPr>
            <a:t>সুপ্রিম কোর্ট</a:t>
          </a:r>
          <a:endParaRPr lang="en-US" sz="3300" b="1" kern="1200" dirty="0">
            <a:solidFill>
              <a:srgbClr val="FF0000"/>
            </a:solidFill>
          </a:endParaRPr>
        </a:p>
      </dsp:txBody>
      <dsp:txXfrm>
        <a:off x="4007895" y="2391776"/>
        <a:ext cx="1349255" cy="1349255"/>
      </dsp:txXfrm>
    </dsp:sp>
    <dsp:sp modelId="{37BE3CBA-4C0B-440C-805F-15B7923A78CD}">
      <dsp:nvSpPr>
        <dsp:cNvPr id="0" name=""/>
        <dsp:cNvSpPr/>
      </dsp:nvSpPr>
      <dsp:spPr>
        <a:xfrm rot="16200000">
          <a:off x="4158100" y="1794362"/>
          <a:ext cx="1048846" cy="0"/>
        </a:xfrm>
        <a:custGeom>
          <a:avLst/>
          <a:gdLst/>
          <a:ahLst/>
          <a:cxnLst/>
          <a:rect l="0" t="0" r="0" b="0"/>
          <a:pathLst>
            <a:path>
              <a:moveTo>
                <a:pt x="0" y="0"/>
              </a:moveTo>
              <a:lnTo>
                <a:pt x="1048846" y="0"/>
              </a:lnTo>
            </a:path>
          </a:pathLst>
        </a:custGeom>
        <a:noFill/>
        <a:ln w="5715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0E5A7D6D-8562-4EDE-8A59-46981FC81E0A}">
      <dsp:nvSpPr>
        <dsp:cNvPr id="0" name=""/>
        <dsp:cNvSpPr/>
      </dsp:nvSpPr>
      <dsp:spPr>
        <a:xfrm>
          <a:off x="2080334" y="268130"/>
          <a:ext cx="5204377" cy="1001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bn-IN" sz="3400" b="1" kern="1200" dirty="0" smtClean="0">
              <a:solidFill>
                <a:srgbClr val="0000CC"/>
              </a:solidFill>
              <a:latin typeface="NikoshBAN" panose="02000000000000000000" pitchFamily="2" charset="0"/>
              <a:cs typeface="NikoshBAN" panose="02000000000000000000" pitchFamily="2" charset="0"/>
            </a:rPr>
            <a:t>বাংলাদেশের বিচার বিভাগ</a:t>
          </a:r>
          <a:endParaRPr lang="en-US" sz="3400" kern="1200" dirty="0"/>
        </a:p>
      </dsp:txBody>
      <dsp:txXfrm>
        <a:off x="2129238" y="317034"/>
        <a:ext cx="5106569" cy="904000"/>
      </dsp:txXfrm>
    </dsp:sp>
    <dsp:sp modelId="{26B9222D-ABDE-4029-A2A0-3F6F02A7466B}">
      <dsp:nvSpPr>
        <dsp:cNvPr id="0" name=""/>
        <dsp:cNvSpPr/>
      </dsp:nvSpPr>
      <dsp:spPr>
        <a:xfrm rot="1800000">
          <a:off x="5401184" y="3606113"/>
          <a:ext cx="432285" cy="0"/>
        </a:xfrm>
        <a:custGeom>
          <a:avLst/>
          <a:gdLst/>
          <a:ahLst/>
          <a:cxnLst/>
          <a:rect l="0" t="0" r="0" b="0"/>
          <a:pathLst>
            <a:path>
              <a:moveTo>
                <a:pt x="0" y="0"/>
              </a:moveTo>
              <a:lnTo>
                <a:pt x="432285" y="0"/>
              </a:lnTo>
            </a:path>
          </a:pathLst>
        </a:custGeom>
        <a:noFill/>
        <a:ln w="5715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6ECB115F-BA21-4B6A-8015-4E88112FD6FE}">
      <dsp:nvSpPr>
        <dsp:cNvPr id="0" name=""/>
        <dsp:cNvSpPr/>
      </dsp:nvSpPr>
      <dsp:spPr>
        <a:xfrm>
          <a:off x="5694884" y="3714184"/>
          <a:ext cx="1954439" cy="1001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bn-BD" sz="2400" b="1" kern="1200" dirty="0" smtClean="0">
              <a:solidFill>
                <a:srgbClr val="002060"/>
              </a:solidFill>
            </a:rPr>
            <a:t>বিশেষ আদালত</a:t>
          </a:r>
          <a:r>
            <a:rPr lang="bn-IN" sz="2400" b="1" kern="1200" dirty="0" smtClean="0">
              <a:solidFill>
                <a:srgbClr val="002060"/>
              </a:solidFill>
            </a:rPr>
            <a:t> </a:t>
          </a:r>
          <a:endParaRPr lang="en-US" sz="2400" b="1" kern="1200" dirty="0">
            <a:solidFill>
              <a:srgbClr val="002060"/>
            </a:solidFill>
          </a:endParaRPr>
        </a:p>
      </dsp:txBody>
      <dsp:txXfrm>
        <a:off x="5743788" y="3763088"/>
        <a:ext cx="1856631" cy="904000"/>
      </dsp:txXfrm>
    </dsp:sp>
    <dsp:sp modelId="{A676895D-636F-4B90-8DAB-2CD1A0C9E198}">
      <dsp:nvSpPr>
        <dsp:cNvPr id="0" name=""/>
        <dsp:cNvSpPr/>
      </dsp:nvSpPr>
      <dsp:spPr>
        <a:xfrm rot="9000000">
          <a:off x="3531577" y="3606113"/>
          <a:ext cx="432285" cy="0"/>
        </a:xfrm>
        <a:custGeom>
          <a:avLst/>
          <a:gdLst/>
          <a:ahLst/>
          <a:cxnLst/>
          <a:rect l="0" t="0" r="0" b="0"/>
          <a:pathLst>
            <a:path>
              <a:moveTo>
                <a:pt x="0" y="0"/>
              </a:moveTo>
              <a:lnTo>
                <a:pt x="432285" y="0"/>
              </a:lnTo>
            </a:path>
          </a:pathLst>
        </a:custGeom>
        <a:noFill/>
        <a:ln w="57150" cap="flat" cmpd="sng" algn="ctr">
          <a:solidFill>
            <a:srgbClr val="00B050"/>
          </a:solidFill>
          <a:prstDash val="solid"/>
        </a:ln>
        <a:effectLst/>
      </dsp:spPr>
      <dsp:style>
        <a:lnRef idx="2">
          <a:scrgbClr r="0" g="0" b="0"/>
        </a:lnRef>
        <a:fillRef idx="0">
          <a:scrgbClr r="0" g="0" b="0"/>
        </a:fillRef>
        <a:effectRef idx="0">
          <a:scrgbClr r="0" g="0" b="0"/>
        </a:effectRef>
        <a:fontRef idx="minor"/>
      </dsp:style>
    </dsp:sp>
    <dsp:sp modelId="{2AAD27C6-4339-43DD-8E03-73B2BB8EAF09}">
      <dsp:nvSpPr>
        <dsp:cNvPr id="0" name=""/>
        <dsp:cNvSpPr/>
      </dsp:nvSpPr>
      <dsp:spPr>
        <a:xfrm>
          <a:off x="1649223" y="3714184"/>
          <a:ext cx="2087439" cy="1001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bn-IN" sz="2500" b="1" kern="1200" dirty="0" smtClean="0">
              <a:solidFill>
                <a:srgbClr val="002060"/>
              </a:solidFill>
            </a:rPr>
            <a:t>অধস্তন আদালত </a:t>
          </a:r>
          <a:endParaRPr lang="en-US" sz="2500" b="1" kern="1200" dirty="0">
            <a:solidFill>
              <a:srgbClr val="002060"/>
            </a:solidFill>
          </a:endParaRPr>
        </a:p>
      </dsp:txBody>
      <dsp:txXfrm>
        <a:off x="1698127" y="3763088"/>
        <a:ext cx="1989631" cy="90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33E46-29FB-479B-BDF9-4CCB59F63F39}">
      <dsp:nvSpPr>
        <dsp:cNvPr id="0" name=""/>
        <dsp:cNvSpPr/>
      </dsp:nvSpPr>
      <dsp:spPr>
        <a:xfrm>
          <a:off x="2746007" y="907"/>
          <a:ext cx="2259636" cy="1129818"/>
        </a:xfrm>
        <a:prstGeom prst="roundRect">
          <a:avLst>
            <a:gd name="adj" fmla="val 10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bn-IN" sz="2700" b="1" kern="1200" dirty="0" smtClean="0">
              <a:solidFill>
                <a:srgbClr val="0000CC"/>
              </a:solidFill>
              <a:latin typeface="NikoshBAN" panose="02000000000000000000" pitchFamily="2" charset="0"/>
              <a:cs typeface="NikoshBAN" panose="02000000000000000000" pitchFamily="2" charset="0"/>
            </a:rPr>
            <a:t>সুপ্রিম কোর্ট</a:t>
          </a:r>
          <a:endParaRPr lang="en-US" sz="2700" kern="1200" dirty="0"/>
        </a:p>
      </dsp:txBody>
      <dsp:txXfrm>
        <a:off x="2779098" y="33998"/>
        <a:ext cx="2193454" cy="1063636"/>
      </dsp:txXfrm>
    </dsp:sp>
    <dsp:sp modelId="{28AFB6B6-E744-4ED1-B7D1-022E7477803C}">
      <dsp:nvSpPr>
        <dsp:cNvPr id="0" name=""/>
        <dsp:cNvSpPr/>
      </dsp:nvSpPr>
      <dsp:spPr>
        <a:xfrm rot="3234338">
          <a:off x="3220769" y="1941320"/>
          <a:ext cx="2801819" cy="395436"/>
        </a:xfrm>
        <a:prstGeom prst="leftRightArrow">
          <a:avLst>
            <a:gd name="adj1" fmla="val 60000"/>
            <a:gd name="adj2" fmla="val 5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339400" y="2020407"/>
        <a:ext cx="2564557" cy="237262"/>
      </dsp:txXfrm>
    </dsp:sp>
    <dsp:sp modelId="{6C2DD27E-2BEE-436E-9A67-2240B8050120}">
      <dsp:nvSpPr>
        <dsp:cNvPr id="0" name=""/>
        <dsp:cNvSpPr/>
      </dsp:nvSpPr>
      <dsp:spPr>
        <a:xfrm>
          <a:off x="4610510" y="3230322"/>
          <a:ext cx="2259636" cy="1129818"/>
        </a:xfrm>
        <a:prstGeom prst="roundRect">
          <a:avLst>
            <a:gd name="adj" fmla="val 10000"/>
          </a:avLst>
        </a:prstGeom>
        <a:gradFill rotWithShape="0">
          <a:gsLst>
            <a:gs pos="0">
              <a:schemeClr val="accent4">
                <a:hueOff val="2560540"/>
                <a:satOff val="23219"/>
                <a:lumOff val="9020"/>
                <a:alphaOff val="0"/>
                <a:tint val="94000"/>
                <a:satMod val="103000"/>
                <a:lumMod val="102000"/>
              </a:schemeClr>
            </a:gs>
            <a:gs pos="50000">
              <a:schemeClr val="accent4">
                <a:hueOff val="2560540"/>
                <a:satOff val="23219"/>
                <a:lumOff val="9020"/>
                <a:alphaOff val="0"/>
                <a:shade val="100000"/>
                <a:satMod val="110000"/>
                <a:lumMod val="100000"/>
              </a:schemeClr>
            </a:gs>
            <a:gs pos="100000">
              <a:schemeClr val="accent4">
                <a:hueOff val="2560540"/>
                <a:satOff val="23219"/>
                <a:lumOff val="902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bn-IN" sz="2700" kern="1200" dirty="0" smtClean="0"/>
            <a:t>হাইকোর্ট বিভাগ</a:t>
          </a:r>
          <a:endParaRPr lang="en-US" sz="2700" kern="1200" dirty="0"/>
        </a:p>
      </dsp:txBody>
      <dsp:txXfrm>
        <a:off x="4643601" y="3263413"/>
        <a:ext cx="2193454" cy="1063636"/>
      </dsp:txXfrm>
    </dsp:sp>
    <dsp:sp modelId="{78CE4FCE-4951-48F6-868B-A9E4A685F7CF}">
      <dsp:nvSpPr>
        <dsp:cNvPr id="0" name=""/>
        <dsp:cNvSpPr/>
      </dsp:nvSpPr>
      <dsp:spPr>
        <a:xfrm rot="10800000">
          <a:off x="3288077" y="3597513"/>
          <a:ext cx="1175496" cy="395436"/>
        </a:xfrm>
        <a:prstGeom prst="leftRightArrow">
          <a:avLst>
            <a:gd name="adj1" fmla="val 60000"/>
            <a:gd name="adj2" fmla="val 50000"/>
          </a:avLst>
        </a:prstGeom>
        <a:gradFill rotWithShape="0">
          <a:gsLst>
            <a:gs pos="0">
              <a:schemeClr val="accent4">
                <a:hueOff val="2560540"/>
                <a:satOff val="23219"/>
                <a:lumOff val="9020"/>
                <a:alphaOff val="0"/>
                <a:tint val="94000"/>
                <a:satMod val="103000"/>
                <a:lumMod val="102000"/>
              </a:schemeClr>
            </a:gs>
            <a:gs pos="50000">
              <a:schemeClr val="accent4">
                <a:hueOff val="2560540"/>
                <a:satOff val="23219"/>
                <a:lumOff val="9020"/>
                <a:alphaOff val="0"/>
                <a:shade val="100000"/>
                <a:satMod val="110000"/>
                <a:lumMod val="100000"/>
              </a:schemeClr>
            </a:gs>
            <a:gs pos="100000">
              <a:schemeClr val="accent4">
                <a:hueOff val="2560540"/>
                <a:satOff val="23219"/>
                <a:lumOff val="902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406708" y="3676600"/>
        <a:ext cx="938234" cy="237262"/>
      </dsp:txXfrm>
    </dsp:sp>
    <dsp:sp modelId="{36A54D34-37F0-4BC7-8D21-252DA80702A6}">
      <dsp:nvSpPr>
        <dsp:cNvPr id="0" name=""/>
        <dsp:cNvSpPr/>
      </dsp:nvSpPr>
      <dsp:spPr>
        <a:xfrm>
          <a:off x="881503" y="3230322"/>
          <a:ext cx="2259636" cy="1129818"/>
        </a:xfrm>
        <a:prstGeom prst="roundRect">
          <a:avLst>
            <a:gd name="adj" fmla="val 10000"/>
          </a:avLst>
        </a:prstGeom>
        <a:gradFill rotWithShape="0">
          <a:gsLst>
            <a:gs pos="0">
              <a:schemeClr val="accent4">
                <a:hueOff val="5121079"/>
                <a:satOff val="46439"/>
                <a:lumOff val="18039"/>
                <a:alphaOff val="0"/>
                <a:tint val="94000"/>
                <a:satMod val="103000"/>
                <a:lumMod val="102000"/>
              </a:schemeClr>
            </a:gs>
            <a:gs pos="50000">
              <a:schemeClr val="accent4">
                <a:hueOff val="5121079"/>
                <a:satOff val="46439"/>
                <a:lumOff val="18039"/>
                <a:alphaOff val="0"/>
                <a:shade val="100000"/>
                <a:satMod val="110000"/>
                <a:lumMod val="100000"/>
              </a:schemeClr>
            </a:gs>
            <a:gs pos="100000">
              <a:schemeClr val="accent4">
                <a:hueOff val="5121079"/>
                <a:satOff val="46439"/>
                <a:lumOff val="18039"/>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bn-IN" sz="2700" kern="1200" dirty="0" smtClean="0"/>
            <a:t>আপিল বিভাগ</a:t>
          </a:r>
          <a:endParaRPr lang="en-US" sz="2700" kern="1200" dirty="0"/>
        </a:p>
      </dsp:txBody>
      <dsp:txXfrm>
        <a:off x="914594" y="3263413"/>
        <a:ext cx="2193454" cy="1063636"/>
      </dsp:txXfrm>
    </dsp:sp>
    <dsp:sp modelId="{A680BF9C-6803-4DBB-BC98-C272786E00D7}">
      <dsp:nvSpPr>
        <dsp:cNvPr id="0" name=""/>
        <dsp:cNvSpPr/>
      </dsp:nvSpPr>
      <dsp:spPr>
        <a:xfrm rot="18638013">
          <a:off x="1417062" y="1899835"/>
          <a:ext cx="3011598" cy="395436"/>
        </a:xfrm>
        <a:prstGeom prst="leftRightArrow">
          <a:avLst>
            <a:gd name="adj1" fmla="val 60000"/>
            <a:gd name="adj2" fmla="val 50000"/>
          </a:avLst>
        </a:prstGeom>
        <a:gradFill rotWithShape="0">
          <a:gsLst>
            <a:gs pos="0">
              <a:schemeClr val="accent4">
                <a:hueOff val="5121079"/>
                <a:satOff val="46439"/>
                <a:lumOff val="18039"/>
                <a:alphaOff val="0"/>
                <a:tint val="94000"/>
                <a:satMod val="103000"/>
                <a:lumMod val="102000"/>
              </a:schemeClr>
            </a:gs>
            <a:gs pos="50000">
              <a:schemeClr val="accent4">
                <a:hueOff val="5121079"/>
                <a:satOff val="46439"/>
                <a:lumOff val="18039"/>
                <a:alphaOff val="0"/>
                <a:shade val="100000"/>
                <a:satMod val="110000"/>
                <a:lumMod val="100000"/>
              </a:schemeClr>
            </a:gs>
            <a:gs pos="100000">
              <a:schemeClr val="accent4">
                <a:hueOff val="5121079"/>
                <a:satOff val="46439"/>
                <a:lumOff val="18039"/>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535693" y="1978922"/>
        <a:ext cx="2774336" cy="237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0F241-E122-46A9-BB0E-C515D5937DF4}">
      <dsp:nvSpPr>
        <dsp:cNvPr id="0" name=""/>
        <dsp:cNvSpPr/>
      </dsp:nvSpPr>
      <dsp:spPr>
        <a:xfrm>
          <a:off x="2262741" y="367562"/>
          <a:ext cx="3947578" cy="3947578"/>
        </a:xfrm>
        <a:prstGeom prst="pie">
          <a:avLst>
            <a:gd name="adj1" fmla="val 16200000"/>
            <a:gd name="adj2" fmla="val 1800000"/>
          </a:avLst>
        </a:prstGeom>
        <a:solidFill>
          <a:schemeClr val="accent5">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t>আপিল বিভাগের ক্ষমতা ও এখতিয়ার  </a:t>
          </a:r>
          <a:endParaRPr lang="en-US" sz="2000" b="1" kern="1200" dirty="0"/>
        </a:p>
      </dsp:txBody>
      <dsp:txXfrm>
        <a:off x="4343208" y="1204073"/>
        <a:ext cx="1409849" cy="1174874"/>
      </dsp:txXfrm>
    </dsp:sp>
    <dsp:sp modelId="{2AD606EF-81D0-4F2C-A88D-4DEEE4AC1A8E}">
      <dsp:nvSpPr>
        <dsp:cNvPr id="0" name=""/>
        <dsp:cNvSpPr/>
      </dsp:nvSpPr>
      <dsp:spPr>
        <a:xfrm>
          <a:off x="2243535" y="446452"/>
          <a:ext cx="3947578" cy="3947578"/>
        </a:xfrm>
        <a:prstGeom prst="pie">
          <a:avLst>
            <a:gd name="adj1" fmla="val 1800000"/>
            <a:gd name="adj2" fmla="val 900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t>সুপ্রিম কোর্টের বিচার বিভাগীয় পর্যালোচনা ক্ষমতা </a:t>
          </a:r>
          <a:endParaRPr lang="en-US" sz="2000" b="1" kern="1200" dirty="0"/>
        </a:p>
      </dsp:txBody>
      <dsp:txXfrm>
        <a:off x="3183434" y="3007678"/>
        <a:ext cx="2114774" cy="1033889"/>
      </dsp:txXfrm>
    </dsp:sp>
    <dsp:sp modelId="{49E0D0E5-A732-4493-9C31-BD40BBAC47FC}">
      <dsp:nvSpPr>
        <dsp:cNvPr id="0" name=""/>
        <dsp:cNvSpPr/>
      </dsp:nvSpPr>
      <dsp:spPr>
        <a:xfrm>
          <a:off x="2224329" y="367562"/>
          <a:ext cx="3947578" cy="3947578"/>
        </a:xfrm>
        <a:prstGeom prst="pie">
          <a:avLst>
            <a:gd name="adj1" fmla="val 9000000"/>
            <a:gd name="adj2" fmla="val 1620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t>হাইকোর্ট বিভাগের ক্ষমতা ও এখতিয়ার </a:t>
          </a:r>
          <a:endParaRPr lang="en-US" sz="2000" b="1" kern="1200" dirty="0"/>
        </a:p>
      </dsp:txBody>
      <dsp:txXfrm>
        <a:off x="2681590" y="1204073"/>
        <a:ext cx="1409849" cy="1174874"/>
      </dsp:txXfrm>
    </dsp:sp>
    <dsp:sp modelId="{F812DAEF-B943-48B7-9025-D000E6320CAB}">
      <dsp:nvSpPr>
        <dsp:cNvPr id="0" name=""/>
        <dsp:cNvSpPr/>
      </dsp:nvSpPr>
      <dsp:spPr>
        <a:xfrm>
          <a:off x="2018692" y="123188"/>
          <a:ext cx="4436326" cy="443632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EACE06-E76E-444F-B9B0-113844CB6D20}">
      <dsp:nvSpPr>
        <dsp:cNvPr id="0" name=""/>
        <dsp:cNvSpPr/>
      </dsp:nvSpPr>
      <dsp:spPr>
        <a:xfrm>
          <a:off x="1999161" y="201828"/>
          <a:ext cx="4436326" cy="443632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350A35-0BB0-44B2-B8C0-25F23BF9E425}">
      <dsp:nvSpPr>
        <dsp:cNvPr id="0" name=""/>
        <dsp:cNvSpPr/>
      </dsp:nvSpPr>
      <dsp:spPr>
        <a:xfrm>
          <a:off x="1854480" y="95284"/>
          <a:ext cx="4436326" cy="443632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C3369D-C985-4A8A-ABB4-D413242A072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299122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9D-C985-4A8A-ABB4-D413242A072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63983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9D-C985-4A8A-ABB4-D413242A072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220470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9D-C985-4A8A-ABB4-D413242A072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AE623FA-645C-4F17-A2AC-57505928229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43120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9D-C985-4A8A-ABB4-D413242A072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233911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6C3369D-C985-4A8A-ABB4-D413242A0724}"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595980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6C3369D-C985-4A8A-ABB4-D413242A0724}"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330801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3369D-C985-4A8A-ABB4-D413242A072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4090595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6C3369D-C985-4A8A-ABB4-D413242A0724}" type="datetimeFigureOut">
              <a:rPr lang="en-US" smtClean="0"/>
              <a:t>3/22/2022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AE623FA-645C-4F17-A2AC-57505928229B}" type="slidenum">
              <a:rPr lang="en-US" smtClean="0"/>
              <a:t>‹#›</a:t>
            </a:fld>
            <a:endParaRPr lang="en-US"/>
          </a:p>
        </p:txBody>
      </p:sp>
    </p:spTree>
    <p:extLst>
      <p:ext uri="{BB962C8B-B14F-4D97-AF65-F5344CB8AC3E}">
        <p14:creationId xmlns:p14="http://schemas.microsoft.com/office/powerpoint/2010/main" val="1861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3369D-C985-4A8A-ABB4-D413242A072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5143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3369D-C985-4A8A-ABB4-D413242A0724}"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88143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C3369D-C985-4A8A-ABB4-D413242A072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342175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C3369D-C985-4A8A-ABB4-D413242A0724}"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387522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C3369D-C985-4A8A-ABB4-D413242A0724}"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230526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6C3369D-C985-4A8A-ABB4-D413242A0724}"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20810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9D-C985-4A8A-ABB4-D413242A072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240895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3369D-C985-4A8A-ABB4-D413242A0724}"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623FA-645C-4F17-A2AC-57505928229B}" type="slidenum">
              <a:rPr lang="en-US" smtClean="0"/>
              <a:t>‹#›</a:t>
            </a:fld>
            <a:endParaRPr lang="en-US"/>
          </a:p>
        </p:txBody>
      </p:sp>
    </p:spTree>
    <p:extLst>
      <p:ext uri="{BB962C8B-B14F-4D97-AF65-F5344CB8AC3E}">
        <p14:creationId xmlns:p14="http://schemas.microsoft.com/office/powerpoint/2010/main" val="193200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6C3369D-C985-4A8A-ABB4-D413242A0724}" type="datetimeFigureOut">
              <a:rPr lang="en-US" smtClean="0"/>
              <a:t>3/22/2022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AE623FA-645C-4F17-A2AC-57505928229B}" type="slidenum">
              <a:rPr lang="en-US" smtClean="0"/>
              <a:t>‹#›</a:t>
            </a:fld>
            <a:endParaRPr lang="en-US"/>
          </a:p>
        </p:txBody>
      </p:sp>
    </p:spTree>
    <p:extLst>
      <p:ext uri="{BB962C8B-B14F-4D97-AF65-F5344CB8AC3E}">
        <p14:creationId xmlns:p14="http://schemas.microsoft.com/office/powerpoint/2010/main" val="4220116060"/>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fif"/><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1.jpg"/><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13" Type="http://schemas.openxmlformats.org/officeDocument/2006/relationships/hyperlink" Target="https://i3dl.org/scoring-evaluation-criteria/" TargetMode="External"/><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hyperlink" Target="http://pngimg.com/download/91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860" y="622284"/>
            <a:ext cx="9601981" cy="5551322"/>
          </a:xfrm>
          <a:prstGeom prst="rect">
            <a:avLst/>
          </a:prstGeom>
        </p:spPr>
      </p:pic>
      <p:sp>
        <p:nvSpPr>
          <p:cNvPr id="5" name="Rectangle 4"/>
          <p:cNvSpPr/>
          <p:nvPr/>
        </p:nvSpPr>
        <p:spPr>
          <a:xfrm>
            <a:off x="2723907" y="2016026"/>
            <a:ext cx="6995886" cy="27638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3800" dirty="0" smtClean="0">
                <a:solidFill>
                  <a:schemeClr val="accent4">
                    <a:lumMod val="40000"/>
                    <a:lumOff val="60000"/>
                  </a:schemeClr>
                </a:solidFill>
                <a:latin typeface="NikoshBAN" pitchFamily="2" charset="0"/>
                <a:cs typeface="NikoshBAN" pitchFamily="2" charset="0"/>
              </a:rPr>
              <a:t>শুভেচ্ছা </a:t>
            </a:r>
            <a:endParaRPr lang="en-US" sz="13800" dirty="0">
              <a:solidFill>
                <a:schemeClr val="accent4">
                  <a:lumMod val="40000"/>
                  <a:lumOff val="60000"/>
                </a:schemeClr>
              </a:solidFill>
              <a:latin typeface="NikoshBAN" pitchFamily="2" charset="0"/>
              <a:cs typeface="NikoshBAN" pitchFamily="2" charset="0"/>
            </a:endParaRPr>
          </a:p>
        </p:txBody>
      </p:sp>
    </p:spTree>
    <p:extLst>
      <p:ext uri="{BB962C8B-B14F-4D97-AF65-F5344CB8AC3E}">
        <p14:creationId xmlns:p14="http://schemas.microsoft.com/office/powerpoint/2010/main" val="37257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494" y="2537138"/>
            <a:ext cx="4298199" cy="2517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978794" y="772733"/>
            <a:ext cx="5975797" cy="707886"/>
          </a:xfrm>
          <a:prstGeom prst="rect">
            <a:avLst/>
          </a:prstGeom>
          <a:solidFill>
            <a:srgbClr val="7030A0"/>
          </a:solidFill>
        </p:spPr>
        <p:txBody>
          <a:bodyPr wrap="square" rtlCol="0">
            <a:spAutoFit/>
          </a:bodyPr>
          <a:lstStyle/>
          <a:p>
            <a:r>
              <a:rPr lang="bn-IN" sz="4000" dirty="0" smtClean="0"/>
              <a:t>নিচের ছবিগুলো লক্ষ্য কর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53" y="2537138"/>
            <a:ext cx="4397552" cy="2547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109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89" y="2137704"/>
            <a:ext cx="5059480" cy="2832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86" t="-2046" r="-257" b="-1026"/>
          <a:stretch/>
        </p:blipFill>
        <p:spPr>
          <a:xfrm>
            <a:off x="6093667" y="2137704"/>
            <a:ext cx="5506929" cy="2832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23080" y="327546"/>
            <a:ext cx="10604311" cy="1077218"/>
          </a:xfrm>
          <a:prstGeom prst="rect">
            <a:avLst/>
          </a:prstGeom>
          <a:noFill/>
        </p:spPr>
        <p:txBody>
          <a:bodyPr wrap="square" rtlCol="0">
            <a:spAutoFit/>
          </a:bodyPr>
          <a:lstStyle/>
          <a:p>
            <a:r>
              <a:rPr lang="bn-BD" sz="3200" b="1" dirty="0" smtClean="0"/>
              <a:t>বিশেষ আদালত সমূহ হলোঃ শ্রম আদালত, শিশু অপরাধ আদালত, প্রশাসনিক ট্রাইব্যুনাল ইত্যাদি। </a:t>
            </a:r>
            <a:endParaRPr lang="en-US" sz="3200" b="1" dirty="0"/>
          </a:p>
        </p:txBody>
      </p:sp>
    </p:spTree>
    <p:extLst>
      <p:ext uri="{BB962C8B-B14F-4D97-AF65-F5344CB8AC3E}">
        <p14:creationId xmlns:p14="http://schemas.microsoft.com/office/powerpoint/2010/main" val="3163266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407" y="738219"/>
            <a:ext cx="10006084" cy="1107996"/>
          </a:xfrm>
          <a:prstGeom prst="rect">
            <a:avLst/>
          </a:prstGeom>
          <a:solidFill>
            <a:srgbClr val="0070C0"/>
          </a:solidFill>
        </p:spPr>
        <p:txBody>
          <a:bodyPr wrap="square" rtlCol="0">
            <a:spAutoFit/>
          </a:bodyPr>
          <a:lstStyle/>
          <a:p>
            <a:pPr algn="ctr"/>
            <a:r>
              <a:rPr lang="bn-BD" sz="6600" dirty="0" smtClean="0">
                <a:solidFill>
                  <a:schemeClr val="accent1">
                    <a:lumMod val="40000"/>
                    <a:lumOff val="60000"/>
                  </a:schemeClr>
                </a:solidFill>
                <a:latin typeface="NikoshBAN" panose="02000000000000000000" pitchFamily="2" charset="0"/>
                <a:cs typeface="NikoshBAN" panose="02000000000000000000" pitchFamily="2" charset="0"/>
              </a:rPr>
              <a:t>সুপ্রিম কোর্ট বলতে কি বুঝ?</a:t>
            </a:r>
            <a:endParaRPr lang="en-US" sz="66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585407" y="2361063"/>
            <a:ext cx="11044140" cy="2315007"/>
          </a:xfrm>
          <a:prstGeom prst="rect">
            <a:avLst/>
          </a:prstGeom>
          <a:solidFill>
            <a:schemeClr val="tx1"/>
          </a:solidFill>
        </p:spPr>
        <p:txBody>
          <a:bodyPr wrap="square" rtlCol="0">
            <a:spAutoFit/>
          </a:bodyPr>
          <a:lstStyle/>
          <a:p>
            <a:r>
              <a:rPr lang="bn-BD" sz="2000" dirty="0" smtClean="0">
                <a:solidFill>
                  <a:srgbClr val="FF0000"/>
                </a:solidFill>
                <a:latin typeface="NikoshBAN" panose="02000000000000000000" pitchFamily="2" charset="0"/>
                <a:cs typeface="NikoshBAN" panose="02000000000000000000" pitchFamily="2" charset="0"/>
              </a:rPr>
              <a:t>বাংলাদেশের বিচার বিভাগের শীর্ষ আদালত সুপ্রিম কোর্ট । বিচার বিভাগের সর্বোচ্চ আদালত হিসেবে </a:t>
            </a:r>
            <a:r>
              <a:rPr lang="bn-IN" sz="2000" dirty="0" smtClean="0">
                <a:solidFill>
                  <a:srgbClr val="FF0000"/>
                </a:solidFill>
                <a:latin typeface="NikoshBAN" panose="02000000000000000000" pitchFamily="2" charset="0"/>
                <a:cs typeface="NikoshBAN" panose="02000000000000000000" pitchFamily="2" charset="0"/>
              </a:rPr>
              <a:t>সুপ্রিম কোর্ট জনগনের </a:t>
            </a:r>
            <a:r>
              <a:rPr lang="bn-BD" sz="2000" dirty="0" smtClean="0">
                <a:solidFill>
                  <a:srgbClr val="FF0000"/>
                </a:solidFill>
                <a:latin typeface="NikoshBAN" panose="02000000000000000000" pitchFamily="2" charset="0"/>
                <a:cs typeface="NikoshBAN" panose="02000000000000000000" pitchFamily="2" charset="0"/>
              </a:rPr>
              <a:t>মৌলিক অধিকার রক্ষা এবং আইনের শাসন প্রতিষ্টা করে থাকে। তাই সুপ্রিম কোর্ট বাংলাদেশের সর্বোচ্চ আদালত। আপিল বিভাগ ও হাইকোর্ট নিয়ে একত্রে সুপ্রিম কোর্ট গঠিত। সুপ্রিম কোর্টের প্রধান বিচারপতিকে রাষ্ট্রপতি নিয়োগ দেন। সুপ্রিম কোর্টের বিচারকগন ৬৭ বছর বয়স পর্যন্ত স্থায়ী পদে বহাল থাকেন। রাজধানী শহরে সুপ্রিম কোর্টের স্থায়ী আসন থাকবে। সুপ্রিম কোর্টের বিচার হবে বেঞ্চের মাধ্যমে। সুতরাং  সংবিধানের ৯৪ নং অনুচ্ছেদ অনুযায়ী বাংলাদেশের শীর্ষ আদালত হলো</a:t>
            </a:r>
            <a:r>
              <a:rPr lang="bn-IN" sz="2000" dirty="0" smtClean="0">
                <a:solidFill>
                  <a:srgbClr val="FF0000"/>
                </a:solidFill>
                <a:latin typeface="NikoshBAN" panose="02000000000000000000" pitchFamily="2" charset="0"/>
                <a:cs typeface="NikoshBAN" panose="02000000000000000000" pitchFamily="2" charset="0"/>
              </a:rPr>
              <a:t> </a:t>
            </a:r>
            <a:r>
              <a:rPr lang="bn-BD" sz="2000" dirty="0" smtClean="0">
                <a:solidFill>
                  <a:srgbClr val="FF0000"/>
                </a:solidFill>
                <a:latin typeface="NikoshBAN" panose="02000000000000000000" pitchFamily="2" charset="0"/>
                <a:cs typeface="NikoshBAN" panose="02000000000000000000" pitchFamily="2" charset="0"/>
              </a:rPr>
              <a:t>সুপ্রিম কোর্ট।</a:t>
            </a:r>
            <a:endParaRPr lang="en-US" sz="2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6572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56345" y="1000892"/>
            <a:ext cx="7601804" cy="5302154"/>
          </a:xfrm>
          <a:prstGeom prst="round2DiagRect">
            <a:avLst>
              <a:gd name="adj1" fmla="val 16667"/>
              <a:gd name="adj2" fmla="val 0"/>
            </a:avLst>
          </a:prstGeom>
          <a:ln w="88900" cap="sq">
            <a:solidFill>
              <a:srgbClr val="FF0000"/>
            </a:solidFill>
            <a:miter lim="800000"/>
          </a:ln>
          <a:effectLst>
            <a:outerShdw blurRad="254000" algn="tl" rotWithShape="0">
              <a:srgbClr val="000000">
                <a:alpha val="43000"/>
              </a:srgbClr>
            </a:outerShdw>
          </a:effectLst>
        </p:spPr>
      </p:pic>
      <p:sp>
        <p:nvSpPr>
          <p:cNvPr id="4" name="TextBox 3"/>
          <p:cNvSpPr txBox="1"/>
          <p:nvPr/>
        </p:nvSpPr>
        <p:spPr>
          <a:xfrm>
            <a:off x="518615" y="477672"/>
            <a:ext cx="1637730" cy="523220"/>
          </a:xfrm>
          <a:prstGeom prst="rect">
            <a:avLst/>
          </a:prstGeom>
          <a:solidFill>
            <a:srgbClr val="FF0000"/>
          </a:solidFill>
        </p:spPr>
        <p:txBody>
          <a:bodyPr wrap="square" rtlCol="0">
            <a:spAutoFit/>
          </a:bodyPr>
          <a:lstStyle/>
          <a:p>
            <a:r>
              <a:rPr lang="bn-BD" sz="2800" b="1" dirty="0" smtClean="0"/>
              <a:t>ধরন- ১ </a:t>
            </a:r>
            <a:endParaRPr lang="en-US" sz="2800" b="1" dirty="0"/>
          </a:p>
        </p:txBody>
      </p:sp>
      <p:sp>
        <p:nvSpPr>
          <p:cNvPr id="3" name="TextBox 2"/>
          <p:cNvSpPr txBox="1"/>
          <p:nvPr/>
        </p:nvSpPr>
        <p:spPr>
          <a:xfrm>
            <a:off x="4074458" y="260286"/>
            <a:ext cx="4168589" cy="461665"/>
          </a:xfrm>
          <a:prstGeom prst="rect">
            <a:avLst/>
          </a:prstGeom>
          <a:solidFill>
            <a:srgbClr val="0070C0"/>
          </a:solidFill>
        </p:spPr>
        <p:txBody>
          <a:bodyPr wrap="square" rtlCol="0">
            <a:spAutoFit/>
          </a:bodyPr>
          <a:lstStyle/>
          <a:p>
            <a:r>
              <a:rPr lang="bn-BD" sz="2400" b="1" dirty="0" smtClean="0"/>
              <a:t>বাংলাদেশের বিচার কাঠামো </a:t>
            </a:r>
            <a:endParaRPr lang="en-US" sz="2400" b="1" dirty="0"/>
          </a:p>
        </p:txBody>
      </p:sp>
    </p:spTree>
    <p:extLst>
      <p:ext uri="{BB962C8B-B14F-4D97-AF65-F5344CB8AC3E}">
        <p14:creationId xmlns:p14="http://schemas.microsoft.com/office/powerpoint/2010/main" val="3380532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702257" y="1349621"/>
            <a:ext cx="7014948" cy="5020422"/>
          </a:xfrm>
          <a:prstGeom prst="round2DiagRect">
            <a:avLst>
              <a:gd name="adj1" fmla="val 16667"/>
              <a:gd name="adj2" fmla="val 0"/>
            </a:avLst>
          </a:prstGeom>
          <a:ln w="76200" cap="sq">
            <a:solidFill>
              <a:srgbClr val="FF0000"/>
            </a:solidFill>
            <a:miter lim="800000"/>
          </a:ln>
          <a:effectLst>
            <a:outerShdw blurRad="254000" algn="tl" rotWithShape="0">
              <a:srgbClr val="000000">
                <a:alpha val="43000"/>
              </a:srgbClr>
            </a:outerShdw>
          </a:effectLst>
        </p:spPr>
      </p:pic>
      <p:sp>
        <p:nvSpPr>
          <p:cNvPr id="6" name="TextBox 5"/>
          <p:cNvSpPr txBox="1"/>
          <p:nvPr/>
        </p:nvSpPr>
        <p:spPr>
          <a:xfrm>
            <a:off x="627797" y="559558"/>
            <a:ext cx="1678675" cy="584775"/>
          </a:xfrm>
          <a:prstGeom prst="rect">
            <a:avLst/>
          </a:prstGeom>
          <a:solidFill>
            <a:srgbClr val="FF0000"/>
          </a:solidFill>
        </p:spPr>
        <p:txBody>
          <a:bodyPr wrap="square" rtlCol="0">
            <a:spAutoFit/>
          </a:bodyPr>
          <a:lstStyle/>
          <a:p>
            <a:r>
              <a:rPr lang="bn-BD" sz="3200" b="1" dirty="0" smtClean="0"/>
              <a:t>ধরন- ২</a:t>
            </a:r>
            <a:endParaRPr lang="en-US" sz="3200" b="1" dirty="0"/>
          </a:p>
        </p:txBody>
      </p:sp>
      <p:sp>
        <p:nvSpPr>
          <p:cNvPr id="4" name="TextBox 3"/>
          <p:cNvSpPr txBox="1"/>
          <p:nvPr/>
        </p:nvSpPr>
        <p:spPr>
          <a:xfrm>
            <a:off x="4125437" y="481423"/>
            <a:ext cx="4168589" cy="461665"/>
          </a:xfrm>
          <a:prstGeom prst="rect">
            <a:avLst/>
          </a:prstGeom>
          <a:solidFill>
            <a:srgbClr val="0070C0"/>
          </a:solidFill>
        </p:spPr>
        <p:txBody>
          <a:bodyPr wrap="square" rtlCol="0">
            <a:spAutoFit/>
          </a:bodyPr>
          <a:lstStyle/>
          <a:p>
            <a:r>
              <a:rPr lang="bn-BD" sz="2400" b="1" dirty="0" smtClean="0"/>
              <a:t>বাংলাদেশের বিচার কাঠামো  </a:t>
            </a:r>
            <a:endParaRPr lang="en-US" sz="2400" b="1" dirty="0"/>
          </a:p>
        </p:txBody>
      </p:sp>
    </p:spTree>
    <p:extLst>
      <p:ext uri="{BB962C8B-B14F-4D97-AF65-F5344CB8AC3E}">
        <p14:creationId xmlns:p14="http://schemas.microsoft.com/office/powerpoint/2010/main" val="464073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9486" y="614149"/>
            <a:ext cx="2961565" cy="707886"/>
          </a:xfrm>
          <a:prstGeom prst="rect">
            <a:avLst/>
          </a:prstGeom>
          <a:noFill/>
          <a:ln w="76200">
            <a:solidFill>
              <a:schemeClr val="tx1"/>
            </a:solidFill>
          </a:ln>
        </p:spPr>
        <p:txBody>
          <a:bodyPr wrap="square" rtlCol="0">
            <a:spAutoFit/>
          </a:bodyPr>
          <a:lstStyle/>
          <a:p>
            <a:r>
              <a:rPr lang="bn-BD" sz="4000" b="1" dirty="0" smtClean="0"/>
              <a:t>একক কাজ</a:t>
            </a:r>
            <a:endParaRPr lang="en-US" sz="4000" b="1" dirty="0"/>
          </a:p>
        </p:txBody>
      </p:sp>
      <p:sp>
        <p:nvSpPr>
          <p:cNvPr id="3" name="TextBox 2"/>
          <p:cNvSpPr txBox="1"/>
          <p:nvPr/>
        </p:nvSpPr>
        <p:spPr>
          <a:xfrm>
            <a:off x="1050878" y="2606722"/>
            <a:ext cx="8639032" cy="1323439"/>
          </a:xfrm>
          <a:prstGeom prst="rect">
            <a:avLst/>
          </a:prstGeom>
          <a:solidFill>
            <a:schemeClr val="accent5">
              <a:lumMod val="50000"/>
            </a:schemeClr>
          </a:solidFill>
        </p:spPr>
        <p:txBody>
          <a:bodyPr wrap="square" rtlCol="0">
            <a:spAutoFit/>
          </a:bodyPr>
          <a:lstStyle/>
          <a:p>
            <a:r>
              <a:rPr lang="bn-BD" sz="4000" dirty="0" smtClean="0"/>
              <a:t>বাংলাদেশর বিচার কাঠামোর স্তর চিহ্নিত করে দেখাও। </a:t>
            </a:r>
            <a:endParaRPr lang="en-US" sz="4000" dirty="0"/>
          </a:p>
        </p:txBody>
      </p:sp>
    </p:spTree>
    <p:extLst>
      <p:ext uri="{BB962C8B-B14F-4D97-AF65-F5344CB8AC3E}">
        <p14:creationId xmlns:p14="http://schemas.microsoft.com/office/powerpoint/2010/main" val="3376054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875763" y="2009105"/>
          <a:ext cx="7751651" cy="4361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0629" y="2086377"/>
            <a:ext cx="1983347" cy="1004552"/>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1061939" y="565155"/>
            <a:ext cx="6697014" cy="1015663"/>
          </a:xfrm>
          <a:prstGeom prst="rect">
            <a:avLst/>
          </a:prstGeom>
          <a:solidFill>
            <a:srgbClr val="00B0F0"/>
          </a:solidFill>
        </p:spPr>
        <p:txBody>
          <a:bodyPr wrap="square" rtlCol="0">
            <a:spAutoFit/>
          </a:bodyPr>
          <a:lstStyle/>
          <a:p>
            <a:r>
              <a:rPr lang="bn-IN" sz="6000" dirty="0" smtClean="0"/>
              <a:t>সুপ্রিম কোর্টের গঠন</a:t>
            </a:r>
          </a:p>
        </p:txBody>
      </p:sp>
    </p:spTree>
    <p:extLst>
      <p:ext uri="{BB962C8B-B14F-4D97-AF65-F5344CB8AC3E}">
        <p14:creationId xmlns:p14="http://schemas.microsoft.com/office/powerpoint/2010/main" val="330092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689" y="1011608"/>
            <a:ext cx="4968472" cy="2796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76" y="3918686"/>
            <a:ext cx="4494840" cy="2735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107" y="3918686"/>
            <a:ext cx="4347290" cy="2759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927279" y="193184"/>
            <a:ext cx="5975797" cy="707886"/>
          </a:xfrm>
          <a:prstGeom prst="rect">
            <a:avLst/>
          </a:prstGeom>
          <a:solidFill>
            <a:srgbClr val="00B0F0"/>
          </a:solidFill>
          <a:ln w="28575">
            <a:solidFill>
              <a:srgbClr val="FF0000"/>
            </a:solidFill>
          </a:ln>
        </p:spPr>
        <p:txBody>
          <a:bodyPr wrap="square" rtlCol="0">
            <a:spAutoFit/>
          </a:bodyPr>
          <a:lstStyle/>
          <a:p>
            <a:r>
              <a:rPr lang="bn-IN" sz="4000" dirty="0" smtClean="0"/>
              <a:t>নিচের ছবিগুলো লক্ষ্য কর </a:t>
            </a:r>
          </a:p>
        </p:txBody>
      </p:sp>
    </p:spTree>
    <p:extLst>
      <p:ext uri="{BB962C8B-B14F-4D97-AF65-F5344CB8AC3E}">
        <p14:creationId xmlns:p14="http://schemas.microsoft.com/office/powerpoint/2010/main" val="37680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gular Pentagon 4"/>
          <p:cNvSpPr/>
          <p:nvPr/>
        </p:nvSpPr>
        <p:spPr>
          <a:xfrm>
            <a:off x="2963261" y="908053"/>
            <a:ext cx="5367130" cy="4823792"/>
          </a:xfrm>
          <a:prstGeom prst="pentagon">
            <a:avLst/>
          </a:prstGeom>
          <a:solidFill>
            <a:srgbClr val="FF0000"/>
          </a:solidFill>
          <a:ln w="76200">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t>সুপ্রিম কোর্টের বিচারক হওয়ার যোগ্যতা </a:t>
            </a:r>
            <a:endParaRPr lang="en-US" sz="3600" b="1" dirty="0"/>
          </a:p>
        </p:txBody>
      </p:sp>
    </p:spTree>
    <p:extLst>
      <p:ext uri="{BB962C8B-B14F-4D97-AF65-F5344CB8AC3E}">
        <p14:creationId xmlns:p14="http://schemas.microsoft.com/office/powerpoint/2010/main" val="2014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2624" y="1896035"/>
            <a:ext cx="8108576" cy="1446550"/>
          </a:xfrm>
          <a:prstGeom prst="rect">
            <a:avLst/>
          </a:prstGeom>
          <a:noFill/>
          <a:ln w="57150">
            <a:solidFill>
              <a:srgbClr val="00B0F0"/>
            </a:solidFill>
          </a:ln>
        </p:spPr>
        <p:txBody>
          <a:bodyPr wrap="square" rtlCol="0">
            <a:spAutoFit/>
          </a:bodyPr>
          <a:lstStyle/>
          <a:p>
            <a:r>
              <a:rPr lang="bn-BD" sz="4400" b="1" dirty="0" smtClean="0"/>
              <a:t>বিচারপতিদের চাকরির মেয়াদ ও বেতন-ভাতা</a:t>
            </a:r>
            <a:endParaRPr lang="en-US" sz="4400" b="1" dirty="0"/>
          </a:p>
        </p:txBody>
      </p:sp>
    </p:spTree>
    <p:extLst>
      <p:ext uri="{BB962C8B-B14F-4D97-AF65-F5344CB8AC3E}">
        <p14:creationId xmlns:p14="http://schemas.microsoft.com/office/powerpoint/2010/main" val="1609913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3505200" y="778447"/>
            <a:ext cx="6019800" cy="930846"/>
          </a:xfrm>
          <a:prstGeom prst="flowChartTerminator">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bn-BD" sz="5400" dirty="0">
                <a:solidFill>
                  <a:srgbClr val="FFFF00"/>
                </a:solidFill>
                <a:latin typeface="NikoshBAN" pitchFamily="2" charset="0"/>
                <a:cs typeface="NikoshBAN" pitchFamily="2" charset="0"/>
              </a:rPr>
              <a:t>শিক্ষক পরিচিতি</a:t>
            </a:r>
            <a:endParaRPr lang="en-US" sz="5400" dirty="0">
              <a:solidFill>
                <a:srgbClr val="FFFF00"/>
              </a:solidFill>
            </a:endParaRPr>
          </a:p>
        </p:txBody>
      </p:sp>
      <p:sp>
        <p:nvSpPr>
          <p:cNvPr id="3" name="Flowchart: Alternate Process 2"/>
          <p:cNvSpPr/>
          <p:nvPr/>
        </p:nvSpPr>
        <p:spPr>
          <a:xfrm>
            <a:off x="2124384" y="2143062"/>
            <a:ext cx="5437488" cy="4296791"/>
          </a:xfrm>
          <a:prstGeom prst="flowChartAlternateProcess">
            <a:avLst/>
          </a:prstGeom>
          <a:ln w="57150"/>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n-US" sz="4000" b="1" dirty="0">
                <a:ln w="9525">
                  <a:noFill/>
                  <a:prstDash val="solid"/>
                </a:ln>
                <a:solidFill>
                  <a:srgbClr val="000000"/>
                </a:solidFill>
                <a:latin typeface="SutonnyMJ" pitchFamily="2" charset="0"/>
                <a:cs typeface="SutonnyMJ" pitchFamily="2" charset="0"/>
              </a:rPr>
              <a:t>‡</a:t>
            </a:r>
            <a:r>
              <a:rPr lang="en-US" sz="4000" b="1" dirty="0" err="1">
                <a:ln w="9525">
                  <a:noFill/>
                  <a:prstDash val="solid"/>
                </a:ln>
                <a:solidFill>
                  <a:srgbClr val="000000"/>
                </a:solidFill>
                <a:latin typeface="SutonnyMJ" pitchFamily="2" charset="0"/>
                <a:cs typeface="SutonnyMJ" pitchFamily="2" charset="0"/>
              </a:rPr>
              <a:t>gv</a:t>
            </a:r>
            <a:r>
              <a:rPr lang="en-US" sz="4000" b="1" dirty="0">
                <a:ln w="9525">
                  <a:noFill/>
                  <a:prstDash val="solid"/>
                </a:ln>
                <a:solidFill>
                  <a:srgbClr val="000000"/>
                </a:solidFill>
                <a:latin typeface="SutonnyMJ" pitchFamily="2" charset="0"/>
                <a:cs typeface="SutonnyMJ" pitchFamily="2" charset="0"/>
              </a:rPr>
              <a:t>: </a:t>
            </a:r>
            <a:r>
              <a:rPr lang="en-US" sz="4000" b="1" dirty="0" err="1">
                <a:ln w="9525">
                  <a:noFill/>
                  <a:prstDash val="solid"/>
                </a:ln>
                <a:solidFill>
                  <a:srgbClr val="000000"/>
                </a:solidFill>
                <a:latin typeface="SutonnyMJ" pitchFamily="2" charset="0"/>
                <a:cs typeface="SutonnyMJ" pitchFamily="2" charset="0"/>
              </a:rPr>
              <a:t>iv‡k`yj</a:t>
            </a:r>
            <a:r>
              <a:rPr lang="en-US" sz="4000" b="1" dirty="0">
                <a:ln w="9525">
                  <a:noFill/>
                  <a:prstDash val="solid"/>
                </a:ln>
                <a:solidFill>
                  <a:srgbClr val="000000"/>
                </a:solidFill>
                <a:latin typeface="SutonnyMJ" pitchFamily="2" charset="0"/>
                <a:cs typeface="SutonnyMJ" pitchFamily="2" charset="0"/>
              </a:rPr>
              <a:t> </a:t>
            </a:r>
            <a:r>
              <a:rPr lang="en-US" sz="4000" b="1" dirty="0" err="1">
                <a:ln w="9525">
                  <a:noFill/>
                  <a:prstDash val="solid"/>
                </a:ln>
                <a:solidFill>
                  <a:srgbClr val="000000"/>
                </a:solidFill>
                <a:latin typeface="SutonnyMJ" pitchFamily="2" charset="0"/>
                <a:cs typeface="SutonnyMJ" pitchFamily="2" charset="0"/>
              </a:rPr>
              <a:t>Bmjvg</a:t>
            </a:r>
            <a:r>
              <a:rPr lang="en-US" sz="4000" b="1" dirty="0">
                <a:ln w="9525">
                  <a:noFill/>
                  <a:prstDash val="solid"/>
                </a:ln>
                <a:solidFill>
                  <a:srgbClr val="000000"/>
                </a:solidFill>
                <a:latin typeface="SutonnyMJ" pitchFamily="2" charset="0"/>
                <a:cs typeface="SutonnyMJ" pitchFamily="2" charset="0"/>
              </a:rPr>
              <a:t> (</a:t>
            </a:r>
            <a:r>
              <a:rPr lang="en-US" sz="4000" b="1" dirty="0" err="1">
                <a:ln w="9525">
                  <a:noFill/>
                  <a:prstDash val="solid"/>
                </a:ln>
                <a:solidFill>
                  <a:srgbClr val="000000"/>
                </a:solidFill>
                <a:latin typeface="SutonnyMJ" pitchFamily="2" charset="0"/>
                <a:cs typeface="SutonnyMJ" pitchFamily="2" charset="0"/>
              </a:rPr>
              <a:t>iv‡k</a:t>
            </a:r>
            <a:r>
              <a:rPr lang="en-US" sz="4000" b="1" dirty="0">
                <a:ln w="9525">
                  <a:noFill/>
                  <a:prstDash val="solid"/>
                </a:ln>
                <a:solidFill>
                  <a:srgbClr val="000000"/>
                </a:solidFill>
                <a:latin typeface="SutonnyMJ" pitchFamily="2" charset="0"/>
                <a:cs typeface="SutonnyMJ" pitchFamily="2" charset="0"/>
              </a:rPr>
              <a:t>`)</a:t>
            </a:r>
            <a:endParaRPr lang="en-US" sz="3600" b="1" dirty="0">
              <a:ln w="9525">
                <a:noFill/>
                <a:prstDash val="solid"/>
              </a:ln>
              <a:solidFill>
                <a:srgbClr val="000000"/>
              </a:solidFill>
              <a:latin typeface="NikoshBAN" pitchFamily="2" charset="0"/>
              <a:cs typeface="NikoshBAN" pitchFamily="2" charset="0"/>
            </a:endParaRPr>
          </a:p>
          <a:p>
            <a:pPr algn="ctr" defTabSz="457200"/>
            <a:r>
              <a:rPr lang="en-US" sz="3200" b="1" dirty="0" err="1">
                <a:solidFill>
                  <a:srgbClr val="000000"/>
                </a:solidFill>
                <a:latin typeface="SutonnyMJ" pitchFamily="2" charset="0"/>
                <a:cs typeface="SutonnyMJ" pitchFamily="2" charset="0"/>
              </a:rPr>
              <a:t>cÖfvlK</a:t>
            </a:r>
            <a:r>
              <a:rPr lang="en-US" sz="3200" b="1" dirty="0">
                <a:solidFill>
                  <a:srgbClr val="000000"/>
                </a:solidFill>
                <a:latin typeface="SutonnyMJ" pitchFamily="2" charset="0"/>
                <a:cs typeface="SutonnyMJ" pitchFamily="2" charset="0"/>
              </a:rPr>
              <a:t>:  </a:t>
            </a:r>
            <a:r>
              <a:rPr lang="en-US" sz="3200" b="1" dirty="0" err="1">
                <a:solidFill>
                  <a:srgbClr val="000000"/>
                </a:solidFill>
                <a:latin typeface="SutonnyMJ" pitchFamily="2" charset="0"/>
                <a:cs typeface="SutonnyMJ" pitchFamily="2" charset="0"/>
              </a:rPr>
              <a:t>ivóªweÁvb</a:t>
            </a:r>
            <a:endParaRPr lang="en-US" sz="3200" b="1" dirty="0">
              <a:solidFill>
                <a:srgbClr val="000000"/>
              </a:solidFill>
              <a:latin typeface="SutonnyMJ" pitchFamily="2" charset="0"/>
              <a:cs typeface="SutonnyMJ" pitchFamily="2" charset="0"/>
            </a:endParaRPr>
          </a:p>
          <a:p>
            <a:pPr algn="ctr" defTabSz="457200"/>
            <a:r>
              <a:rPr lang="en-US" sz="3200" b="1" dirty="0" err="1">
                <a:solidFill>
                  <a:srgbClr val="000000"/>
                </a:solidFill>
                <a:latin typeface="SutonnyMJ" pitchFamily="2" charset="0"/>
                <a:cs typeface="SutonnyMJ" pitchFamily="2" charset="0"/>
              </a:rPr>
              <a:t>weqvg</a:t>
            </a:r>
            <a:r>
              <a:rPr lang="en-US" sz="3200" b="1" dirty="0">
                <a:solidFill>
                  <a:srgbClr val="000000"/>
                </a:solidFill>
                <a:latin typeface="SutonnyMJ" pitchFamily="2" charset="0"/>
                <a:cs typeface="SutonnyMJ" pitchFamily="2" charset="0"/>
              </a:rPr>
              <a:t> </a:t>
            </a:r>
            <a:r>
              <a:rPr lang="en-US" sz="3200" b="1" dirty="0" err="1">
                <a:solidFill>
                  <a:srgbClr val="000000"/>
                </a:solidFill>
                <a:latin typeface="SutonnyMJ" pitchFamily="2" charset="0"/>
                <a:cs typeface="SutonnyMJ" pitchFamily="2" charset="0"/>
              </a:rPr>
              <a:t>j¨ve‡iUwi</a:t>
            </a:r>
            <a:r>
              <a:rPr lang="en-US" sz="3200" b="1" dirty="0">
                <a:solidFill>
                  <a:srgbClr val="000000"/>
                </a:solidFill>
                <a:latin typeface="SutonnyMJ" pitchFamily="2" charset="0"/>
                <a:cs typeface="SutonnyMJ" pitchFamily="2" charset="0"/>
              </a:rPr>
              <a:t> ¯‹</a:t>
            </a:r>
            <a:r>
              <a:rPr lang="en-US" sz="3200" b="1" dirty="0" err="1">
                <a:solidFill>
                  <a:srgbClr val="000000"/>
                </a:solidFill>
                <a:latin typeface="SutonnyMJ" pitchFamily="2" charset="0"/>
                <a:cs typeface="SutonnyMJ" pitchFamily="2" charset="0"/>
              </a:rPr>
              <a:t>zj</a:t>
            </a:r>
            <a:r>
              <a:rPr lang="en-US" sz="3200" b="1" dirty="0">
                <a:solidFill>
                  <a:srgbClr val="000000"/>
                </a:solidFill>
                <a:latin typeface="SutonnyMJ" pitchFamily="2" charset="0"/>
                <a:cs typeface="SutonnyMJ" pitchFamily="2" charset="0"/>
              </a:rPr>
              <a:t> GÛ </a:t>
            </a:r>
            <a:r>
              <a:rPr lang="en-US" sz="3200" b="1" dirty="0" err="1">
                <a:solidFill>
                  <a:srgbClr val="000000"/>
                </a:solidFill>
                <a:latin typeface="SutonnyMJ" pitchFamily="2" charset="0"/>
                <a:cs typeface="SutonnyMJ" pitchFamily="2" charset="0"/>
              </a:rPr>
              <a:t>K‡jR</a:t>
            </a:r>
            <a:r>
              <a:rPr lang="en-US" sz="3200" b="1" dirty="0">
                <a:solidFill>
                  <a:srgbClr val="000000"/>
                </a:solidFill>
                <a:latin typeface="SutonnyMJ" pitchFamily="2" charset="0"/>
                <a:cs typeface="SutonnyMJ" pitchFamily="2" charset="0"/>
              </a:rPr>
              <a:t>,`</a:t>
            </a:r>
            <a:r>
              <a:rPr lang="en-US" sz="3200" b="1" dirty="0" err="1">
                <a:solidFill>
                  <a:srgbClr val="000000"/>
                </a:solidFill>
                <a:latin typeface="SutonnyMJ" pitchFamily="2" charset="0"/>
                <a:cs typeface="SutonnyMJ" pitchFamily="2" charset="0"/>
              </a:rPr>
              <a:t>ycPuvwPqv,e¸ov</a:t>
            </a:r>
            <a:r>
              <a:rPr lang="en-US" sz="3200" b="1" dirty="0">
                <a:solidFill>
                  <a:srgbClr val="000000"/>
                </a:solidFill>
                <a:latin typeface="SutonnyMJ" pitchFamily="2" charset="0"/>
                <a:cs typeface="SutonnyMJ" pitchFamily="2" charset="0"/>
              </a:rPr>
              <a:t>|</a:t>
            </a:r>
            <a:endParaRPr lang="en-US" sz="3200" b="1" dirty="0">
              <a:solidFill>
                <a:srgbClr val="000000"/>
              </a:solidFill>
              <a:latin typeface="NikoshBAN" pitchFamily="2" charset="0"/>
              <a:cs typeface="NikoshBAN" pitchFamily="2" charset="0"/>
            </a:endParaRPr>
          </a:p>
          <a:p>
            <a:pPr algn="ctr" defTabSz="457200"/>
            <a:r>
              <a:rPr lang="en-US" sz="3200" b="1" dirty="0" err="1">
                <a:solidFill>
                  <a:srgbClr val="000000"/>
                </a:solidFill>
                <a:latin typeface="NikoshBAN" pitchFamily="2" charset="0"/>
                <a:cs typeface="NikoshBAN" pitchFamily="2" charset="0"/>
              </a:rPr>
              <a:t>মোবাইল</a:t>
            </a:r>
            <a:r>
              <a:rPr lang="bn-BD" sz="3200" b="1" dirty="0">
                <a:solidFill>
                  <a:srgbClr val="000000"/>
                </a:solidFill>
                <a:latin typeface="NikoshBAN" pitchFamily="2" charset="0"/>
                <a:cs typeface="NikoshBAN" pitchFamily="2" charset="0"/>
              </a:rPr>
              <a:t> :</a:t>
            </a:r>
            <a:r>
              <a:rPr lang="en-US" sz="3200" b="1" dirty="0">
                <a:solidFill>
                  <a:srgbClr val="000000"/>
                </a:solidFill>
                <a:latin typeface="NikoshBAN" pitchFamily="2" charset="0"/>
                <a:cs typeface="NikoshBAN" pitchFamily="2" charset="0"/>
              </a:rPr>
              <a:t> 01717268398</a:t>
            </a:r>
            <a:r>
              <a:rPr lang="bn-BD" sz="3200" b="1" dirty="0">
                <a:solidFill>
                  <a:srgbClr val="000000"/>
                </a:solidFill>
                <a:latin typeface="NikoshBAN" pitchFamily="2" charset="0"/>
                <a:cs typeface="NikoshBAN" pitchFamily="2" charset="0"/>
              </a:rPr>
              <a:t>  </a:t>
            </a:r>
            <a:endParaRPr lang="en-US" sz="3200" b="1" dirty="0">
              <a:solidFill>
                <a:srgbClr val="000000"/>
              </a:solidFill>
              <a:latin typeface="NikoshBAN" pitchFamily="2" charset="0"/>
              <a:cs typeface="NikoshBAN" pitchFamily="2" charset="0"/>
            </a:endParaRPr>
          </a:p>
          <a:p>
            <a:pPr algn="ctr" defTabSz="457200"/>
            <a:r>
              <a:rPr lang="en-US" sz="3200" dirty="0">
                <a:solidFill>
                  <a:srgbClr val="000000"/>
                </a:solidFill>
                <a:latin typeface="Arial" pitchFamily="34" charset="0"/>
                <a:cs typeface="Arial" pitchFamily="34" charset="0"/>
              </a:rPr>
              <a:t>E-mail : srashedbd321@gmail.com</a:t>
            </a:r>
          </a:p>
          <a:p>
            <a:pPr algn="ctr"/>
            <a:endParaRPr lang="bn-BD" sz="3200" dirty="0">
              <a:solidFill>
                <a:schemeClr val="tx2">
                  <a:lumMod val="10000"/>
                </a:schemeClr>
              </a:solidFill>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FE0AD63E-DAC6-47B7-97DB-FFB4AF76FA7D}" type="slidenum">
              <a:rPr lang="en-US" smtClean="0"/>
              <a:pPr/>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212" y="2543908"/>
            <a:ext cx="2509649" cy="3293508"/>
          </a:xfrm>
          <a:prstGeom prst="rect">
            <a:avLst/>
          </a:prstGeom>
        </p:spPr>
      </p:pic>
    </p:spTree>
    <p:extLst>
      <p:ext uri="{BB962C8B-B14F-4D97-AF65-F5344CB8AC3E}">
        <p14:creationId xmlns:p14="http://schemas.microsoft.com/office/powerpoint/2010/main" val="3219359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2730" y="995083"/>
            <a:ext cx="10233211" cy="461665"/>
          </a:xfrm>
          <a:prstGeom prst="rect">
            <a:avLst/>
          </a:prstGeom>
          <a:noFill/>
        </p:spPr>
        <p:txBody>
          <a:bodyPr wrap="square" rtlCol="0">
            <a:spAutoFit/>
          </a:bodyPr>
          <a:lstStyle/>
          <a:p>
            <a:r>
              <a:rPr lang="bn-BD" sz="2400" b="1" dirty="0" smtClean="0"/>
              <a:t>সুপ্রিম কোর্টের ক্ষমতা ও এখতিয়ারকে তিনটি প্রধান ভাগে ভাগ করা যায়ঃ </a:t>
            </a:r>
            <a:endParaRPr lang="en-US" sz="2400" b="1" dirty="0"/>
          </a:p>
        </p:txBody>
      </p:sp>
      <p:graphicFrame>
        <p:nvGraphicFramePr>
          <p:cNvPr id="4" name="Diagram 3"/>
          <p:cNvGraphicFramePr/>
          <p:nvPr>
            <p:extLst>
              <p:ext uri="{D42A27DB-BD31-4B8C-83A1-F6EECF244321}">
                <p14:modId xmlns:p14="http://schemas.microsoft.com/office/powerpoint/2010/main" val="2838381346"/>
              </p:ext>
            </p:extLst>
          </p:nvPr>
        </p:nvGraphicFramePr>
        <p:xfrm>
          <a:off x="1707777" y="1882588"/>
          <a:ext cx="8384988" cy="4699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19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rgbClr val="00B0F0">
                <a:tint val="45000"/>
                <a:satMod val="400000"/>
              </a:srgbClr>
            </a:duotone>
            <a:extLst>
              <a:ext uri="{28A0092B-C50C-407E-A947-70E740481C1C}">
                <a14:useLocalDpi xmlns:a14="http://schemas.microsoft.com/office/drawing/2010/main" val="0"/>
              </a:ext>
            </a:extLst>
          </a:blip>
          <a:stretch>
            <a:fillRect/>
          </a:stretch>
        </p:blipFill>
        <p:spPr>
          <a:xfrm>
            <a:off x="1612162" y="1984477"/>
            <a:ext cx="8423791" cy="4687909"/>
          </a:xfrm>
          <a:prstGeom prst="roundRect">
            <a:avLst>
              <a:gd name="adj" fmla="val 16667"/>
            </a:avLst>
          </a:prstGeom>
          <a:ln w="571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3" name="Group 2"/>
          <p:cNvGrpSpPr/>
          <p:nvPr/>
        </p:nvGrpSpPr>
        <p:grpSpPr>
          <a:xfrm>
            <a:off x="4040325" y="473128"/>
            <a:ext cx="6577633" cy="1588693"/>
            <a:chOff x="2437288" y="405157"/>
            <a:chExt cx="3947578" cy="3947578"/>
          </a:xfrm>
        </p:grpSpPr>
        <p:sp>
          <p:nvSpPr>
            <p:cNvPr id="4" name="Pie 3"/>
            <p:cNvSpPr/>
            <p:nvPr/>
          </p:nvSpPr>
          <p:spPr>
            <a:xfrm>
              <a:off x="2437288" y="405157"/>
              <a:ext cx="3947578" cy="3947578"/>
            </a:xfrm>
            <a:prstGeom prst="pie">
              <a:avLst>
                <a:gd name="adj1" fmla="val 9000000"/>
                <a:gd name="adj2" fmla="val 1620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Pie 4"/>
            <p:cNvSpPr/>
            <p:nvPr/>
          </p:nvSpPr>
          <p:spPr>
            <a:xfrm>
              <a:off x="2802873" y="1695417"/>
              <a:ext cx="1409849" cy="11748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t>হাইকোর্ট বিভাগের ক্ষমতা ও এখতিয়ার </a:t>
              </a:r>
              <a:endParaRPr lang="en-US" sz="2000" b="1" kern="1200" dirty="0"/>
            </a:p>
          </p:txBody>
        </p:sp>
      </p:grpSp>
    </p:spTree>
    <p:extLst>
      <p:ext uri="{BB962C8B-B14F-4D97-AF65-F5344CB8AC3E}">
        <p14:creationId xmlns:p14="http://schemas.microsoft.com/office/powerpoint/2010/main" val="93992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496016" y="1890470"/>
            <a:ext cx="8323880" cy="4722470"/>
          </a:xfrm>
          <a:prstGeom prst="rect">
            <a:avLst/>
          </a:prstGeom>
          <a:solidFill>
            <a:srgbClr val="FFFFFF">
              <a:shade val="85000"/>
            </a:srgbClr>
          </a:solidFill>
          <a:ln w="190500" cap="sq">
            <a:solidFill>
              <a:srgbClr val="0070C0"/>
            </a:solidFill>
            <a:miter lim="800000"/>
          </a:ln>
          <a:effectLst>
            <a:outerShdw blurRad="65000" dist="50800" dir="12900000" kx="195000" ky="145000" algn="tl" rotWithShape="0">
              <a:srgbClr val="000000">
                <a:alpha val="30000"/>
              </a:srgbClr>
            </a:outerShdw>
          </a:effectLst>
          <a:scene3d>
            <a:camera prst="perspectiveFront"/>
            <a:lightRig rig="twoPt" dir="t">
              <a:rot lat="0" lon="0" rev="7200000"/>
            </a:lightRig>
          </a:scene3d>
          <a:sp3d contourW="12700">
            <a:bevelT w="25400" h="19050"/>
            <a:contourClr>
              <a:srgbClr val="969696"/>
            </a:contourClr>
          </a:sp3d>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91" y="1877867"/>
            <a:ext cx="8420130" cy="1323303"/>
          </a:xfrm>
          <a:prstGeom prst="rect">
            <a:avLst/>
          </a:prstGeom>
        </p:spPr>
      </p:pic>
      <p:grpSp>
        <p:nvGrpSpPr>
          <p:cNvPr id="4" name="Group 3"/>
          <p:cNvGrpSpPr/>
          <p:nvPr/>
        </p:nvGrpSpPr>
        <p:grpSpPr>
          <a:xfrm>
            <a:off x="1596788" y="586854"/>
            <a:ext cx="7588155" cy="1194579"/>
            <a:chOff x="2262741" y="367562"/>
            <a:chExt cx="3947578" cy="3947578"/>
          </a:xfrm>
        </p:grpSpPr>
        <p:sp>
          <p:nvSpPr>
            <p:cNvPr id="5" name="Pie 4"/>
            <p:cNvSpPr/>
            <p:nvPr/>
          </p:nvSpPr>
          <p:spPr>
            <a:xfrm>
              <a:off x="2262741" y="367562"/>
              <a:ext cx="3947578" cy="3947578"/>
            </a:xfrm>
            <a:prstGeom prst="pie">
              <a:avLst>
                <a:gd name="adj1" fmla="val 16200000"/>
                <a:gd name="adj2" fmla="val 1800000"/>
              </a:avLst>
            </a:pr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Pie 4"/>
            <p:cNvSpPr/>
            <p:nvPr/>
          </p:nvSpPr>
          <p:spPr>
            <a:xfrm>
              <a:off x="4375478" y="1753911"/>
              <a:ext cx="1409849" cy="1174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t>আপিল বিভাগের ক্ষমতা ও এখতিয়ার  </a:t>
              </a:r>
              <a:endParaRPr lang="en-US" sz="2000" b="1" kern="1200" dirty="0"/>
            </a:p>
          </p:txBody>
        </p:sp>
      </p:grpSp>
    </p:spTree>
    <p:extLst>
      <p:ext uri="{BB962C8B-B14F-4D97-AF65-F5344CB8AC3E}">
        <p14:creationId xmlns:p14="http://schemas.microsoft.com/office/powerpoint/2010/main" val="174943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0800000">
            <a:off x="4024545" y="313373"/>
            <a:ext cx="3947578" cy="5532443"/>
            <a:chOff x="2243535" y="446452"/>
            <a:chExt cx="3947578" cy="3947578"/>
          </a:xfrm>
        </p:grpSpPr>
        <p:sp>
          <p:nvSpPr>
            <p:cNvPr id="3" name="Pie 2"/>
            <p:cNvSpPr/>
            <p:nvPr/>
          </p:nvSpPr>
          <p:spPr>
            <a:xfrm>
              <a:off x="2243535" y="446452"/>
              <a:ext cx="3947578" cy="3947578"/>
            </a:xfrm>
            <a:prstGeom prst="pie">
              <a:avLst>
                <a:gd name="adj1" fmla="val 1800000"/>
                <a:gd name="adj2" fmla="val 900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Pie 4"/>
            <p:cNvSpPr/>
            <p:nvPr/>
          </p:nvSpPr>
          <p:spPr>
            <a:xfrm rot="10800000">
              <a:off x="3134602" y="2867996"/>
              <a:ext cx="2163607" cy="11735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400" b="1" kern="1200" dirty="0" smtClean="0"/>
                <a:t>সুপ্রিম কোর্টের বিচার বিভাগীয় পর্যালোচনা ক্ষমতা </a:t>
              </a:r>
              <a:endParaRPr lang="en-US" sz="2400" b="1" kern="1200" dirty="0"/>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870" y="2686870"/>
            <a:ext cx="5376929" cy="315894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0158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238" y="361778"/>
            <a:ext cx="5999019" cy="1323439"/>
          </a:xfrm>
          <a:prstGeom prst="rect">
            <a:avLst/>
          </a:prstGeom>
          <a:solidFill>
            <a:srgbClr val="00B050"/>
          </a:solidFill>
        </p:spPr>
        <p:txBody>
          <a:bodyPr wrap="square" rtlCol="0">
            <a:spAutoFit/>
          </a:bodyPr>
          <a:lstStyle/>
          <a:p>
            <a:pPr algn="ctr"/>
            <a:r>
              <a:rPr lang="bn-BD" sz="8000" dirty="0" smtClean="0">
                <a:solidFill>
                  <a:schemeClr val="accent1">
                    <a:lumMod val="40000"/>
                    <a:lumOff val="60000"/>
                  </a:schemeClr>
                </a:solidFill>
                <a:latin typeface="NikoshBAN" panose="02000000000000000000" pitchFamily="2" charset="0"/>
                <a:cs typeface="NikoshBAN" panose="02000000000000000000" pitchFamily="2" charset="0"/>
              </a:rPr>
              <a:t>মূল্যায়নঃ</a:t>
            </a:r>
            <a:endParaRPr lang="en-US" sz="80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428042" y="2467350"/>
            <a:ext cx="11623963" cy="3046988"/>
          </a:xfrm>
          <a:prstGeom prst="rect">
            <a:avLst/>
          </a:prstGeom>
          <a:noFill/>
        </p:spPr>
        <p:txBody>
          <a:bodyPr wrap="square" rtlCol="0">
            <a:spAutoFit/>
          </a:bodyPr>
          <a:lstStyle/>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১। সংবিধানের কততম অনুচ্ছেদে সুপ্রিম কোর্টের কথা বলা আছে?</a:t>
            </a:r>
          </a:p>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ক। ৯০,                                                      খ। ৯১,</a:t>
            </a:r>
          </a:p>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 গ। ৯৩,                                                     ঘ। ৯৪,</a:t>
            </a:r>
          </a:p>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২। বাংলাদেশ সুপ্রিম কোর্টের কয় ভাগে বিভক্ত ?</a:t>
            </a:r>
          </a:p>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ক। ২,                                                        খ। ৩,</a:t>
            </a:r>
          </a:p>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গ। ৪,                                                         ঘ। ৫,</a:t>
            </a:r>
            <a:endParaRPr lang="en-US" sz="32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90910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0934" y="639583"/>
            <a:ext cx="9434946" cy="1323439"/>
          </a:xfrm>
          <a:prstGeom prst="rect">
            <a:avLst/>
          </a:prstGeom>
          <a:noFill/>
        </p:spPr>
        <p:txBody>
          <a:bodyPr wrap="square" rtlCol="0">
            <a:spAutoFit/>
          </a:bodyPr>
          <a:lstStyle/>
          <a:p>
            <a:pPr algn="ctr"/>
            <a:r>
              <a:rPr lang="bn-BD" sz="8000" dirty="0" smtClean="0">
                <a:solidFill>
                  <a:schemeClr val="accent1">
                    <a:lumMod val="40000"/>
                    <a:lumOff val="60000"/>
                  </a:schemeClr>
                </a:solidFill>
                <a:latin typeface="NikoshBAN" panose="02000000000000000000" pitchFamily="2" charset="0"/>
                <a:cs typeface="NikoshBAN" panose="02000000000000000000" pitchFamily="2" charset="0"/>
              </a:rPr>
              <a:t>বাড়ির কাজঃ-</a:t>
            </a:r>
            <a:endParaRPr lang="en-US" sz="80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701411" y="2688609"/>
            <a:ext cx="10465663" cy="1077218"/>
          </a:xfrm>
          <a:prstGeom prst="rect">
            <a:avLst/>
          </a:prstGeom>
          <a:solidFill>
            <a:srgbClr val="002060"/>
          </a:solidFill>
        </p:spPr>
        <p:txBody>
          <a:bodyPr wrap="square" rtlCol="0">
            <a:spAutoFit/>
          </a:bodyPr>
          <a:lstStyle/>
          <a:p>
            <a:r>
              <a:rPr lang="bn-BD" sz="3200" dirty="0" smtClean="0">
                <a:solidFill>
                  <a:schemeClr val="bg2">
                    <a:lumMod val="60000"/>
                    <a:lumOff val="40000"/>
                  </a:schemeClr>
                </a:solidFill>
                <a:latin typeface="NikoshBAN" panose="02000000000000000000" pitchFamily="2" charset="0"/>
                <a:cs typeface="NikoshBAN" panose="02000000000000000000" pitchFamily="2" charset="0"/>
              </a:rPr>
              <a:t>বাংলাদেশ সুপ্রিম কোর্টের ক্ষমতা ও কার্যাবলীর উপর একটি প্রতিবেদন লিখে জমা দিবা।</a:t>
            </a:r>
            <a:endParaRPr lang="en-US" sz="3200" dirty="0">
              <a:solidFill>
                <a:schemeClr val="bg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2167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651" y="1842448"/>
            <a:ext cx="4112523" cy="2313294"/>
          </a:xfrm>
          <a:prstGeom prst="rect">
            <a:avLst/>
          </a:prstGeom>
        </p:spPr>
      </p:pic>
      <p:sp>
        <p:nvSpPr>
          <p:cNvPr id="3" name="TextBox 2"/>
          <p:cNvSpPr txBox="1"/>
          <p:nvPr/>
        </p:nvSpPr>
        <p:spPr>
          <a:xfrm>
            <a:off x="1149927" y="4516582"/>
            <a:ext cx="9462655" cy="1446550"/>
          </a:xfrm>
          <a:prstGeom prst="rect">
            <a:avLst/>
          </a:prstGeom>
          <a:solidFill>
            <a:schemeClr val="accent2">
              <a:lumMod val="40000"/>
              <a:lumOff val="60000"/>
            </a:schemeClr>
          </a:solidFill>
        </p:spPr>
        <p:txBody>
          <a:bodyPr wrap="square" rtlCol="0">
            <a:spAutoFit/>
          </a:bodyPr>
          <a:lstStyle/>
          <a:p>
            <a:pPr algn="ctr"/>
            <a:r>
              <a:rPr lang="bn-BD" sz="8800" dirty="0" smtClean="0">
                <a:solidFill>
                  <a:schemeClr val="accent1">
                    <a:lumMod val="75000"/>
                  </a:schemeClr>
                </a:solidFill>
                <a:latin typeface="NikoshBAN" panose="02000000000000000000" pitchFamily="2" charset="0"/>
                <a:cs typeface="NikoshBAN" panose="02000000000000000000" pitchFamily="2" charset="0"/>
              </a:rPr>
              <a:t>সবাইকে ধন্যবাদ।</a:t>
            </a:r>
            <a:endParaRPr lang="en-US" sz="8800" dirty="0">
              <a:solidFill>
                <a:schemeClr val="accent1">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12592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2215" y="537657"/>
            <a:ext cx="7184075" cy="1446550"/>
          </a:xfrm>
          <a:prstGeom prst="rect">
            <a:avLst/>
          </a:prstGeom>
          <a:noFill/>
        </p:spPr>
        <p:txBody>
          <a:bodyPr wrap="square" rtlCol="0">
            <a:spAutoFit/>
          </a:bodyPr>
          <a:lstStyle/>
          <a:p>
            <a:pPr algn="ctr"/>
            <a:r>
              <a:rPr lang="bn-BD" sz="8000" b="1" dirty="0" smtClean="0">
                <a:solidFill>
                  <a:schemeClr val="accent1">
                    <a:lumMod val="40000"/>
                    <a:lumOff val="60000"/>
                  </a:schemeClr>
                </a:solidFill>
                <a:latin typeface="NikoshBAN" panose="02000000000000000000" pitchFamily="2" charset="0"/>
                <a:cs typeface="NikoshBAN" panose="02000000000000000000" pitchFamily="2" charset="0"/>
              </a:rPr>
              <a:t> </a:t>
            </a:r>
            <a:r>
              <a:rPr lang="en-US" sz="8800" b="1" dirty="0" err="1" smtClean="0">
                <a:solidFill>
                  <a:schemeClr val="accent1">
                    <a:lumMod val="40000"/>
                    <a:lumOff val="60000"/>
                  </a:schemeClr>
                </a:solidFill>
                <a:latin typeface="NikoshBAN" panose="02000000000000000000" pitchFamily="2" charset="0"/>
                <a:cs typeface="NikoshBAN" panose="02000000000000000000" pitchFamily="2" charset="0"/>
              </a:rPr>
              <a:t>বিষয়</a:t>
            </a:r>
            <a:r>
              <a:rPr lang="en-US" sz="8000" b="1" dirty="0" smtClean="0">
                <a:solidFill>
                  <a:schemeClr val="accent1">
                    <a:lumMod val="40000"/>
                    <a:lumOff val="60000"/>
                  </a:schemeClr>
                </a:solidFill>
                <a:latin typeface="NikoshBAN" panose="02000000000000000000" pitchFamily="2" charset="0"/>
                <a:cs typeface="NikoshBAN" panose="02000000000000000000" pitchFamily="2" charset="0"/>
              </a:rPr>
              <a:t> </a:t>
            </a:r>
            <a:r>
              <a:rPr lang="bn-BD" sz="8800" b="1" dirty="0" smtClean="0">
                <a:solidFill>
                  <a:schemeClr val="accent1">
                    <a:lumMod val="40000"/>
                    <a:lumOff val="60000"/>
                  </a:schemeClr>
                </a:solidFill>
                <a:latin typeface="NikoshBAN" panose="02000000000000000000" pitchFamily="2" charset="0"/>
                <a:cs typeface="NikoshBAN" panose="02000000000000000000" pitchFamily="2" charset="0"/>
              </a:rPr>
              <a:t>পরিচিতি</a:t>
            </a:r>
            <a:endParaRPr lang="en-US" sz="8800" b="1"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4885552" y="2433404"/>
            <a:ext cx="6157586" cy="3539430"/>
          </a:xfrm>
          <a:prstGeom prst="rect">
            <a:avLst/>
          </a:prstGeom>
          <a:noFill/>
        </p:spPr>
        <p:txBody>
          <a:bodyPr wrap="square" rtlCol="0">
            <a:spAutoFit/>
          </a:bodyPr>
          <a:lstStyle/>
          <a:p>
            <a:r>
              <a:rPr lang="bn-BD" sz="3200" b="1" dirty="0" smtClean="0">
                <a:solidFill>
                  <a:schemeClr val="accent4">
                    <a:lumMod val="40000"/>
                    <a:lumOff val="60000"/>
                  </a:schemeClr>
                </a:solidFill>
                <a:latin typeface="NikoshBAN" panose="02000000000000000000" pitchFamily="2" charset="0"/>
                <a:cs typeface="NikoshBAN" panose="02000000000000000000" pitchFamily="2" charset="0"/>
              </a:rPr>
              <a:t>শ্রেণীঃ</a:t>
            </a:r>
            <a:r>
              <a:rPr lang="en-US" sz="3200" b="1" dirty="0" smtClean="0">
                <a:solidFill>
                  <a:schemeClr val="accent4">
                    <a:lumMod val="40000"/>
                    <a:lumOff val="60000"/>
                  </a:schemeClr>
                </a:solidFill>
                <a:latin typeface="NikoshBAN" panose="02000000000000000000" pitchFamily="2" charset="0"/>
                <a:cs typeface="NikoshBAN" panose="02000000000000000000" pitchFamily="2" charset="0"/>
              </a:rPr>
              <a:t> </a:t>
            </a:r>
            <a:r>
              <a:rPr lang="en-US" sz="3200" b="1" dirty="0" err="1" smtClean="0">
                <a:solidFill>
                  <a:schemeClr val="accent4">
                    <a:lumMod val="40000"/>
                    <a:lumOff val="60000"/>
                  </a:schemeClr>
                </a:solidFill>
                <a:latin typeface="NikoshBAN" panose="02000000000000000000" pitchFamily="2" charset="0"/>
                <a:cs typeface="NikoshBAN" panose="02000000000000000000" pitchFamily="2" charset="0"/>
              </a:rPr>
              <a:t>দ্বাদশ</a:t>
            </a:r>
            <a:r>
              <a:rPr lang="en-US" sz="3200" b="1" dirty="0" smtClean="0">
                <a:solidFill>
                  <a:schemeClr val="accent4">
                    <a:lumMod val="40000"/>
                    <a:lumOff val="60000"/>
                  </a:schemeClr>
                </a:solidFill>
                <a:latin typeface="NikoshBAN" panose="02000000000000000000" pitchFamily="2" charset="0"/>
                <a:cs typeface="NikoshBAN" panose="02000000000000000000" pitchFamily="2" charset="0"/>
              </a:rPr>
              <a:t> </a:t>
            </a:r>
            <a:endParaRPr lang="bn-BD" sz="3200" b="1" dirty="0" smtClean="0">
              <a:solidFill>
                <a:schemeClr val="accent4">
                  <a:lumMod val="40000"/>
                  <a:lumOff val="60000"/>
                </a:schemeClr>
              </a:solidFill>
              <a:latin typeface="NikoshBAN" panose="02000000000000000000" pitchFamily="2" charset="0"/>
              <a:cs typeface="NikoshBAN" panose="02000000000000000000" pitchFamily="2" charset="0"/>
            </a:endParaRPr>
          </a:p>
          <a:p>
            <a:r>
              <a:rPr lang="bn-BD" sz="3200" b="1" dirty="0" smtClean="0">
                <a:solidFill>
                  <a:schemeClr val="accent4">
                    <a:lumMod val="40000"/>
                    <a:lumOff val="60000"/>
                  </a:schemeClr>
                </a:solidFill>
                <a:latin typeface="NikoshBAN" panose="02000000000000000000" pitchFamily="2" charset="0"/>
                <a:cs typeface="NikoshBAN" panose="02000000000000000000" pitchFamily="2" charset="0"/>
              </a:rPr>
              <a:t>পৌরনীতি ও সুশাসন,</a:t>
            </a:r>
          </a:p>
          <a:p>
            <a:r>
              <a:rPr lang="bn-BD" sz="3200" b="1" dirty="0" smtClean="0">
                <a:solidFill>
                  <a:schemeClr val="accent4">
                    <a:lumMod val="40000"/>
                    <a:lumOff val="60000"/>
                  </a:schemeClr>
                </a:solidFill>
                <a:latin typeface="NikoshBAN" panose="02000000000000000000" pitchFamily="2" charset="0"/>
                <a:cs typeface="NikoshBAN" panose="02000000000000000000" pitchFamily="2" charset="0"/>
              </a:rPr>
              <a:t>অধ্যায়ঃ পঞ্চম,</a:t>
            </a:r>
          </a:p>
          <a:p>
            <a:r>
              <a:rPr lang="bn-BD" sz="3200" b="1" dirty="0" smtClean="0">
                <a:solidFill>
                  <a:schemeClr val="accent4">
                    <a:lumMod val="40000"/>
                    <a:lumOff val="60000"/>
                  </a:schemeClr>
                </a:solidFill>
                <a:latin typeface="NikoshBAN" panose="02000000000000000000" pitchFamily="2" charset="0"/>
                <a:cs typeface="NikoshBAN" panose="02000000000000000000" pitchFamily="2" charset="0"/>
              </a:rPr>
              <a:t>বিষয়ঃ বাংলাদেশের বিচার বিভাগের কাঠামো এবং সুপ্রিম কোর্টের গঠন, ক্ষমতা ও কাজ । </a:t>
            </a:r>
          </a:p>
          <a:p>
            <a:r>
              <a:rPr lang="bn-BD" sz="3200" b="1" dirty="0" smtClean="0">
                <a:solidFill>
                  <a:schemeClr val="accent4">
                    <a:lumMod val="40000"/>
                    <a:lumOff val="60000"/>
                  </a:schemeClr>
                </a:solidFill>
                <a:latin typeface="NikoshBAN" panose="02000000000000000000" pitchFamily="2" charset="0"/>
                <a:cs typeface="NikoshBAN" panose="02000000000000000000" pitchFamily="2" charset="0"/>
              </a:rPr>
              <a:t>সময়ঃ ৪০ মিনিট,</a:t>
            </a:r>
          </a:p>
          <a:p>
            <a:r>
              <a:rPr lang="bn-BD" sz="3200" b="1" dirty="0" smtClean="0">
                <a:solidFill>
                  <a:schemeClr val="accent4">
                    <a:lumMod val="40000"/>
                    <a:lumOff val="60000"/>
                  </a:schemeClr>
                </a:solidFill>
                <a:latin typeface="NikoshBAN" panose="02000000000000000000" pitchFamily="2" charset="0"/>
                <a:cs typeface="NikoshBAN" panose="02000000000000000000" pitchFamily="2" charset="0"/>
              </a:rPr>
              <a:t>তারিখঃ </a:t>
            </a:r>
            <a:r>
              <a:rPr lang="en-US" sz="3200" b="1" dirty="0" smtClean="0">
                <a:solidFill>
                  <a:schemeClr val="accent4">
                    <a:lumMod val="40000"/>
                    <a:lumOff val="60000"/>
                  </a:schemeClr>
                </a:solidFill>
                <a:latin typeface="NikoshBAN" panose="02000000000000000000" pitchFamily="2" charset="0"/>
                <a:cs typeface="NikoshBAN" panose="02000000000000000000" pitchFamily="2" charset="0"/>
              </a:rPr>
              <a:t>22</a:t>
            </a:r>
            <a:r>
              <a:rPr lang="bn-BD" sz="3200" b="1" dirty="0" smtClean="0">
                <a:solidFill>
                  <a:schemeClr val="accent4">
                    <a:lumMod val="40000"/>
                    <a:lumOff val="60000"/>
                  </a:schemeClr>
                </a:solidFill>
                <a:latin typeface="NikoshBAN" panose="02000000000000000000" pitchFamily="2" charset="0"/>
                <a:cs typeface="NikoshBAN" panose="02000000000000000000" pitchFamily="2" charset="0"/>
              </a:rPr>
              <a:t>/০</a:t>
            </a:r>
            <a:r>
              <a:rPr lang="en-US" sz="3200" b="1" dirty="0" smtClean="0">
                <a:solidFill>
                  <a:schemeClr val="accent4">
                    <a:lumMod val="40000"/>
                    <a:lumOff val="60000"/>
                  </a:schemeClr>
                </a:solidFill>
                <a:latin typeface="NikoshBAN" panose="02000000000000000000" pitchFamily="2" charset="0"/>
                <a:cs typeface="NikoshBAN" panose="02000000000000000000" pitchFamily="2" charset="0"/>
              </a:rPr>
              <a:t>3</a:t>
            </a:r>
            <a:r>
              <a:rPr lang="bn-BD" sz="3200" b="1" dirty="0" smtClean="0">
                <a:solidFill>
                  <a:schemeClr val="accent4">
                    <a:lumMod val="40000"/>
                    <a:lumOff val="60000"/>
                  </a:schemeClr>
                </a:solidFill>
                <a:latin typeface="NikoshBAN" panose="02000000000000000000" pitchFamily="2" charset="0"/>
                <a:cs typeface="NikoshBAN" panose="02000000000000000000" pitchFamily="2" charset="0"/>
              </a:rPr>
              <a:t>/২০২</a:t>
            </a:r>
            <a:r>
              <a:rPr lang="en-US" sz="3200" b="1" dirty="0" smtClean="0">
                <a:solidFill>
                  <a:schemeClr val="accent4">
                    <a:lumMod val="40000"/>
                    <a:lumOff val="60000"/>
                  </a:schemeClr>
                </a:solidFill>
                <a:latin typeface="NikoshBAN" panose="02000000000000000000" pitchFamily="2" charset="0"/>
                <a:cs typeface="NikoshBAN" panose="02000000000000000000" pitchFamily="2" charset="0"/>
              </a:rPr>
              <a:t>2</a:t>
            </a:r>
            <a:r>
              <a:rPr lang="bn-BD" sz="3200" b="1" dirty="0" smtClean="0">
                <a:solidFill>
                  <a:schemeClr val="accent4">
                    <a:lumMod val="40000"/>
                    <a:lumOff val="60000"/>
                  </a:schemeClr>
                </a:solidFill>
                <a:latin typeface="NikoshBAN" panose="02000000000000000000" pitchFamily="2" charset="0"/>
                <a:cs typeface="NikoshBAN" panose="02000000000000000000" pitchFamily="2" charset="0"/>
              </a:rPr>
              <a:t>ইং</a:t>
            </a:r>
            <a:endParaRPr lang="bn-BD" sz="3200" b="1" dirty="0" smtClean="0">
              <a:solidFill>
                <a:schemeClr val="accent4">
                  <a:lumMod val="40000"/>
                  <a:lumOff val="6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812" y="369432"/>
            <a:ext cx="2409347" cy="3229551"/>
          </a:xfrm>
          <a:prstGeom prst="rect">
            <a:avLst/>
          </a:prstGeom>
        </p:spPr>
      </p:pic>
    </p:spTree>
    <p:extLst>
      <p:ext uri="{BB962C8B-B14F-4D97-AF65-F5344CB8AC3E}">
        <p14:creationId xmlns:p14="http://schemas.microsoft.com/office/powerpoint/2010/main" val="386185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388" y="846161"/>
            <a:ext cx="1999687" cy="1278221"/>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870" y="2686870"/>
            <a:ext cx="5376929" cy="3158946"/>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2763960" y="1131328"/>
            <a:ext cx="7772111" cy="707886"/>
          </a:xfrm>
          <a:prstGeom prst="rect">
            <a:avLst/>
          </a:prstGeom>
          <a:solidFill>
            <a:schemeClr val="accent5">
              <a:lumMod val="50000"/>
            </a:schemeClr>
          </a:solidFill>
        </p:spPr>
        <p:txBody>
          <a:bodyPr wrap="square" rtlCol="0">
            <a:spAutoFit/>
          </a:bodyPr>
          <a:lstStyle/>
          <a:p>
            <a:r>
              <a:rPr lang="en-US" sz="4000" b="1" dirty="0" smtClean="0"/>
              <a:t> </a:t>
            </a:r>
            <a:r>
              <a:rPr lang="bn-IN" sz="4000" b="1" dirty="0" smtClean="0"/>
              <a:t>নিচের </a:t>
            </a:r>
            <a:r>
              <a:rPr lang="bn-BD" sz="4000" b="1" dirty="0" smtClean="0"/>
              <a:t>ছবিটি দ্বারা কী বুঝা যায়</a:t>
            </a:r>
            <a:r>
              <a:rPr lang="en-US" sz="4000" b="1" dirty="0" smtClean="0"/>
              <a:t>?</a:t>
            </a:r>
            <a:endParaRPr lang="bn-IN" sz="4000" b="1" dirty="0" smtClean="0"/>
          </a:p>
        </p:txBody>
      </p:sp>
    </p:spTree>
    <p:extLst>
      <p:ext uri="{BB962C8B-B14F-4D97-AF65-F5344CB8AC3E}">
        <p14:creationId xmlns:p14="http://schemas.microsoft.com/office/powerpoint/2010/main" val="402939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318" y="390221"/>
            <a:ext cx="3594045" cy="18492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524836" y="5972975"/>
            <a:ext cx="8256896" cy="584775"/>
          </a:xfrm>
          <a:prstGeom prst="rect">
            <a:avLst/>
          </a:prstGeom>
          <a:solidFill>
            <a:schemeClr val="accent5">
              <a:lumMod val="50000"/>
            </a:schemeClr>
          </a:solidFill>
        </p:spPr>
        <p:txBody>
          <a:bodyPr wrap="square" rtlCol="0">
            <a:spAutoFit/>
          </a:bodyPr>
          <a:lstStyle/>
          <a:p>
            <a:pPr algn="ctr"/>
            <a:r>
              <a:rPr lang="bn-BD" sz="3200" b="1" dirty="0" smtClean="0">
                <a:solidFill>
                  <a:schemeClr val="bg2">
                    <a:lumMod val="40000"/>
                    <a:lumOff val="60000"/>
                  </a:schemeClr>
                </a:solidFill>
                <a:latin typeface="NikoshBAN" panose="02000000000000000000" pitchFamily="2" charset="0"/>
                <a:cs typeface="NikoshBAN" panose="02000000000000000000" pitchFamily="2" charset="0"/>
              </a:rPr>
              <a:t>উপরের ছবিগুলো দ্বারা</a:t>
            </a:r>
            <a:r>
              <a:rPr lang="en-US" sz="3200" b="1" dirty="0" smtClean="0">
                <a:solidFill>
                  <a:schemeClr val="bg2">
                    <a:lumMod val="40000"/>
                    <a:lumOff val="60000"/>
                  </a:schemeClr>
                </a:solidFill>
                <a:latin typeface="NikoshBAN" panose="02000000000000000000" pitchFamily="2" charset="0"/>
                <a:cs typeface="NikoshBAN" panose="02000000000000000000" pitchFamily="2" charset="0"/>
              </a:rPr>
              <a:t> </a:t>
            </a:r>
            <a:r>
              <a:rPr lang="bn-IN" sz="3200" b="1" dirty="0" smtClean="0">
                <a:solidFill>
                  <a:schemeClr val="bg2">
                    <a:lumMod val="40000"/>
                    <a:lumOff val="60000"/>
                  </a:schemeClr>
                </a:solidFill>
                <a:latin typeface="NikoshBAN" panose="02000000000000000000" pitchFamily="2" charset="0"/>
                <a:cs typeface="NikoshBAN" panose="02000000000000000000" pitchFamily="2" charset="0"/>
              </a:rPr>
              <a:t>কি বুঝতে পারি</a:t>
            </a:r>
            <a:r>
              <a:rPr lang="en-US" sz="3200" b="1" dirty="0" smtClean="0">
                <a:solidFill>
                  <a:schemeClr val="bg2">
                    <a:lumMod val="40000"/>
                    <a:lumOff val="60000"/>
                  </a:schemeClr>
                </a:solidFill>
                <a:latin typeface="NikoshBAN" panose="02000000000000000000" pitchFamily="2" charset="0"/>
                <a:cs typeface="NikoshBAN" panose="02000000000000000000" pitchFamily="2" charset="0"/>
              </a:rPr>
              <a:t>।</a:t>
            </a:r>
            <a:endParaRPr lang="en-US" sz="3200" b="1" dirty="0">
              <a:solidFill>
                <a:schemeClr val="bg2">
                  <a:lumMod val="40000"/>
                  <a:lumOff val="60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82" y="3570856"/>
            <a:ext cx="4244436" cy="21752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907" y="1902157"/>
            <a:ext cx="3251326" cy="1964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34345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1)">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011" y="4786732"/>
            <a:ext cx="3276221" cy="17249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454" y="4809091"/>
            <a:ext cx="3032082" cy="17026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081" y="2118871"/>
            <a:ext cx="3376320" cy="227399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2382" y="2118871"/>
            <a:ext cx="3179988" cy="231255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5351" y="2118871"/>
            <a:ext cx="3365635" cy="2273999"/>
          </a:xfrm>
          <a:prstGeom prst="rect">
            <a:avLst/>
          </a:prstGeom>
        </p:spPr>
      </p:pic>
      <p:sp>
        <p:nvSpPr>
          <p:cNvPr id="9" name="TextBox 8"/>
          <p:cNvSpPr txBox="1"/>
          <p:nvPr/>
        </p:nvSpPr>
        <p:spPr>
          <a:xfrm>
            <a:off x="927279" y="193184"/>
            <a:ext cx="5975797" cy="707886"/>
          </a:xfrm>
          <a:prstGeom prst="rect">
            <a:avLst/>
          </a:prstGeom>
          <a:solidFill>
            <a:schemeClr val="bg2">
              <a:lumMod val="75000"/>
            </a:schemeClr>
          </a:solidFill>
        </p:spPr>
        <p:txBody>
          <a:bodyPr wrap="square" rtlCol="0">
            <a:spAutoFit/>
          </a:bodyPr>
          <a:lstStyle/>
          <a:p>
            <a:r>
              <a:rPr lang="bn-IN" sz="4000" dirty="0" smtClean="0"/>
              <a:t>নিচের ছবিগুলো লক্ষ্য কর </a:t>
            </a:r>
          </a:p>
        </p:txBody>
      </p:sp>
    </p:spTree>
    <p:extLst>
      <p:ext uri="{BB962C8B-B14F-4D97-AF65-F5344CB8AC3E}">
        <p14:creationId xmlns:p14="http://schemas.microsoft.com/office/powerpoint/2010/main" val="328615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fltVal val="0"/>
                                          </p:val>
                                        </p:tav>
                                        <p:tav tm="100000">
                                          <p:val>
                                            <p:strVal val="#ppt_w"/>
                                          </p:val>
                                        </p:tav>
                                      </p:tavLst>
                                    </p:anim>
                                    <p:anim calcmode="lin" valueType="num">
                                      <p:cBhvr>
                                        <p:cTn id="43" dur="1000" fill="hold"/>
                                        <p:tgtEl>
                                          <p:spTgt spid="5"/>
                                        </p:tgtEl>
                                        <p:attrNameLst>
                                          <p:attrName>ppt_h</p:attrName>
                                        </p:attrNameLst>
                                      </p:cBhvr>
                                      <p:tavLst>
                                        <p:tav tm="0">
                                          <p:val>
                                            <p:fltVal val="0"/>
                                          </p:val>
                                        </p:tav>
                                        <p:tav tm="100000">
                                          <p:val>
                                            <p:strVal val="#ppt_h"/>
                                          </p:val>
                                        </p:tav>
                                      </p:tavLst>
                                    </p:anim>
                                    <p:anim calcmode="lin" valueType="num">
                                      <p:cBhvr>
                                        <p:cTn id="44" dur="1000" fill="hold"/>
                                        <p:tgtEl>
                                          <p:spTgt spid="5"/>
                                        </p:tgtEl>
                                        <p:attrNameLst>
                                          <p:attrName>style.rotation</p:attrName>
                                        </p:attrNameLst>
                                      </p:cBhvr>
                                      <p:tavLst>
                                        <p:tav tm="0">
                                          <p:val>
                                            <p:fltVal val="90"/>
                                          </p:val>
                                        </p:tav>
                                        <p:tav tm="100000">
                                          <p:val>
                                            <p:fltVal val="0"/>
                                          </p:val>
                                        </p:tav>
                                      </p:tavLst>
                                    </p:anim>
                                    <p:animEffect transition="in" filter="fade">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35EB6FFA-45C5-4082-A004-F2727012FD49}"/>
              </a:ext>
            </a:extLst>
          </p:cNvPr>
          <p:cNvSpPr txBox="1"/>
          <p:nvPr/>
        </p:nvSpPr>
        <p:spPr>
          <a:xfrm>
            <a:off x="4714003" y="437037"/>
            <a:ext cx="2909877" cy="1018158"/>
          </a:xfrm>
          <a:prstGeom prst="rect">
            <a:avLst/>
          </a:prstGeom>
          <a:solidFill>
            <a:schemeClr val="accent6">
              <a:lumMod val="40000"/>
              <a:lumOff val="60000"/>
            </a:schemeClr>
          </a:solidFill>
        </p:spPr>
        <p:txBody>
          <a:bodyPr wrap="square" rtlCol="0">
            <a:prstTxWarp prst="textDeflate">
              <a:avLst>
                <a:gd name="adj" fmla="val 25487"/>
              </a:avLst>
            </a:prstTxWarp>
            <a:spAutoFit/>
          </a:bodyPr>
          <a:lstStyle/>
          <a:p>
            <a:r>
              <a:rPr lang="en-US" sz="2700" b="1" i="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শিখনফল</a:t>
            </a:r>
            <a:r>
              <a:rPr lang="en-US" sz="27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p>
        </p:txBody>
      </p:sp>
      <p:sp>
        <p:nvSpPr>
          <p:cNvPr id="12" name="TextBox 11">
            <a:extLst>
              <a:ext uri="{FF2B5EF4-FFF2-40B4-BE49-F238E27FC236}">
                <a16:creationId xmlns="" xmlns:a16="http://schemas.microsoft.com/office/drawing/2014/main" id="{F6B10DEC-F21B-4794-A88E-614ACB28AD61}"/>
              </a:ext>
            </a:extLst>
          </p:cNvPr>
          <p:cNvSpPr txBox="1"/>
          <p:nvPr/>
        </p:nvSpPr>
        <p:spPr>
          <a:xfrm>
            <a:off x="885259" y="2789746"/>
            <a:ext cx="8693624" cy="2677656"/>
          </a:xfrm>
          <a:prstGeom prst="rect">
            <a:avLst/>
          </a:prstGeom>
          <a:noFill/>
        </p:spPr>
        <p:txBody>
          <a:bodyPr wrap="square" rtlCol="0">
            <a:spAutoFit/>
          </a:bodyPr>
          <a:lstStyle/>
          <a:p>
            <a:r>
              <a:rPr lang="bn-IN" sz="2800" b="1" dirty="0" smtClean="0">
                <a:solidFill>
                  <a:srgbClr val="0000CC"/>
                </a:solidFill>
                <a:latin typeface="NikoshBAN" panose="02000000000000000000" pitchFamily="2" charset="0"/>
                <a:cs typeface="NikoshBAN" panose="02000000000000000000" pitchFamily="2" charset="0"/>
              </a:rPr>
              <a:t>বিচার বিভাগ কী তাহা</a:t>
            </a:r>
            <a:r>
              <a:rPr lang="en-US" sz="2800" b="1" dirty="0" smtClean="0">
                <a:solidFill>
                  <a:srgbClr val="0000CC"/>
                </a:solidFill>
                <a:latin typeface="NikoshBAN" panose="02000000000000000000" pitchFamily="2" charset="0"/>
                <a:cs typeface="NikoshBAN" panose="02000000000000000000" pitchFamily="2" charset="0"/>
              </a:rPr>
              <a:t> </a:t>
            </a:r>
            <a:r>
              <a:rPr lang="bn-BD" sz="2800" b="1" dirty="0" smtClean="0">
                <a:solidFill>
                  <a:srgbClr val="0000CC"/>
                </a:solidFill>
                <a:latin typeface="NikoshBAN" panose="02000000000000000000" pitchFamily="2" charset="0"/>
                <a:cs typeface="NikoshBAN" panose="02000000000000000000" pitchFamily="2" charset="0"/>
              </a:rPr>
              <a:t>বলতে পারবে। </a:t>
            </a:r>
            <a:endParaRPr lang="bn-IN" sz="2800" b="1" dirty="0" smtClean="0">
              <a:solidFill>
                <a:srgbClr val="0000CC"/>
              </a:solidFill>
              <a:latin typeface="NikoshBAN" panose="02000000000000000000" pitchFamily="2" charset="0"/>
              <a:cs typeface="NikoshBAN" panose="02000000000000000000" pitchFamily="2" charset="0"/>
            </a:endParaRPr>
          </a:p>
          <a:p>
            <a:r>
              <a:rPr lang="bn-IN" sz="2800" b="1" dirty="0" smtClean="0">
                <a:solidFill>
                  <a:srgbClr val="0000CC"/>
                </a:solidFill>
                <a:latin typeface="NikoshBAN" panose="02000000000000000000" pitchFamily="2" charset="0"/>
                <a:cs typeface="NikoshBAN" panose="02000000000000000000" pitchFamily="2" charset="0"/>
              </a:rPr>
              <a:t>বিচার বিভাগের </a:t>
            </a:r>
            <a:r>
              <a:rPr lang="bn-BD" sz="2800" b="1" dirty="0" smtClean="0">
                <a:solidFill>
                  <a:srgbClr val="0000CC"/>
                </a:solidFill>
                <a:latin typeface="NikoshBAN" panose="02000000000000000000" pitchFamily="2" charset="0"/>
                <a:cs typeface="NikoshBAN" panose="02000000000000000000" pitchFamily="2" charset="0"/>
              </a:rPr>
              <a:t>কাঠামো</a:t>
            </a:r>
            <a:r>
              <a:rPr lang="bn-IN" sz="2800" b="1" dirty="0" smtClean="0">
                <a:solidFill>
                  <a:srgbClr val="0000CC"/>
                </a:solidFill>
                <a:latin typeface="NikoshBAN" panose="02000000000000000000" pitchFamily="2" charset="0"/>
                <a:cs typeface="NikoshBAN" panose="02000000000000000000" pitchFamily="2" charset="0"/>
              </a:rPr>
              <a:t> বলতে পারবে ।</a:t>
            </a:r>
          </a:p>
          <a:p>
            <a:r>
              <a:rPr lang="bn-IN" sz="2800" b="1" dirty="0" smtClean="0">
                <a:solidFill>
                  <a:srgbClr val="0000CC"/>
                </a:solidFill>
                <a:latin typeface="NikoshBAN" panose="02000000000000000000" pitchFamily="2" charset="0"/>
                <a:cs typeface="NikoshBAN" panose="02000000000000000000" pitchFamily="2" charset="0"/>
              </a:rPr>
              <a:t>সুপ্রিম কোর্টের গঠন </a:t>
            </a:r>
            <a:r>
              <a:rPr lang="bn-IN" sz="2800" b="1" dirty="0">
                <a:solidFill>
                  <a:srgbClr val="0000CC"/>
                </a:solidFill>
                <a:latin typeface="NikoshBAN" panose="02000000000000000000" pitchFamily="2" charset="0"/>
                <a:cs typeface="NikoshBAN" panose="02000000000000000000" pitchFamily="2" charset="0"/>
              </a:rPr>
              <a:t>, ক্ষমতা ও </a:t>
            </a:r>
            <a:r>
              <a:rPr lang="bn-IN" sz="2800" b="1" dirty="0" smtClean="0">
                <a:solidFill>
                  <a:srgbClr val="0000CC"/>
                </a:solidFill>
                <a:latin typeface="NikoshBAN" panose="02000000000000000000" pitchFamily="2" charset="0"/>
                <a:cs typeface="NikoshBAN" panose="02000000000000000000" pitchFamily="2" charset="0"/>
              </a:rPr>
              <a:t>কাজ</a:t>
            </a:r>
            <a:r>
              <a:rPr lang="bn-BD" sz="2800" b="1" dirty="0" smtClean="0">
                <a:solidFill>
                  <a:srgbClr val="0000CC"/>
                </a:solidFill>
                <a:latin typeface="NikoshBAN" panose="02000000000000000000" pitchFamily="2" charset="0"/>
                <a:cs typeface="NikoshBAN" panose="02000000000000000000" pitchFamily="2" charset="0"/>
              </a:rPr>
              <a:t> </a:t>
            </a:r>
            <a:r>
              <a:rPr lang="bn-IN" sz="2800" b="1" dirty="0" smtClean="0">
                <a:solidFill>
                  <a:srgbClr val="0000CC"/>
                </a:solidFill>
                <a:latin typeface="NikoshBAN" panose="02000000000000000000" pitchFamily="2" charset="0"/>
                <a:cs typeface="NikoshBAN" panose="02000000000000000000" pitchFamily="2" charset="0"/>
              </a:rPr>
              <a:t> </a:t>
            </a:r>
            <a:r>
              <a:rPr lang="bn-BD" sz="2800" b="1" dirty="0" smtClean="0">
                <a:solidFill>
                  <a:srgbClr val="0000CC"/>
                </a:solidFill>
                <a:latin typeface="NikoshBAN" panose="02000000000000000000" pitchFamily="2" charset="0"/>
                <a:cs typeface="NikoshBAN" panose="02000000000000000000" pitchFamily="2" charset="0"/>
              </a:rPr>
              <a:t>বর্ণনা করতে</a:t>
            </a:r>
            <a:r>
              <a:rPr lang="bn-IN" sz="2800" b="1" dirty="0" smtClean="0">
                <a:solidFill>
                  <a:srgbClr val="0000CC"/>
                </a:solidFill>
                <a:latin typeface="NikoshBAN" panose="02000000000000000000" pitchFamily="2" charset="0"/>
                <a:cs typeface="NikoshBAN" panose="02000000000000000000" pitchFamily="2" charset="0"/>
              </a:rPr>
              <a:t> </a:t>
            </a:r>
            <a:r>
              <a:rPr lang="bn-IN" sz="2800" b="1" dirty="0">
                <a:solidFill>
                  <a:srgbClr val="0000CC"/>
                </a:solidFill>
                <a:latin typeface="NikoshBAN" panose="02000000000000000000" pitchFamily="2" charset="0"/>
                <a:cs typeface="NikoshBAN" panose="02000000000000000000" pitchFamily="2" charset="0"/>
              </a:rPr>
              <a:t>পারবে ।</a:t>
            </a:r>
          </a:p>
          <a:p>
            <a:r>
              <a:rPr lang="bn-BD" sz="2800" b="1" dirty="0" smtClean="0">
                <a:solidFill>
                  <a:srgbClr val="0000CC"/>
                </a:solidFill>
                <a:latin typeface="NikoshBAN" panose="02000000000000000000" pitchFamily="2" charset="0"/>
                <a:cs typeface="NikoshBAN" panose="02000000000000000000" pitchFamily="2" charset="0"/>
              </a:rPr>
              <a:t>অধস্তন আদালতের কাঠামো ও কার্যাবলি বর্ণনা করতে পারবে।</a:t>
            </a:r>
            <a:endParaRPr lang="bn-IN" sz="2800" b="1" dirty="0" smtClean="0">
              <a:solidFill>
                <a:srgbClr val="0000CC"/>
              </a:solidFill>
              <a:latin typeface="NikoshBAN" panose="02000000000000000000" pitchFamily="2" charset="0"/>
              <a:cs typeface="NikoshBAN" panose="02000000000000000000" pitchFamily="2" charset="0"/>
            </a:endParaRPr>
          </a:p>
        </p:txBody>
      </p:sp>
      <p:pic>
        <p:nvPicPr>
          <p:cNvPr id="17" name="Picture 16">
            <a:extLst>
              <a:ext uri="{FF2B5EF4-FFF2-40B4-BE49-F238E27FC236}">
                <a16:creationId xmlns="" xmlns:a16="http://schemas.microsoft.com/office/drawing/2014/main" id="{242DD313-66BF-4BC4-8463-DBA67CAFBDEB}"/>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 xmlns:a1611="http://schemas.microsoft.com/office/drawing/2016/11/main" r:id="rId11"/>
              </a:ext>
            </a:extLst>
          </a:blip>
          <a:stretch>
            <a:fillRect/>
          </a:stretch>
        </p:blipFill>
        <p:spPr>
          <a:xfrm flipH="1">
            <a:off x="253269" y="2912771"/>
            <a:ext cx="617967" cy="518198"/>
          </a:xfrm>
          <a:prstGeom prst="rect">
            <a:avLst/>
          </a:prstGeom>
        </p:spPr>
      </p:pic>
      <p:pic>
        <p:nvPicPr>
          <p:cNvPr id="19" name="Picture 18">
            <a:extLst>
              <a:ext uri="{FF2B5EF4-FFF2-40B4-BE49-F238E27FC236}">
                <a16:creationId xmlns="" xmlns:a16="http://schemas.microsoft.com/office/drawing/2014/main" id="{2560B175-0F3B-4775-B45D-37F61A35947E}"/>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 xmlns:a1611="http://schemas.microsoft.com/office/drawing/2016/11/main" r:id="rId11"/>
              </a:ext>
            </a:extLst>
          </a:blip>
          <a:stretch>
            <a:fillRect/>
          </a:stretch>
        </p:blipFill>
        <p:spPr>
          <a:xfrm flipH="1">
            <a:off x="246756" y="3383838"/>
            <a:ext cx="542968" cy="455307"/>
          </a:xfrm>
          <a:prstGeom prst="rect">
            <a:avLst/>
          </a:prstGeom>
        </p:spPr>
      </p:pic>
      <p:pic>
        <p:nvPicPr>
          <p:cNvPr id="20" name="Picture 19">
            <a:extLst>
              <a:ext uri="{FF2B5EF4-FFF2-40B4-BE49-F238E27FC236}">
                <a16:creationId xmlns="" xmlns:a16="http://schemas.microsoft.com/office/drawing/2014/main" id="{DE221223-0130-4E3E-B4C8-763DC3263DE9}"/>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 xmlns:a1611="http://schemas.microsoft.com/office/drawing/2016/11/main" r:id="rId11"/>
              </a:ext>
            </a:extLst>
          </a:blip>
          <a:stretch>
            <a:fillRect/>
          </a:stretch>
        </p:blipFill>
        <p:spPr>
          <a:xfrm flipH="1">
            <a:off x="268275" y="3869887"/>
            <a:ext cx="616984" cy="517374"/>
          </a:xfrm>
          <a:prstGeom prst="rect">
            <a:avLst/>
          </a:prstGeom>
        </p:spPr>
      </p:pic>
      <p:pic>
        <p:nvPicPr>
          <p:cNvPr id="22" name="Picture 21">
            <a:extLst>
              <a:ext uri="{FF2B5EF4-FFF2-40B4-BE49-F238E27FC236}">
                <a16:creationId xmlns="" xmlns:a16="http://schemas.microsoft.com/office/drawing/2014/main" id="{D8840687-6BB9-4AF7-9818-0A18DADE3A13}"/>
              </a:ext>
            </a:extLst>
          </p:cNvPr>
          <p:cNvPicPr>
            <a:picLocks noChangeAspect="1"/>
          </p:cNvPicPr>
          <p:nvPr/>
        </p:nvPicPr>
        <p:blipFill rotWithShape="1">
          <a:blip r:embed="rId12" cstate="email">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13"/>
              </a:ext>
            </a:extLst>
          </a:blip>
          <a:srcRect/>
          <a:stretch/>
        </p:blipFill>
        <p:spPr>
          <a:xfrm rot="1159056">
            <a:off x="3048622" y="346503"/>
            <a:ext cx="857780" cy="1199226"/>
          </a:xfrm>
          <a:prstGeom prst="rect">
            <a:avLst/>
          </a:prstGeom>
          <a:solidFill>
            <a:schemeClr val="tx1"/>
          </a:solidFill>
        </p:spPr>
      </p:pic>
      <p:pic>
        <p:nvPicPr>
          <p:cNvPr id="8" name="Picture 7">
            <a:extLst>
              <a:ext uri="{FF2B5EF4-FFF2-40B4-BE49-F238E27FC236}">
                <a16:creationId xmlns="" xmlns:a16="http://schemas.microsoft.com/office/drawing/2014/main" id="{DE221223-0130-4E3E-B4C8-763DC3263DE9}"/>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 xmlns:a1611="http://schemas.microsoft.com/office/drawing/2016/11/main" r:id="rId11"/>
              </a:ext>
            </a:extLst>
          </a:blip>
          <a:stretch>
            <a:fillRect/>
          </a:stretch>
        </p:blipFill>
        <p:spPr>
          <a:xfrm flipH="1">
            <a:off x="261647" y="4458834"/>
            <a:ext cx="608099" cy="509923"/>
          </a:xfrm>
          <a:prstGeom prst="rect">
            <a:avLst/>
          </a:prstGeom>
        </p:spPr>
      </p:pic>
    </p:spTree>
    <p:extLst>
      <p:ext uri="{BB962C8B-B14F-4D97-AF65-F5344CB8AC3E}">
        <p14:creationId xmlns:p14="http://schemas.microsoft.com/office/powerpoint/2010/main" val="408861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11E4F5A-D8DE-4C92-A56E-42ED70DB8DE7}"/>
              </a:ext>
            </a:extLst>
          </p:cNvPr>
          <p:cNvSpPr txBox="1"/>
          <p:nvPr/>
        </p:nvSpPr>
        <p:spPr>
          <a:xfrm>
            <a:off x="573207" y="3461893"/>
            <a:ext cx="11327642" cy="830997"/>
          </a:xfrm>
          <a:prstGeom prst="rect">
            <a:avLst/>
          </a:prstGeom>
          <a:solidFill>
            <a:srgbClr val="002060"/>
          </a:solidFill>
          <a:ln w="57150">
            <a:solidFill>
              <a:srgbClr val="FF0000"/>
            </a:solidFill>
          </a:ln>
        </p:spPr>
        <p:txBody>
          <a:bodyPr wrap="square" rtlCol="0">
            <a:spAutoFit/>
          </a:bodyPr>
          <a:lstStyle/>
          <a:p>
            <a:r>
              <a:rPr lang="bn-IN" sz="4800" b="1" dirty="0" smtClean="0">
                <a:solidFill>
                  <a:srgbClr val="FF436B"/>
                </a:solidFill>
                <a:latin typeface="NikoshBAN" panose="02000000000000000000" pitchFamily="2" charset="0"/>
                <a:cs typeface="NikoshBAN" panose="02000000000000000000" pitchFamily="2" charset="0"/>
              </a:rPr>
              <a:t>বাংলাদেশের বিচার বিভাগ</a:t>
            </a:r>
            <a:r>
              <a:rPr lang="bn-BD" sz="4800" b="1" dirty="0" smtClean="0">
                <a:solidFill>
                  <a:srgbClr val="FF436B"/>
                </a:solidFill>
                <a:latin typeface="NikoshBAN" panose="02000000000000000000" pitchFamily="2" charset="0"/>
                <a:cs typeface="NikoshBAN" panose="02000000000000000000" pitchFamily="2" charset="0"/>
              </a:rPr>
              <a:t>ের কাঠামো </a:t>
            </a:r>
            <a:r>
              <a:rPr lang="bn-IN" sz="4800" b="1" dirty="0" smtClean="0">
                <a:solidFill>
                  <a:srgbClr val="FF436B"/>
                </a:solidFill>
                <a:latin typeface="NikoshBAN" panose="02000000000000000000" pitchFamily="2" charset="0"/>
                <a:cs typeface="NikoshBAN" panose="02000000000000000000" pitchFamily="2" charset="0"/>
              </a:rPr>
              <a:t> </a:t>
            </a:r>
            <a:r>
              <a:rPr lang="en-US" sz="4800" b="1" dirty="0" smtClean="0">
                <a:solidFill>
                  <a:srgbClr val="FF436B"/>
                </a:solidFill>
                <a:latin typeface="NikoshBAN" panose="02000000000000000000" pitchFamily="2" charset="0"/>
                <a:cs typeface="NikoshBAN" panose="02000000000000000000" pitchFamily="2" charset="0"/>
              </a:rPr>
              <a:t> </a:t>
            </a:r>
            <a:endParaRPr lang="en-US" sz="4800" b="1" dirty="0">
              <a:solidFill>
                <a:srgbClr val="0000CC"/>
              </a:solidFill>
              <a:latin typeface="NikoshBAN" panose="02000000000000000000" pitchFamily="2" charset="0"/>
              <a:cs typeface="NikoshBAN" panose="02000000000000000000" pitchFamily="2" charset="0"/>
            </a:endParaRPr>
          </a:p>
        </p:txBody>
      </p:sp>
      <p:sp>
        <p:nvSpPr>
          <p:cNvPr id="2" name="TextBox 1">
            <a:extLst>
              <a:ext uri="{FF2B5EF4-FFF2-40B4-BE49-F238E27FC236}">
                <a16:creationId xmlns="" xmlns:a16="http://schemas.microsoft.com/office/drawing/2014/main" id="{E83FF35B-6A1E-4BC5-B8D0-E98A8D886475}"/>
              </a:ext>
            </a:extLst>
          </p:cNvPr>
          <p:cNvSpPr txBox="1"/>
          <p:nvPr/>
        </p:nvSpPr>
        <p:spPr>
          <a:xfrm>
            <a:off x="2524257" y="827423"/>
            <a:ext cx="5688325" cy="1107996"/>
          </a:xfrm>
          <a:prstGeom prst="rect">
            <a:avLst/>
          </a:prstGeom>
          <a:solidFill>
            <a:srgbClr val="00B0F0"/>
          </a:solidFill>
          <a:scene3d>
            <a:camera prst="orthographicFront"/>
            <a:lightRig rig="threePt" dir="t"/>
          </a:scene3d>
          <a:sp3d>
            <a:bevelT w="114300" prst="artDeco"/>
          </a:sp3d>
        </p:spPr>
        <p:txBody>
          <a:bodyPr wrap="square" rtlCol="0">
            <a:spAutoFit/>
          </a:bodyPr>
          <a:lstStyle/>
          <a:p>
            <a:pPr algn="ctr"/>
            <a:r>
              <a:rPr lang="en-US" sz="3300" b="1" dirty="0">
                <a:solidFill>
                  <a:srgbClr val="0000CC"/>
                </a:solidFill>
                <a:latin typeface="NikoshBAN" panose="02000000000000000000" pitchFamily="2" charset="0"/>
                <a:cs typeface="NikoshBAN" panose="02000000000000000000" pitchFamily="2" charset="0"/>
              </a:rPr>
              <a:t>আ</a:t>
            </a:r>
            <a:r>
              <a:rPr lang="as-IN" sz="3300" b="1" dirty="0">
                <a:solidFill>
                  <a:srgbClr val="0000CC"/>
                </a:solidFill>
                <a:latin typeface="NikoshBAN" panose="02000000000000000000" pitchFamily="2" charset="0"/>
                <a:cs typeface="NikoshBAN" panose="02000000000000000000" pitchFamily="2" charset="0"/>
              </a:rPr>
              <a:t>ম</a:t>
            </a:r>
            <a:r>
              <a:rPr lang="en-US" sz="3300" b="1" dirty="0">
                <a:solidFill>
                  <a:srgbClr val="0000CC"/>
                </a:solidFill>
                <a:latin typeface="NikoshBAN" panose="02000000000000000000" pitchFamily="2" charset="0"/>
                <a:cs typeface="NikoshBAN" panose="02000000000000000000" pitchFamily="2" charset="0"/>
              </a:rPr>
              <a:t>া</a:t>
            </a:r>
            <a:r>
              <a:rPr lang="as-IN" sz="3300" b="1" dirty="0">
                <a:solidFill>
                  <a:srgbClr val="0000CC"/>
                </a:solidFill>
                <a:latin typeface="NikoshBAN" panose="02000000000000000000" pitchFamily="2" charset="0"/>
                <a:cs typeface="NikoshBAN" panose="02000000000000000000" pitchFamily="2" charset="0"/>
              </a:rPr>
              <a:t>দ</a:t>
            </a:r>
            <a:r>
              <a:rPr lang="en-US" sz="3300" b="1" dirty="0">
                <a:solidFill>
                  <a:srgbClr val="0000CC"/>
                </a:solidFill>
                <a:latin typeface="NikoshBAN" panose="02000000000000000000" pitchFamily="2" charset="0"/>
                <a:cs typeface="NikoshBAN" panose="02000000000000000000" pitchFamily="2" charset="0"/>
              </a:rPr>
              <a:t>ে</a:t>
            </a:r>
            <a:r>
              <a:rPr lang="as-IN" sz="3300" b="1" dirty="0">
                <a:solidFill>
                  <a:srgbClr val="0000CC"/>
                </a:solidFill>
                <a:latin typeface="NikoshBAN" panose="02000000000000000000" pitchFamily="2" charset="0"/>
                <a:cs typeface="NikoshBAN" panose="02000000000000000000" pitchFamily="2" charset="0"/>
              </a:rPr>
              <a:t>র</a:t>
            </a:r>
            <a:r>
              <a:rPr lang="en-US" sz="3300" b="1" dirty="0">
                <a:solidFill>
                  <a:srgbClr val="0000CC"/>
                </a:solidFill>
                <a:latin typeface="NikoshBAN" panose="02000000000000000000" pitchFamily="2" charset="0"/>
                <a:cs typeface="NikoshBAN" panose="02000000000000000000" pitchFamily="2" charset="0"/>
              </a:rPr>
              <a:t> </a:t>
            </a:r>
            <a:r>
              <a:rPr lang="as-IN" sz="3300" b="1" dirty="0">
                <a:solidFill>
                  <a:srgbClr val="0000CC"/>
                </a:solidFill>
                <a:latin typeface="NikoshBAN" panose="02000000000000000000" pitchFamily="2" charset="0"/>
                <a:cs typeface="NikoshBAN" panose="02000000000000000000" pitchFamily="2" charset="0"/>
              </a:rPr>
              <a:t>আ</a:t>
            </a:r>
            <a:r>
              <a:rPr lang="en-US" sz="3300" b="1" dirty="0">
                <a:solidFill>
                  <a:srgbClr val="0000CC"/>
                </a:solidFill>
                <a:latin typeface="NikoshBAN" panose="02000000000000000000" pitchFamily="2" charset="0"/>
                <a:cs typeface="NikoshBAN" panose="02000000000000000000" pitchFamily="2" charset="0"/>
              </a:rPr>
              <a:t>জ</a:t>
            </a:r>
            <a:r>
              <a:rPr lang="as-IN" sz="3300" b="1" dirty="0">
                <a:solidFill>
                  <a:srgbClr val="0000CC"/>
                </a:solidFill>
                <a:latin typeface="NikoshBAN" panose="02000000000000000000" pitchFamily="2" charset="0"/>
                <a:cs typeface="NikoshBAN" panose="02000000000000000000" pitchFamily="2" charset="0"/>
              </a:rPr>
              <a:t>ক</a:t>
            </a:r>
            <a:r>
              <a:rPr lang="en-US" sz="3300" b="1" dirty="0">
                <a:solidFill>
                  <a:srgbClr val="0000CC"/>
                </a:solidFill>
                <a:latin typeface="NikoshBAN" panose="02000000000000000000" pitchFamily="2" charset="0"/>
                <a:cs typeface="NikoshBAN" panose="02000000000000000000" pitchFamily="2" charset="0"/>
              </a:rPr>
              <a:t>ে</a:t>
            </a:r>
            <a:r>
              <a:rPr lang="as-IN" sz="3300" b="1" dirty="0">
                <a:solidFill>
                  <a:srgbClr val="0000CC"/>
                </a:solidFill>
                <a:latin typeface="NikoshBAN" panose="02000000000000000000" pitchFamily="2" charset="0"/>
                <a:cs typeface="NikoshBAN" panose="02000000000000000000" pitchFamily="2" charset="0"/>
              </a:rPr>
              <a:t>র</a:t>
            </a:r>
            <a:r>
              <a:rPr lang="en-US" sz="3300" b="1" dirty="0">
                <a:solidFill>
                  <a:srgbClr val="0000CC"/>
                </a:solidFill>
                <a:latin typeface="NikoshBAN" panose="02000000000000000000" pitchFamily="2" charset="0"/>
                <a:cs typeface="NikoshBAN" panose="02000000000000000000" pitchFamily="2" charset="0"/>
              </a:rPr>
              <a:t> </a:t>
            </a:r>
            <a:r>
              <a:rPr lang="as-IN" sz="3300" b="1" dirty="0">
                <a:solidFill>
                  <a:srgbClr val="0000CC"/>
                </a:solidFill>
                <a:latin typeface="NikoshBAN" panose="02000000000000000000" pitchFamily="2" charset="0"/>
                <a:cs typeface="NikoshBAN" panose="02000000000000000000" pitchFamily="2" charset="0"/>
              </a:rPr>
              <a:t>আ</a:t>
            </a:r>
            <a:r>
              <a:rPr lang="en-US" sz="3300" b="1" dirty="0">
                <a:solidFill>
                  <a:srgbClr val="0000CC"/>
                </a:solidFill>
                <a:latin typeface="NikoshBAN" panose="02000000000000000000" pitchFamily="2" charset="0"/>
                <a:cs typeface="NikoshBAN" panose="02000000000000000000" pitchFamily="2" charset="0"/>
              </a:rPr>
              <a:t>ল</a:t>
            </a:r>
            <a:r>
              <a:rPr lang="as-IN" sz="3300" b="1" dirty="0">
                <a:solidFill>
                  <a:srgbClr val="0000CC"/>
                </a:solidFill>
                <a:latin typeface="NikoshBAN" panose="02000000000000000000" pitchFamily="2" charset="0"/>
                <a:cs typeface="NikoshBAN" panose="02000000000000000000" pitchFamily="2" charset="0"/>
              </a:rPr>
              <a:t>ো</a:t>
            </a:r>
            <a:r>
              <a:rPr lang="en-US" sz="3300" b="1" dirty="0">
                <a:solidFill>
                  <a:srgbClr val="0000CC"/>
                </a:solidFill>
                <a:latin typeface="NikoshBAN" panose="02000000000000000000" pitchFamily="2" charset="0"/>
                <a:cs typeface="NikoshBAN" panose="02000000000000000000" pitchFamily="2" charset="0"/>
              </a:rPr>
              <a:t>চ</a:t>
            </a:r>
            <a:r>
              <a:rPr lang="as-IN" sz="3300" b="1" dirty="0">
                <a:solidFill>
                  <a:srgbClr val="0000CC"/>
                </a:solidFill>
                <a:latin typeface="NikoshBAN" panose="02000000000000000000" pitchFamily="2" charset="0"/>
                <a:cs typeface="NikoshBAN" panose="02000000000000000000" pitchFamily="2" charset="0"/>
              </a:rPr>
              <a:t>ন</a:t>
            </a:r>
            <a:r>
              <a:rPr lang="en-US" sz="33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33019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21994" y="231820"/>
            <a:ext cx="2897747" cy="830997"/>
          </a:xfrm>
          <a:prstGeom prst="rect">
            <a:avLst/>
          </a:prstGeom>
          <a:solidFill>
            <a:schemeClr val="accent5">
              <a:lumMod val="40000"/>
              <a:lumOff val="60000"/>
            </a:schemeClr>
          </a:solidFill>
        </p:spPr>
        <p:txBody>
          <a:bodyPr wrap="square" rtlCol="0">
            <a:spAutoFit/>
          </a:bodyPr>
          <a:lstStyle/>
          <a:p>
            <a:pPr algn="ctr"/>
            <a:r>
              <a:rPr lang="bn-IN" sz="4800" b="1" dirty="0" smtClean="0">
                <a:solidFill>
                  <a:srgbClr val="0000CC"/>
                </a:solidFill>
                <a:latin typeface="NikoshBAN" panose="02000000000000000000" pitchFamily="2" charset="0"/>
                <a:cs typeface="NikoshBAN" panose="02000000000000000000" pitchFamily="2" charset="0"/>
              </a:rPr>
              <a:t> </a:t>
            </a:r>
            <a:r>
              <a:rPr lang="bn-BD" sz="4800" b="1" dirty="0" smtClean="0">
                <a:solidFill>
                  <a:srgbClr val="0000CC"/>
                </a:solidFill>
                <a:latin typeface="NikoshBAN" panose="02000000000000000000" pitchFamily="2" charset="0"/>
                <a:cs typeface="NikoshBAN" panose="02000000000000000000" pitchFamily="2" charset="0"/>
              </a:rPr>
              <a:t>কাঠামো </a:t>
            </a:r>
            <a:endParaRPr lang="en-US" sz="4800" dirty="0"/>
          </a:p>
        </p:txBody>
      </p:sp>
      <p:graphicFrame>
        <p:nvGraphicFramePr>
          <p:cNvPr id="4" name="Diagram 3"/>
          <p:cNvGraphicFramePr/>
          <p:nvPr>
            <p:extLst>
              <p:ext uri="{D42A27DB-BD31-4B8C-83A1-F6EECF244321}">
                <p14:modId xmlns:p14="http://schemas.microsoft.com/office/powerpoint/2010/main" val="4063576635"/>
              </p:ext>
            </p:extLst>
          </p:nvPr>
        </p:nvGraphicFramePr>
        <p:xfrm>
          <a:off x="502276" y="1481070"/>
          <a:ext cx="9298547" cy="4984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5185" y="2920961"/>
            <a:ext cx="1410612" cy="828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1076" y="4343865"/>
            <a:ext cx="1558343" cy="819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6559" y="4361523"/>
            <a:ext cx="1558343" cy="801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45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479</TotalTime>
  <Words>427</Words>
  <Application>Microsoft Office PowerPoint</Application>
  <PresentationFormat>Widescreen</PresentationFormat>
  <Paragraphs>64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NikoshBAN</vt:lpstr>
      <vt:lpstr>SutonnyMJ</vt:lpstr>
      <vt:lpstr>Trebuchet MS</vt:lpstr>
      <vt:lpstr>Vrinda</vt:lpstr>
      <vt:lpstr>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Rashed PC</cp:lastModifiedBy>
  <cp:revision>83</cp:revision>
  <dcterms:created xsi:type="dcterms:W3CDTF">2019-08-25T19:44:33Z</dcterms:created>
  <dcterms:modified xsi:type="dcterms:W3CDTF">2022-03-22T04:55:48Z</dcterms:modified>
</cp:coreProperties>
</file>