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62" r:id="rId2"/>
    <p:sldId id="261" r:id="rId3"/>
    <p:sldId id="279" r:id="rId4"/>
    <p:sldId id="265" r:id="rId5"/>
    <p:sldId id="266" r:id="rId6"/>
    <p:sldId id="267" r:id="rId7"/>
    <p:sldId id="260" r:id="rId8"/>
    <p:sldId id="268" r:id="rId9"/>
    <p:sldId id="269" r:id="rId10"/>
    <p:sldId id="271" r:id="rId11"/>
    <p:sldId id="272" r:id="rId12"/>
    <p:sldId id="273" r:id="rId13"/>
    <p:sldId id="283" r:id="rId14"/>
    <p:sldId id="281" r:id="rId15"/>
    <p:sldId id="282" r:id="rId16"/>
    <p:sldId id="284" r:id="rId17"/>
    <p:sldId id="285" r:id="rId18"/>
    <p:sldId id="274" r:id="rId19"/>
    <p:sldId id="275" r:id="rId20"/>
    <p:sldId id="263" r:id="rId21"/>
    <p:sldId id="278" r:id="rId22"/>
    <p:sldId id="277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F8315B-9A7A-4080-96B3-A8200D07481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2D866A4-EF7E-475F-A834-02853180B82E}">
      <dgm:prSet phldrT="[Text]" phldr="1"/>
      <dgm:spPr/>
      <dgm:t>
        <a:bodyPr/>
        <a:lstStyle/>
        <a:p>
          <a:endParaRPr lang="en-US" dirty="0"/>
        </a:p>
      </dgm:t>
    </dgm:pt>
    <dgm:pt modelId="{319CE25E-4B5D-4390-A6A3-F9E1C8E982F5}" type="parTrans" cxnId="{5D5AA42A-C05A-476A-8335-D449BCCDAB89}">
      <dgm:prSet/>
      <dgm:spPr/>
      <dgm:t>
        <a:bodyPr/>
        <a:lstStyle/>
        <a:p>
          <a:endParaRPr lang="en-US"/>
        </a:p>
      </dgm:t>
    </dgm:pt>
    <dgm:pt modelId="{388B3C4A-49A2-4923-ADDC-2C78FD31CA8A}" type="sibTrans" cxnId="{5D5AA42A-C05A-476A-8335-D449BCCDAB8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C339C40-C6BD-4723-B44B-57B68146C8EC}" type="pres">
      <dgm:prSet presAssocID="{E5F8315B-9A7A-4080-96B3-A8200D074812}" presName="Name0" presStyleCnt="0">
        <dgm:presLayoutVars>
          <dgm:chMax val="7"/>
          <dgm:chPref val="7"/>
          <dgm:dir/>
        </dgm:presLayoutVars>
      </dgm:prSet>
      <dgm:spPr/>
    </dgm:pt>
    <dgm:pt modelId="{44D33676-8AFD-42B7-94AF-3DC9EF95AD65}" type="pres">
      <dgm:prSet presAssocID="{E5F8315B-9A7A-4080-96B3-A8200D074812}" presName="Name1" presStyleCnt="0"/>
      <dgm:spPr/>
    </dgm:pt>
    <dgm:pt modelId="{4D707921-ACF2-4A41-858F-40444368F090}" type="pres">
      <dgm:prSet presAssocID="{388B3C4A-49A2-4923-ADDC-2C78FD31CA8A}" presName="picture_1" presStyleCnt="0"/>
      <dgm:spPr/>
    </dgm:pt>
    <dgm:pt modelId="{00395CB6-E13B-4081-AEC4-97425AEDD8CD}" type="pres">
      <dgm:prSet presAssocID="{388B3C4A-49A2-4923-ADDC-2C78FD31CA8A}" presName="pictureRepeatNode" presStyleLbl="alignImgPlace1" presStyleIdx="0" presStyleCnt="1" custScaleX="143819" custScaleY="137136" custLinFactNeighborX="-5547" custLinFactNeighborY="-33574"/>
      <dgm:spPr/>
      <dgm:t>
        <a:bodyPr/>
        <a:lstStyle/>
        <a:p>
          <a:endParaRPr lang="en-US"/>
        </a:p>
      </dgm:t>
    </dgm:pt>
    <dgm:pt modelId="{0750DCEF-2184-4280-8095-E5842465820D}" type="pres">
      <dgm:prSet presAssocID="{32D866A4-EF7E-475F-A834-02853180B82E}" presName="text_1" presStyleLbl="node1" presStyleIdx="0" presStyleCnt="0" custFlipHor="1" custScaleX="8152" custScaleY="15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58F64B-72F1-40CE-AAF0-35C7D79A6EFE}" type="presOf" srcId="{388B3C4A-49A2-4923-ADDC-2C78FD31CA8A}" destId="{00395CB6-E13B-4081-AEC4-97425AEDD8CD}" srcOrd="0" destOrd="0" presId="urn:microsoft.com/office/officeart/2008/layout/CircularPictureCallout"/>
    <dgm:cxn modelId="{3F57FFAD-67F6-4D75-8D9D-60C6300239D9}" type="presOf" srcId="{32D866A4-EF7E-475F-A834-02853180B82E}" destId="{0750DCEF-2184-4280-8095-E5842465820D}" srcOrd="0" destOrd="0" presId="urn:microsoft.com/office/officeart/2008/layout/CircularPictureCallout"/>
    <dgm:cxn modelId="{3CBDF49D-3074-46B6-B6E4-10F24FDA4107}" type="presOf" srcId="{E5F8315B-9A7A-4080-96B3-A8200D074812}" destId="{DC339C40-C6BD-4723-B44B-57B68146C8EC}" srcOrd="0" destOrd="0" presId="urn:microsoft.com/office/officeart/2008/layout/CircularPictureCallout"/>
    <dgm:cxn modelId="{5D5AA42A-C05A-476A-8335-D449BCCDAB89}" srcId="{E5F8315B-9A7A-4080-96B3-A8200D074812}" destId="{32D866A4-EF7E-475F-A834-02853180B82E}" srcOrd="0" destOrd="0" parTransId="{319CE25E-4B5D-4390-A6A3-F9E1C8E982F5}" sibTransId="{388B3C4A-49A2-4923-ADDC-2C78FD31CA8A}"/>
    <dgm:cxn modelId="{FBDBF8D0-FB9D-4F24-AE95-3FF1F6B9A56D}" type="presParOf" srcId="{DC339C40-C6BD-4723-B44B-57B68146C8EC}" destId="{44D33676-8AFD-42B7-94AF-3DC9EF95AD65}" srcOrd="0" destOrd="0" presId="urn:microsoft.com/office/officeart/2008/layout/CircularPictureCallout"/>
    <dgm:cxn modelId="{3D1244A1-D8FE-42BD-95CD-AF98767F4F9B}" type="presParOf" srcId="{44D33676-8AFD-42B7-94AF-3DC9EF95AD65}" destId="{4D707921-ACF2-4A41-858F-40444368F090}" srcOrd="0" destOrd="0" presId="urn:microsoft.com/office/officeart/2008/layout/CircularPictureCallout"/>
    <dgm:cxn modelId="{5F1A8FB0-894B-4397-BA59-28E893A2BE24}" type="presParOf" srcId="{4D707921-ACF2-4A41-858F-40444368F090}" destId="{00395CB6-E13B-4081-AEC4-97425AEDD8CD}" srcOrd="0" destOrd="0" presId="urn:microsoft.com/office/officeart/2008/layout/CircularPictureCallout"/>
    <dgm:cxn modelId="{77688775-BBED-42E5-97F3-EAA8A972C0EF}" type="presParOf" srcId="{44D33676-8AFD-42B7-94AF-3DC9EF95AD65}" destId="{0750DCEF-2184-4280-8095-E5842465820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684D7-0E26-42FC-8893-76871DF74C1E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5E664-F191-4EF5-9638-B86D3CB16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56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5E664-F191-4EF5-9638-B86D3CB16D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6466-C25A-424F-8C51-21FD8F1CE49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B930-D338-4714-89D4-CB5A7923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25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6466-C25A-424F-8C51-21FD8F1CE49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B930-D338-4714-89D4-CB5A7923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5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6466-C25A-424F-8C51-21FD8F1CE49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B930-D338-4714-89D4-CB5A7923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7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6466-C25A-424F-8C51-21FD8F1CE49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B930-D338-4714-89D4-CB5A7923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9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6466-C25A-424F-8C51-21FD8F1CE49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B930-D338-4714-89D4-CB5A7923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4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6466-C25A-424F-8C51-21FD8F1CE49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B930-D338-4714-89D4-CB5A7923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6466-C25A-424F-8C51-21FD8F1CE49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B930-D338-4714-89D4-CB5A7923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0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6466-C25A-424F-8C51-21FD8F1CE49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B930-D338-4714-89D4-CB5A7923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3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6466-C25A-424F-8C51-21FD8F1CE49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B930-D338-4714-89D4-CB5A7923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1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6466-C25A-424F-8C51-21FD8F1CE49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B930-D338-4714-89D4-CB5A7923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8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6466-C25A-424F-8C51-21FD8F1CE49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B930-D338-4714-89D4-CB5A7923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0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46466-C25A-424F-8C51-21FD8F1CE49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B930-D338-4714-89D4-CB5A7923A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2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37" y="1578271"/>
            <a:ext cx="7105338" cy="50623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3220" y="134911"/>
            <a:ext cx="6445771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14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0943" y="710906"/>
            <a:ext cx="1001488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bn-BD" dirty="0" smtClean="0">
              <a:latin typeface="Nikosban"/>
            </a:endParaRP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Administrative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Conditions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BD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ban"/>
            </a:endParaRP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প্রাক্কালে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রাজতান্ত্রিক।রাজা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ছিলেন।রাজা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প্রনয়ন,শাসনকাজ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ন্যায়বিচার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সেনাপতির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মন্ত্রিজ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সচিব’নামক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দু’শ্রেনির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মন্ত্রি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রাজকার্যে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সহয়তা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করতেন।প্রাদেশিক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শাসনকর্তাকে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হত।উত্তর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হত।প্রদেশগুলোকে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হত।বিষয়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বিষয়পতি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শাসনব্যবস্থার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সর্বনিম্ন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’।’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পঞ্চায়েত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746974" y="710906"/>
            <a:ext cx="10573556" cy="5702773"/>
          </a:xfrm>
          <a:prstGeom prst="frame">
            <a:avLst>
              <a:gd name="adj1" fmla="val 399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0960" y="751944"/>
            <a:ext cx="10160934" cy="563231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Economical Conditions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বিপুল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ঐর্শ্বযের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বিশ্বজোড়া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খ্যাতি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অর্থশাস্ত্রবিদ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কৌটিল্যের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মূখ্য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ভুমি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সামন্ত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প্রভু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আবগারি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শুল্ক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ভারতবর্ষ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এক-ষষ্ঠাংশ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ভারতবর্ষ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চরম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অব্যবস্থা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শ্রমজীবী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যেমন-কৃষক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স্বর্ণকার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তাঁতি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নির্বাহের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হাড়ভাঙা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সুফল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অভিজাত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লোকেরা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9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3390" y="306083"/>
            <a:ext cx="10527444" cy="61247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Social Conditions)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প্রাক্কালে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সন্তোষজনক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না,নানা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কুসংস্কার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অমানবিক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জর্জরিত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ছিল।প্রাচীন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হিন্দুসমাজ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ব্রাহ্মণ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ক্ষত্রিয়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শুদ্ররা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অধঃপতিত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নিগৃহীত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শুদ্রদের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বেদ-গীতা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বেদবাক্য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নিষিদ্ধ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অসমবর্ণ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আন্তঃসাম্প্রদায়িক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নিষিদ্ধ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সহমরণ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সতীদাহ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নরবলি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গঙ্গায়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বিসর্জনকে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পুণ্যের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শোচনীয়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দুদর্শার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দাসপ্রথা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হাট-বাজারে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দাস-দাসী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ক্রয়-বিক্রয়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40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eed\Desktop\1st Chaptar 2nd Paper\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508" y="2029058"/>
            <a:ext cx="4437446" cy="2952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need\Desktop\1st Chaptar 2nd Paper\c.jpg"/>
          <p:cNvPicPr>
            <a:picLocks noChangeAspect="1" noChangeArrowheads="1"/>
          </p:cNvPicPr>
          <p:nvPr/>
        </p:nvPicPr>
        <p:blipFill>
          <a:blip r:embed="rId2"/>
          <a:srcRect r="69261" b="20000"/>
          <a:stretch>
            <a:fillRect/>
          </a:stretch>
        </p:blipFill>
        <p:spPr bwMode="auto">
          <a:xfrm>
            <a:off x="673172" y="613753"/>
            <a:ext cx="2743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D:\Power Point Class H S C\Chapter 2   2 Paper\Sultan Alauddin Khalji\B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101" y="3686578"/>
            <a:ext cx="27432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Users\need\Desktop\1st Chaptar 2nd Paper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38623" y="613753"/>
            <a:ext cx="29718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:\Users\need\Desktop\1st Chaptar 2nd Paper\kk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80290" y="3686578"/>
            <a:ext cx="295275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11"/>
          <p:cNvSpPr txBox="1"/>
          <p:nvPr/>
        </p:nvSpPr>
        <p:spPr>
          <a:xfrm>
            <a:off x="2524029" y="690092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ব্রাহ্মণ</a:t>
            </a:r>
            <a:endParaRPr lang="en-US" sz="3200" dirty="0"/>
          </a:p>
        </p:txBody>
      </p:sp>
      <p:sp>
        <p:nvSpPr>
          <p:cNvPr id="8" name="TextBox 15"/>
          <p:cNvSpPr txBox="1"/>
          <p:nvPr/>
        </p:nvSpPr>
        <p:spPr>
          <a:xfrm>
            <a:off x="2590173" y="3762778"/>
            <a:ext cx="826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বৈশ্য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38623" y="680898"/>
            <a:ext cx="952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ক্ষত্রিয়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57241" y="3825492"/>
            <a:ext cx="575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শুদ্র</a:t>
            </a:r>
            <a:endParaRPr lang="en-US" sz="3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159876" y="613753"/>
            <a:ext cx="406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ধর্মাবলম্ব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4980" y="244699"/>
            <a:ext cx="11642501" cy="631064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2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eed\Desktop\1st Chaptar 2nd Paper\c.jpg"/>
          <p:cNvPicPr>
            <a:picLocks noChangeAspect="1" noChangeArrowheads="1"/>
          </p:cNvPicPr>
          <p:nvPr/>
        </p:nvPicPr>
        <p:blipFill>
          <a:blip r:embed="rId2"/>
          <a:srcRect r="69261"/>
          <a:stretch>
            <a:fillRect/>
          </a:stretch>
        </p:blipFill>
        <p:spPr bwMode="auto">
          <a:xfrm>
            <a:off x="718076" y="373397"/>
            <a:ext cx="2667000" cy="276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Users\need\Desktop\1st Chaptar 2nd Paper\c.jpg"/>
          <p:cNvPicPr>
            <a:picLocks noChangeAspect="1" noChangeArrowheads="1"/>
          </p:cNvPicPr>
          <p:nvPr/>
        </p:nvPicPr>
        <p:blipFill>
          <a:blip r:embed="rId2"/>
          <a:srcRect l="26896" r="39803"/>
          <a:stretch>
            <a:fillRect/>
          </a:stretch>
        </p:blipFill>
        <p:spPr bwMode="auto">
          <a:xfrm>
            <a:off x="8986771" y="373397"/>
            <a:ext cx="2667000" cy="2613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5"/>
          <p:cNvSpPr txBox="1"/>
          <p:nvPr/>
        </p:nvSpPr>
        <p:spPr>
          <a:xfrm>
            <a:off x="3046583" y="3136097"/>
            <a:ext cx="6666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ব্রাহ্মণ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ক্ষত্রিয়রা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প্রভাবশালী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সুযোগ-সুবিধা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ক্ষত্রিয়দের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যুদ্ধ-বিগ্রহ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শাসনদন্ড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বর্ণভেদের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79583" y="206062"/>
            <a:ext cx="11662163" cy="62977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eed\Desktop\1st Chaptar 2nd Paper\c.jpg"/>
          <p:cNvPicPr>
            <a:picLocks noChangeAspect="1" noChangeArrowheads="1"/>
          </p:cNvPicPr>
          <p:nvPr/>
        </p:nvPicPr>
        <p:blipFill>
          <a:blip r:embed="rId2"/>
          <a:srcRect l="57636" r="25714"/>
          <a:stretch>
            <a:fillRect/>
          </a:stretch>
        </p:blipFill>
        <p:spPr bwMode="auto">
          <a:xfrm>
            <a:off x="782395" y="927279"/>
            <a:ext cx="2128232" cy="2429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need\Desktop\1st Chaptar 2nd Paper\kk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6839" y="1111157"/>
            <a:ext cx="2385811" cy="2245896"/>
          </a:xfrm>
          <a:prstGeom prst="rect">
            <a:avLst/>
          </a:prstGeom>
          <a:noFill/>
        </p:spPr>
      </p:pic>
      <p:sp>
        <p:nvSpPr>
          <p:cNvPr id="5" name="TextBox 5"/>
          <p:cNvSpPr txBox="1"/>
          <p:nvPr/>
        </p:nvSpPr>
        <p:spPr>
          <a:xfrm>
            <a:off x="3385902" y="3693468"/>
            <a:ext cx="64662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বৈশ্যরা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ব্যবসা-বাণিজ্য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শূদ্ররা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শূদ্ররা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পদমর্যাদা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সুযোগ-সুবিধা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বঞ্চতি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 descr="C:\Users\need\Desktop\1st Chaptar 2nd Paper\c.jpg"/>
          <p:cNvPicPr>
            <a:picLocks noChangeAspect="1" noChangeArrowheads="1"/>
          </p:cNvPicPr>
          <p:nvPr/>
        </p:nvPicPr>
        <p:blipFill rotWithShape="1">
          <a:blip r:embed="rId2"/>
          <a:srcRect l="75258"/>
          <a:stretch/>
        </p:blipFill>
        <p:spPr bwMode="auto">
          <a:xfrm>
            <a:off x="7308607" y="1111157"/>
            <a:ext cx="2128232" cy="2245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D:\Power Point Class H S C\Chapter 2   2 Paper\Sultan Alauddin Khalji\B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6817" y="927279"/>
            <a:ext cx="2391013" cy="2429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nip Same Side Corner Rectangle 7"/>
          <p:cNvSpPr/>
          <p:nvPr/>
        </p:nvSpPr>
        <p:spPr>
          <a:xfrm>
            <a:off x="540757" y="697426"/>
            <a:ext cx="11410682" cy="5525316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eed\Desktop\1st Chaptar 2nd Paper\সতীদাহ প্রথার ছবি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0050" y="851658"/>
            <a:ext cx="4724400" cy="24307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91596" y="4065265"/>
            <a:ext cx="54016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স্বামীর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জীবিত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বিধবা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স্ত্রীকে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পুড়িয়ে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রীতিই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সতীদাহ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4290" y="3348430"/>
            <a:ext cx="1815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সতীদাহ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প্রথা</a:t>
            </a:r>
            <a:endParaRPr lang="en-US" sz="3200" dirty="0"/>
          </a:p>
        </p:txBody>
      </p:sp>
      <p:sp>
        <p:nvSpPr>
          <p:cNvPr id="8" name="Snip Diagonal Corner Rectangle 7"/>
          <p:cNvSpPr/>
          <p:nvPr/>
        </p:nvSpPr>
        <p:spPr>
          <a:xfrm>
            <a:off x="2266681" y="719504"/>
            <a:ext cx="8062174" cy="5125791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7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8791" y="4013833"/>
            <a:ext cx="79484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সতীদাহ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স্বামীর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মৃতদেহের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জীবিত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বিধবা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স্ত্রীকে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পুড়িয়ে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১৮২৯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সমাজসংস্কারক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রামমোহন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রায়ের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উদ্যোগে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তখনকার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গভর্নর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জেনারেল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লর্ড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উইলিয়াম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বেন্টিংক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জঘন্য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নিষ্ঠুর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উচ্ছেদ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need\Desktop\1st Chaptar 2nd Paper\রাজা রামমোহন রায় 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4709" y="627688"/>
            <a:ext cx="3076575" cy="30493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1685" y="3582543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রামমোহন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রায়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2047740" y="500587"/>
            <a:ext cx="8770514" cy="5891257"/>
          </a:xfrm>
          <a:prstGeom prst="snip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7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4571" y="1340721"/>
            <a:ext cx="986262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(ঙ)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Religious Conditions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প্রাক-মুসলিম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হিন্দু,বৌদ্ধ,জৈন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ছিল।তখন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হিন্দুধর্মই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ধর্ম।ভারতের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হিন্দু।এ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রীতি-নীতির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নিষ্ঠরতা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জঘন্যতায়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জনজীবন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নিষ্পেষিত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আড়ম্বর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জাঁকজামকের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দুর্গা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দুর্গাচন্ডী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বিষ্ণু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নারায়ণ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ষষ্ঠী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গঙা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মনসাকে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দেবী,সন্তান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রোগমুক্তির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লক্ষ্মীপুজা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স্বরস্বতীর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ban"/>
            </a:endParaRPr>
          </a:p>
        </p:txBody>
      </p:sp>
      <p:sp>
        <p:nvSpPr>
          <p:cNvPr id="3" name="Frame 2"/>
          <p:cNvSpPr/>
          <p:nvPr/>
        </p:nvSpPr>
        <p:spPr>
          <a:xfrm>
            <a:off x="965914" y="1094704"/>
            <a:ext cx="10367493" cy="5203065"/>
          </a:xfrm>
          <a:prstGeom prst="frame">
            <a:avLst>
              <a:gd name="adj1" fmla="val 342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1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8869" y="1013993"/>
            <a:ext cx="88003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(চ)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Educational and Cultural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Conditions</a:t>
            </a:r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BD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প্রাক-মুসলিম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শিক্ষা-দিক্ষা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যথেষ্ট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উৎকর্ষ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হয়।প্রাচীন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গনিত,জ্যোতির্বিদ্যা,চিকিৎসা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টোল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পাঠশালা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বল্লভী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নালন্দায়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উদন্তীপুর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বিক্রমশীলা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বারানসীতে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উচ্চশিক্ষার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সুব্যবস্থা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তক্ষশীলায়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আজমিরে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ভাস্কর্যশিল্পেও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ভারতীয়দের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নৈপুন্য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বিস্ময়কর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991673" y="811369"/>
            <a:ext cx="9594761" cy="5422006"/>
          </a:xfrm>
          <a:prstGeom prst="frame">
            <a:avLst>
              <a:gd name="adj1" fmla="val 334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4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45899" y="540912"/>
            <a:ext cx="9288265" cy="558943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গনি</a:t>
            </a:r>
            <a:endParaRPr lang="en-US" sz="48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endParaRPr lang="bn-IN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48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বোয়ালখালী</a:t>
            </a:r>
            <a:r>
              <a:rPr lang="en-U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হাজি</a:t>
            </a:r>
            <a:r>
              <a:rPr lang="en-U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নুরুল</a:t>
            </a:r>
            <a:r>
              <a:rPr lang="en-U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8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শাকপুরা</a:t>
            </a:r>
            <a:r>
              <a:rPr lang="en-U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বোয়ালখালী,চট্রগ্রাম</a:t>
            </a:r>
            <a:r>
              <a:rPr lang="en-U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০১৫৩১৬৬২৮৪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agani2325@gmail.com</a:t>
            </a:r>
          </a:p>
          <a:p>
            <a:pPr algn="ctr"/>
            <a:r>
              <a:rPr lang="en-US" sz="48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8188755"/>
              </p:ext>
            </p:extLst>
          </p:nvPr>
        </p:nvGraphicFramePr>
        <p:xfrm>
          <a:off x="1771334" y="660139"/>
          <a:ext cx="1371111" cy="1348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629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0445" y="1968095"/>
            <a:ext cx="51898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ভারত উপমহাদেশ কোথায় অবস্থিত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বৃহত্তম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উপমহাদেশ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ভারতবর্ষের প্রাচীনতম জাতি কারা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বিশ্বজোড়া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ভারতবর্ষ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9" name="Rectangle 8"/>
          <p:cNvSpPr/>
          <p:nvPr/>
        </p:nvSpPr>
        <p:spPr>
          <a:xfrm>
            <a:off x="6860304" y="1968095"/>
            <a:ext cx="475322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পূর্ব-দক্ষিণে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ভারতবর্ষ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দ্রাবিড়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ঐশ্বর্যের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নৃতত্ত্বের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জাদুঘর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26769" y="798489"/>
            <a:ext cx="10895526" cy="481669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10"/>
          <p:cNvSpPr/>
          <p:nvPr/>
        </p:nvSpPr>
        <p:spPr>
          <a:xfrm>
            <a:off x="5349699" y="1074199"/>
            <a:ext cx="2249666" cy="618186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351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208" y="1792699"/>
            <a:ext cx="583022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জাতিভেদ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বলতে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 বুঝায়?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just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ক্ষত্রিয়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বুঝ?</a:t>
            </a:r>
          </a:p>
          <a:p>
            <a:pPr algn="just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উদন্তপুর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ইলোরা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(ঙ)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অজন্তা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</a:p>
          <a:p>
            <a:pPr algn="just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(চ)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নালন্দা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টীকা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(ছ)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সতীদাহ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94" y="852542"/>
            <a:ext cx="4987635" cy="4890655"/>
          </a:xfrm>
          <a:prstGeom prst="rect">
            <a:avLst/>
          </a:prstGeom>
        </p:spPr>
      </p:pic>
      <p:sp>
        <p:nvSpPr>
          <p:cNvPr id="4" name="Snip Same Side Corner Rectangle 3"/>
          <p:cNvSpPr/>
          <p:nvPr/>
        </p:nvSpPr>
        <p:spPr>
          <a:xfrm>
            <a:off x="7225047" y="955573"/>
            <a:ext cx="2446985" cy="553791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কাজ</a:t>
            </a:r>
          </a:p>
        </p:txBody>
      </p:sp>
    </p:spTree>
    <p:extLst>
      <p:ext uri="{BB962C8B-B14F-4D97-AF65-F5344CB8AC3E}">
        <p14:creationId xmlns:p14="http://schemas.microsoft.com/office/powerpoint/2010/main" val="243672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28407" y="434715"/>
            <a:ext cx="8334531" cy="6086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ডঃ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ছিদ্দিকুর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এ,টি,এম,সামছুজ্জোহা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রুহুল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মুহিউদ্দিন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মোছাব্বিহা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61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11" y="0"/>
            <a:ext cx="7989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7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607" y="309093"/>
            <a:ext cx="8052666" cy="610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4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49250" y="2318197"/>
            <a:ext cx="9736429" cy="244698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প্রাক্কালে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6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7239" y="1198194"/>
            <a:ext cx="9799651" cy="480336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bn-I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ভারতবর্ষের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২.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৩.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নৃ-তাত্ত্বিক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বিবর্তন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বণর্না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 </a:t>
            </a:r>
          </a:p>
          <a:p>
            <a:pPr algn="just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৪.আর্থ-সামাজিক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668142" y="199465"/>
            <a:ext cx="3064353" cy="542826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142" y="742291"/>
            <a:ext cx="10291779" cy="600164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পুর্ব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 ভারতবর্ষকে সাধারণত </a:t>
            </a:r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“ভারত উপমহাদেশ”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হয়।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১৯৪৭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আগস্টের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ভারতকে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ভারতবর্ষ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১৯৪৭সালের ১৫ই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 ও গবেষকদের মধ্যে ভারতবর্ষ নামকরণ নিয়ে নানা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মতভেদ দেখা যায়।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ভরত</a:t>
            </a: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 একজন হিন্দু রাজা ছিলেন তার নামানুসারে এর নাম করণ করা হয়  ভারতবর্ষ।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গ্রীকরা ভারত আক্রমন করতে সিন্দু অঞ্চলের সাথে পরিচিত হয়ে সিন্দুকে </a:t>
            </a:r>
            <a:r>
              <a:rPr lang="bn-BD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“ইন্ডাস”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 অভিহিত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পরবর্তিকালে “ইন্ডাস” </a:t>
            </a:r>
            <a:r>
              <a:rPr lang="bn-BD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ইন্ডিয়া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প্রচলন হয় বলে অনেকের ধারণা।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 ভারতবর্ষ হিন্দু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ধর্মাবলম্বী প্রধান হওয়ায় একে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হিন্দুস্থান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নামেও আখ্যা দেয়া হয়।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9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0585" y="2214596"/>
            <a:ext cx="86452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রাশিয়াকে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উত্তর-পশ্চিম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উত্তর-পূর্ব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হিমালয়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মিয়ানমার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ইরান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নেপাল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ভুটানের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কেন্দ্রস্থলে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বিন্ধ্য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দেশটিকে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দক্ষিণাংশ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দাক্ষিণাত্য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120462" y="412124"/>
            <a:ext cx="10045522" cy="5924282"/>
          </a:xfrm>
          <a:prstGeom prst="frame">
            <a:avLst>
              <a:gd name="adj1" fmla="val 540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Off-page Connector 4"/>
          <p:cNvSpPr/>
          <p:nvPr/>
        </p:nvSpPr>
        <p:spPr>
          <a:xfrm>
            <a:off x="4636395" y="798491"/>
            <a:ext cx="2859110" cy="1313076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5372" y="1430347"/>
            <a:ext cx="10394099" cy="501675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বহুজাতি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নয়,বহুধর্ম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ভাষাভাষি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মহামিলন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জৈন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উপাসক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ধর্মাবলম্বীও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২০০০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উপভাষা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ইতিহাসবিদ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ভিনসেন্ট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স্মিথ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উপমহাদেশকে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নৃত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ত্ত্বের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জাদুঘর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পুর্বে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শাসনামলকে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বদের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মুলতান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মধ্যযুগের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১৯৫৭সালে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আধিপত্য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১৯৪৭সালে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অভ্যুদয়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১৯৭১সালে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Off-page Connector 3"/>
          <p:cNvSpPr/>
          <p:nvPr/>
        </p:nvSpPr>
        <p:spPr>
          <a:xfrm>
            <a:off x="5041654" y="-12878"/>
            <a:ext cx="2601533" cy="1443225"/>
          </a:xfrm>
          <a:prstGeom prst="flowChartOffpage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</a:t>
            </a: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নৃ-তাত্ত্বিক </a:t>
            </a: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বিবর্তন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5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4967" y="1464525"/>
            <a:ext cx="8796922" cy="464742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(Political Conditions)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প্রক্কালে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না।মৌর্য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মহারাজা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অশোক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(২৭৩-২৩২খ্রিষ্টপূর্বাব্দ)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হয়েছিলেন।তার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উত্তরসুরীর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হয়।কেন্দ্রীয়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মুসলমানগন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ভারতীয়রা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Flowchart: Alternate Process 1"/>
          <p:cNvSpPr/>
          <p:nvPr/>
        </p:nvSpPr>
        <p:spPr>
          <a:xfrm>
            <a:off x="2324312" y="347729"/>
            <a:ext cx="7418231" cy="83712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প্রাক্কালে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অবস্থাসমুহঃ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06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</TotalTime>
  <Words>1291</Words>
  <Application>Microsoft Office PowerPoint</Application>
  <PresentationFormat>Widescreen</PresentationFormat>
  <Paragraphs>91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Nikosban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শিক্ষক পরিচিতি আ</dc:title>
  <dc:creator>User</dc:creator>
  <cp:lastModifiedBy>Windows User</cp:lastModifiedBy>
  <cp:revision>218</cp:revision>
  <dcterms:created xsi:type="dcterms:W3CDTF">2019-03-21T06:32:58Z</dcterms:created>
  <dcterms:modified xsi:type="dcterms:W3CDTF">2022-03-24T16:30:21Z</dcterms:modified>
</cp:coreProperties>
</file>