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71"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1F0063-3314-44CE-8486-3B2D5EF6A2E6}" type="datetimeFigureOut">
              <a:rPr lang="en-US" smtClean="0"/>
              <a:t>27-Mar-22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E6680B-4705-4BAE-AC15-2A3A178D4A01}" type="slidenum">
              <a:rPr lang="en-US" smtClean="0"/>
              <a:t>‹#›</a:t>
            </a:fld>
            <a:endParaRPr lang="en-US"/>
          </a:p>
        </p:txBody>
      </p:sp>
    </p:spTree>
    <p:extLst>
      <p:ext uri="{BB962C8B-B14F-4D97-AF65-F5344CB8AC3E}">
        <p14:creationId xmlns:p14="http://schemas.microsoft.com/office/powerpoint/2010/main" val="2133190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1F0063-3314-44CE-8486-3B2D5EF6A2E6}" type="datetimeFigureOut">
              <a:rPr lang="en-US" smtClean="0"/>
              <a:t>27-Mar-22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E6680B-4705-4BAE-AC15-2A3A178D4A01}" type="slidenum">
              <a:rPr lang="en-US" smtClean="0"/>
              <a:t>‹#›</a:t>
            </a:fld>
            <a:endParaRPr lang="en-US"/>
          </a:p>
        </p:txBody>
      </p:sp>
    </p:spTree>
    <p:extLst>
      <p:ext uri="{BB962C8B-B14F-4D97-AF65-F5344CB8AC3E}">
        <p14:creationId xmlns:p14="http://schemas.microsoft.com/office/powerpoint/2010/main" val="2928204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1F0063-3314-44CE-8486-3B2D5EF6A2E6}" type="datetimeFigureOut">
              <a:rPr lang="en-US" smtClean="0"/>
              <a:t>27-Mar-22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E6680B-4705-4BAE-AC15-2A3A178D4A01}" type="slidenum">
              <a:rPr lang="en-US" smtClean="0"/>
              <a:t>‹#›</a:t>
            </a:fld>
            <a:endParaRPr lang="en-US"/>
          </a:p>
        </p:txBody>
      </p:sp>
    </p:spTree>
    <p:extLst>
      <p:ext uri="{BB962C8B-B14F-4D97-AF65-F5344CB8AC3E}">
        <p14:creationId xmlns:p14="http://schemas.microsoft.com/office/powerpoint/2010/main" val="1169738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1F0063-3314-44CE-8486-3B2D5EF6A2E6}" type="datetimeFigureOut">
              <a:rPr lang="en-US" smtClean="0"/>
              <a:t>27-Mar-22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E6680B-4705-4BAE-AC15-2A3A178D4A01}" type="slidenum">
              <a:rPr lang="en-US" smtClean="0"/>
              <a:t>‹#›</a:t>
            </a:fld>
            <a:endParaRPr lang="en-US"/>
          </a:p>
        </p:txBody>
      </p:sp>
    </p:spTree>
    <p:extLst>
      <p:ext uri="{BB962C8B-B14F-4D97-AF65-F5344CB8AC3E}">
        <p14:creationId xmlns:p14="http://schemas.microsoft.com/office/powerpoint/2010/main" val="2279232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B1F0063-3314-44CE-8486-3B2D5EF6A2E6}" type="datetimeFigureOut">
              <a:rPr lang="en-US" smtClean="0"/>
              <a:t>27-Mar-22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E6680B-4705-4BAE-AC15-2A3A178D4A01}" type="slidenum">
              <a:rPr lang="en-US" smtClean="0"/>
              <a:t>‹#›</a:t>
            </a:fld>
            <a:endParaRPr lang="en-US"/>
          </a:p>
        </p:txBody>
      </p:sp>
    </p:spTree>
    <p:extLst>
      <p:ext uri="{BB962C8B-B14F-4D97-AF65-F5344CB8AC3E}">
        <p14:creationId xmlns:p14="http://schemas.microsoft.com/office/powerpoint/2010/main" val="775212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1F0063-3314-44CE-8486-3B2D5EF6A2E6}" type="datetimeFigureOut">
              <a:rPr lang="en-US" smtClean="0"/>
              <a:t>27-Mar-22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E6680B-4705-4BAE-AC15-2A3A178D4A01}" type="slidenum">
              <a:rPr lang="en-US" smtClean="0"/>
              <a:t>‹#›</a:t>
            </a:fld>
            <a:endParaRPr lang="en-US"/>
          </a:p>
        </p:txBody>
      </p:sp>
    </p:spTree>
    <p:extLst>
      <p:ext uri="{BB962C8B-B14F-4D97-AF65-F5344CB8AC3E}">
        <p14:creationId xmlns:p14="http://schemas.microsoft.com/office/powerpoint/2010/main" val="2881609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1F0063-3314-44CE-8486-3B2D5EF6A2E6}" type="datetimeFigureOut">
              <a:rPr lang="en-US" smtClean="0"/>
              <a:t>27-Mar-22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E6680B-4705-4BAE-AC15-2A3A178D4A01}" type="slidenum">
              <a:rPr lang="en-US" smtClean="0"/>
              <a:t>‹#›</a:t>
            </a:fld>
            <a:endParaRPr lang="en-US"/>
          </a:p>
        </p:txBody>
      </p:sp>
    </p:spTree>
    <p:extLst>
      <p:ext uri="{BB962C8B-B14F-4D97-AF65-F5344CB8AC3E}">
        <p14:creationId xmlns:p14="http://schemas.microsoft.com/office/powerpoint/2010/main" val="4126111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1F0063-3314-44CE-8486-3B2D5EF6A2E6}" type="datetimeFigureOut">
              <a:rPr lang="en-US" smtClean="0"/>
              <a:t>27-Mar-22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E6680B-4705-4BAE-AC15-2A3A178D4A01}" type="slidenum">
              <a:rPr lang="en-US" smtClean="0"/>
              <a:t>‹#›</a:t>
            </a:fld>
            <a:endParaRPr lang="en-US"/>
          </a:p>
        </p:txBody>
      </p:sp>
    </p:spTree>
    <p:extLst>
      <p:ext uri="{BB962C8B-B14F-4D97-AF65-F5344CB8AC3E}">
        <p14:creationId xmlns:p14="http://schemas.microsoft.com/office/powerpoint/2010/main" val="1817370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1F0063-3314-44CE-8486-3B2D5EF6A2E6}" type="datetimeFigureOut">
              <a:rPr lang="en-US" smtClean="0"/>
              <a:t>27-Mar-22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E6680B-4705-4BAE-AC15-2A3A178D4A01}" type="slidenum">
              <a:rPr lang="en-US" smtClean="0"/>
              <a:t>‹#›</a:t>
            </a:fld>
            <a:endParaRPr lang="en-US"/>
          </a:p>
        </p:txBody>
      </p:sp>
    </p:spTree>
    <p:extLst>
      <p:ext uri="{BB962C8B-B14F-4D97-AF65-F5344CB8AC3E}">
        <p14:creationId xmlns:p14="http://schemas.microsoft.com/office/powerpoint/2010/main" val="1561519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B1F0063-3314-44CE-8486-3B2D5EF6A2E6}" type="datetimeFigureOut">
              <a:rPr lang="en-US" smtClean="0"/>
              <a:t>27-Mar-22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E6680B-4705-4BAE-AC15-2A3A178D4A01}" type="slidenum">
              <a:rPr lang="en-US" smtClean="0"/>
              <a:t>‹#›</a:t>
            </a:fld>
            <a:endParaRPr lang="en-US"/>
          </a:p>
        </p:txBody>
      </p:sp>
    </p:spTree>
    <p:extLst>
      <p:ext uri="{BB962C8B-B14F-4D97-AF65-F5344CB8AC3E}">
        <p14:creationId xmlns:p14="http://schemas.microsoft.com/office/powerpoint/2010/main" val="3081965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B1F0063-3314-44CE-8486-3B2D5EF6A2E6}" type="datetimeFigureOut">
              <a:rPr lang="en-US" smtClean="0"/>
              <a:t>27-Mar-22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E6680B-4705-4BAE-AC15-2A3A178D4A01}" type="slidenum">
              <a:rPr lang="en-US" smtClean="0"/>
              <a:t>‹#›</a:t>
            </a:fld>
            <a:endParaRPr lang="en-US"/>
          </a:p>
        </p:txBody>
      </p:sp>
    </p:spTree>
    <p:extLst>
      <p:ext uri="{BB962C8B-B14F-4D97-AF65-F5344CB8AC3E}">
        <p14:creationId xmlns:p14="http://schemas.microsoft.com/office/powerpoint/2010/main" val="2584587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1F0063-3314-44CE-8486-3B2D5EF6A2E6}" type="datetimeFigureOut">
              <a:rPr lang="en-US" smtClean="0"/>
              <a:t>27-Mar-22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E6680B-4705-4BAE-AC15-2A3A178D4A01}" type="slidenum">
              <a:rPr lang="en-US" smtClean="0"/>
              <a:t>‹#›</a:t>
            </a:fld>
            <a:endParaRPr lang="en-US"/>
          </a:p>
        </p:txBody>
      </p:sp>
    </p:spTree>
    <p:extLst>
      <p:ext uri="{BB962C8B-B14F-4D97-AF65-F5344CB8AC3E}">
        <p14:creationId xmlns:p14="http://schemas.microsoft.com/office/powerpoint/2010/main" val="3054749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0.jp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22.jpg"/></Relationships>
</file>

<file path=ppt/slides/_rels/slide12.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image" Target="../media/image23.jp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25.jp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6.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7.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8.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bn.wikipedia.org/wiki/%E0%A7%A8%E0%A7%A8_%E0%A6%9C%E0%A6%BE%E0%A6%A8%E0%A7%81%E0%A6%AF%E0%A6%BC%E0%A6%BE%E0%A6%B0%E0%A6%BF"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hyperlink" Target="https://bn.wikipedia.org/wiki/%E0%A6%AC%E0%A6%BF%E0%A6%9C%E0%A6%AF%E0%A6%BC_%E0%A6%A6%E0%A6%BF%E0%A6%AC%E0%A6%B8" TargetMode="External"/><Relationship Id="rId13" Type="http://schemas.openxmlformats.org/officeDocument/2006/relationships/image" Target="../media/image2.png"/><Relationship Id="rId3" Type="http://schemas.openxmlformats.org/officeDocument/2006/relationships/hyperlink" Target="https://bn.wikipedia.org/wiki/%E0%A6%A2%E0%A6%BE%E0%A6%95%E0%A6%BE" TargetMode="External"/><Relationship Id="rId7" Type="http://schemas.openxmlformats.org/officeDocument/2006/relationships/hyperlink" Target="https://bn.wikipedia.org/wiki/%E0%A6%B8%E0%A7%8D%E0%A6%AC%E0%A6%BE%E0%A6%A7%E0%A7%80%E0%A6%A8%E0%A6%A4%E0%A6%BE_%E0%A6%A6%E0%A6%BF%E0%A6%AC%E0%A6%B8" TargetMode="External"/><Relationship Id="rId12" Type="http://schemas.openxmlformats.org/officeDocument/2006/relationships/image" Target="../media/image9.jpg"/><Relationship Id="rId2" Type="http://schemas.openxmlformats.org/officeDocument/2006/relationships/hyperlink" Target="https://bn.wikipedia.org/wiki/%E0%A6%AA%E0%A6%BE%E0%A6%95%E0%A6%BF%E0%A6%B8%E0%A7%8D%E0%A6%A4%E0%A6%BE%E0%A6%A8_%E0%A6%B8%E0%A7%87%E0%A6%A8%E0%A6%BE%E0%A6%AC%E0%A6%BE%E0%A6%B9%E0%A6%BF%E0%A6%A8%E0%A7%80" TargetMode="External"/><Relationship Id="rId1" Type="http://schemas.openxmlformats.org/officeDocument/2006/relationships/slideLayout" Target="../slideLayouts/slideLayout7.xml"/><Relationship Id="rId6" Type="http://schemas.openxmlformats.org/officeDocument/2006/relationships/hyperlink" Target="https://bn.wikipedia.org/wiki/%E0%A6%AC%E0%A6%BE%E0%A6%82%E0%A6%B2%E0%A6%BE%E0%A6%A6%E0%A7%87%E0%A6%B6%E0%A7%87%E0%A6%B0_%E0%A6%B8%E0%A7%8D%E0%A6%AC%E0%A6%BE%E0%A6%A7%E0%A7%80%E0%A6%A8%E0%A6%A4%E0%A6%BE%E0%A6%B0_%E0%A6%98%E0%A7%8B%E0%A6%B7%E0%A6%95" TargetMode="External"/><Relationship Id="rId11" Type="http://schemas.openxmlformats.org/officeDocument/2006/relationships/image" Target="../media/image8.jpg"/><Relationship Id="rId5" Type="http://schemas.openxmlformats.org/officeDocument/2006/relationships/hyperlink" Target="https://bn.wikipedia.org/wiki/%E0%A6%AC%E0%A6%BE%E0%A6%82%E0%A6%B2%E0%A6%BE%E0%A6%A6%E0%A7%87%E0%A6%B6%E0%A7%87%E0%A6%B0_%E0%A6%B8%E0%A7%8D%E0%A6%AC%E0%A6%BE%E0%A6%A7%E0%A7%80%E0%A6%A8%E0%A6%A4%E0%A6%BE_%E0%A6%98%E0%A7%8B%E0%A6%B7%E0%A6%A3%E0%A6%BE" TargetMode="External"/><Relationship Id="rId10" Type="http://schemas.openxmlformats.org/officeDocument/2006/relationships/image" Target="../media/image7.jpg"/><Relationship Id="rId4" Type="http://schemas.openxmlformats.org/officeDocument/2006/relationships/hyperlink" Target="https://bn.wikipedia.org/wiki/%E0%A6%AC%E0%A6%BE%E0%A6%99%E0%A6%BE%E0%A6%B2%E0%A6%BF_%E0%A6%97%E0%A6%A3%E0%A6%B9%E0%A6%A4%E0%A7%8D%E0%A6%AF%E0%A6%BE_%E0%A6%B8%E0%A7%8D%E0%A6%AE%E0%A6%B0%E0%A6%A3_%E0%A6%A6%E0%A6%BF%E0%A6%AC%E0%A6%B8" TargetMode="External"/><Relationship Id="rId9" Type="http://schemas.openxmlformats.org/officeDocument/2006/relationships/image" Target="../media/image6.jpg"/></Relationships>
</file>

<file path=ppt/slides/_rels/slide6.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hyperlink" Target="https://bn.wikipedia.org/wiki/%E0%A6%AC%E0%A6%BE%E0%A6%99%E0%A6%BE%E0%A6%B2%E0%A6%BF" TargetMode="External"/><Relationship Id="rId7" Type="http://schemas.openxmlformats.org/officeDocument/2006/relationships/image" Target="../media/image11.jpg"/><Relationship Id="rId2" Type="http://schemas.openxmlformats.org/officeDocument/2006/relationships/hyperlink" Target="https://bn.wikipedia.org/wiki/%E0%A7%A8%E0%A7%AB_%E0%A6%AE%E0%A6%BE%E0%A6%B0%E0%A7%8D%E0%A6%9A" TargetMode="External"/><Relationship Id="rId1" Type="http://schemas.openxmlformats.org/officeDocument/2006/relationships/slideLayout" Target="../slideLayouts/slideLayout7.xml"/><Relationship Id="rId6" Type="http://schemas.openxmlformats.org/officeDocument/2006/relationships/image" Target="../media/image10.jpg"/><Relationship Id="rId5" Type="http://schemas.openxmlformats.org/officeDocument/2006/relationships/hyperlink" Target="https://bn.wikipedia.org/wiki/%E0%A7%A8%E0%A7%AC_%E0%A6%AE%E0%A6%BE%E0%A6%B0%E0%A7%8D%E0%A6%9A" TargetMode="External"/><Relationship Id="rId4" Type="http://schemas.openxmlformats.org/officeDocument/2006/relationships/hyperlink" Target="https://bn.wikipedia.org/w/index.php?title=%E0%A6%85%E0%A6%AA%E0%A6%BE%E0%A6%B0%E0%A7%87%E0%A6%B6%E0%A6%A8_%E0%A6%AC%E0%A7%8D%E0%A6%B2%E0%A6%BF%E0%A6%9F%E0%A6%9C%E0%A7%8D%E2%80%8C&amp;action=edit&amp;redlink=1" TargetMode="External"/><Relationship Id="rId9"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hyperlink" Target="https://bn.wikipedia.org/wiki/%E0%A6%B6%E0%A7%87%E0%A6%96_%E0%A6%AE%E0%A7%81%E0%A6%9C%E0%A6%BF%E0%A6%AC%E0%A7%81%E0%A6%B0_%E0%A6%B0%E0%A6%B9%E0%A6%AE%E0%A6%BE%E0%A6%A8" TargetMode="External"/><Relationship Id="rId2" Type="http://schemas.openxmlformats.org/officeDocument/2006/relationships/hyperlink" Target="https://bn.wikipedia.org/wiki/%E0%A7%A8%E0%A7%AB_%E0%A6%AE%E0%A6%BE%E0%A6%B0%E0%A7%8D%E0%A6%9A" TargetMode="Externa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14.jpg"/><Relationship Id="rId4" Type="http://schemas.openxmlformats.org/officeDocument/2006/relationships/image" Target="../media/image13.jpg"/></Relationships>
</file>

<file path=ppt/slides/_rels/slide8.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image" Target="../media/image19.jpg"/><Relationship Id="rId3" Type="http://schemas.openxmlformats.org/officeDocument/2006/relationships/hyperlink" Target="https://bn.wikipedia.org/wiki/%E0%A6%86%E0%A6%AC%E0%A7%81%E0%A6%B2_%E0%A6%95%E0%A6%BE%E0%A6%B8%E0%A7%87%E0%A6%AE" TargetMode="External"/><Relationship Id="rId7" Type="http://schemas.openxmlformats.org/officeDocument/2006/relationships/image" Target="../media/image18.jpg"/><Relationship Id="rId2" Type="http://schemas.openxmlformats.org/officeDocument/2006/relationships/hyperlink" Target="https://bn.wikipedia.org/wiki/%E0%A6%AC%E0%A7%87%E0%A6%B2%E0%A6%BE%E0%A6%B2_%E0%A6%AE%E0%A7%8B%E0%A6%B9%E0%A6%BE%E0%A6%AE%E0%A7%8D%E0%A6%AE%E0%A6%A6" TargetMode="External"/><Relationship Id="rId1" Type="http://schemas.openxmlformats.org/officeDocument/2006/relationships/slideLayout" Target="../slideLayouts/slideLayout7.xml"/><Relationship Id="rId6" Type="http://schemas.openxmlformats.org/officeDocument/2006/relationships/image" Target="../media/image17.jpg"/><Relationship Id="rId5" Type="http://schemas.openxmlformats.org/officeDocument/2006/relationships/hyperlink" Target="https://bn.wikipedia.org/wiki/%E0%A6%9C%E0%A6%BF%E0%A6%AF%E0%A6%BC%E0%A6%BE%E0%A6%89%E0%A6%B0_%E0%A6%B0%E0%A6%B9%E0%A6%AE%E0%A6%BE%E0%A6%A8" TargetMode="External"/><Relationship Id="rId4" Type="http://schemas.openxmlformats.org/officeDocument/2006/relationships/hyperlink" Target="https://bn.wikipedia.org/wiki/%E0%A6%8F%E0%A6%AE._%E0%A6%8F._%E0%A6%B9%E0%A6%BE%E0%A6%A8%E0%A7%8D%E0%A6%A8%E0%A6%BE%E0%A6%A8" TargetMode="Externa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01327" y="188559"/>
            <a:ext cx="1190673" cy="670424"/>
          </a:xfrm>
          <a:prstGeom prst="rect">
            <a:avLst/>
          </a:prstGeom>
        </p:spPr>
      </p:pic>
    </p:spTree>
    <p:extLst>
      <p:ext uri="{BB962C8B-B14F-4D97-AF65-F5344CB8AC3E}">
        <p14:creationId xmlns:p14="http://schemas.microsoft.com/office/powerpoint/2010/main" val="74074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12192000" cy="6858000"/>
            <a:chOff x="0" y="0"/>
            <a:chExt cx="12192000" cy="6858000"/>
          </a:xfrm>
        </p:grpSpPr>
        <p:sp>
          <p:nvSpPr>
            <p:cNvPr id="2" name="Rectangle 1"/>
            <p:cNvSpPr/>
            <p:nvPr/>
          </p:nvSpPr>
          <p:spPr>
            <a:xfrm>
              <a:off x="0" y="0"/>
              <a:ext cx="121920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8545" y="138545"/>
              <a:ext cx="11901055" cy="659476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p:cNvSpPr txBox="1"/>
          <p:nvPr/>
        </p:nvSpPr>
        <p:spPr>
          <a:xfrm>
            <a:off x="775854" y="858982"/>
            <a:ext cx="10640291" cy="5262979"/>
          </a:xfrm>
          <a:prstGeom prst="rect">
            <a:avLst/>
          </a:prstGeom>
          <a:noFill/>
        </p:spPr>
        <p:txBody>
          <a:bodyPr wrap="square" rtlCol="0">
            <a:spAutoFit/>
          </a:bodyPr>
          <a:lstStyle/>
          <a:p>
            <a:pPr algn="ctr"/>
            <a:r>
              <a:rPr lang="en-US" sz="2800" dirty="0" smtClean="0">
                <a:latin typeface="NikoshBAN" panose="02000000000000000000" pitchFamily="2" charset="0"/>
                <a:cs typeface="NikoshBAN" panose="02000000000000000000" pitchFamily="2" charset="0"/>
              </a:rPr>
              <a:t>“</a:t>
            </a:r>
            <a:r>
              <a:rPr lang="as-IN" sz="2800" dirty="0" smtClean="0">
                <a:latin typeface="NikoshBAN" panose="02000000000000000000" pitchFamily="2" charset="0"/>
                <a:cs typeface="NikoshBAN" panose="02000000000000000000" pitchFamily="2" charset="0"/>
              </a:rPr>
              <a:t>আমি,</a:t>
            </a:r>
            <a:r>
              <a:rPr lang="en-US" sz="2800" dirty="0" smtClean="0">
                <a:latin typeface="NikoshBAN" panose="02000000000000000000" pitchFamily="2" charset="0"/>
                <a:cs typeface="NikoshBAN" panose="02000000000000000000" pitchFamily="2" charset="0"/>
              </a:rPr>
              <a:t> </a:t>
            </a:r>
            <a:r>
              <a:rPr lang="as-IN" sz="2800" dirty="0" smtClean="0">
                <a:latin typeface="NikoshBAN" panose="02000000000000000000" pitchFamily="2" charset="0"/>
                <a:cs typeface="NikoshBAN" panose="02000000000000000000" pitchFamily="2" charset="0"/>
              </a:rPr>
              <a:t>মেজর </a:t>
            </a:r>
            <a:r>
              <a:rPr lang="as-IN" sz="2800" dirty="0">
                <a:latin typeface="NikoshBAN" panose="02000000000000000000" pitchFamily="2" charset="0"/>
                <a:cs typeface="NikoshBAN" panose="02000000000000000000" pitchFamily="2" charset="0"/>
              </a:rPr>
              <a:t>জিয়া, বাংলাদেশ লিবারেশন আর্মির প্রাদেশিক কমাণ্ডার-ইন-চিফ, শেখ মুজিবুর রহমানের পক্ষে বাংলাদেশের স্বাধীনতা ঘোষণা করছি।</a:t>
            </a:r>
          </a:p>
          <a:p>
            <a:pPr algn="ctr"/>
            <a:r>
              <a:rPr lang="as-IN" sz="2800" dirty="0">
                <a:latin typeface="NikoshBAN" panose="02000000000000000000" pitchFamily="2" charset="0"/>
                <a:cs typeface="NikoshBAN" panose="02000000000000000000" pitchFamily="2" charset="0"/>
              </a:rPr>
              <a:t>আমি আরো ঘোষণা করছি যে, আমরা শেখ মুজিবুর রহমানের অধীনে একটি সার্বভৌম ও আইনসিদ্ধ সরকার গঠন করেছি যা আইন ও সংবিধান অনুযায়ী কর্মকাণ্ড চালিয়ে যেতে প্রতিজ্ঞাবদ্ধ। আন্তর্জাতিক সম্পর্কের ক্ষেত্রে আমাদের সরকার জোট-নিরপেক্ষ নীতি মেনে চলতে বদ্ধপরিকর। এ রাষ্ট্র সকল জাতির সাথে বন্ধুত্বপূর্ণ সম্পর্ক বজায় রাখবে এবং বিশ্বশান্তির জন্য প্রচেষ্টা অব্যাহত রাখবে। আমি সকল দেশের সরকারকে তাদের নিজ নিজ দেশে বাংলাদেশের নৃশংস গণহত্যার বিরুদ্ধে জনমত গড়ে তোলার আহ্বান জানাচ্ছি</a:t>
            </a:r>
            <a:r>
              <a:rPr lang="as-IN" sz="2800" dirty="0" smtClean="0">
                <a:latin typeface="NikoshBAN" panose="02000000000000000000" pitchFamily="2" charset="0"/>
                <a:cs typeface="NikoshBAN" panose="02000000000000000000" pitchFamily="2" charset="0"/>
              </a:rPr>
              <a:t>।</a:t>
            </a:r>
            <a:endParaRPr lang="en-US" sz="4000" dirty="0">
              <a:latin typeface="NikoshBAN" panose="02000000000000000000" pitchFamily="2" charset="0"/>
              <a:cs typeface="NikoshBAN" panose="02000000000000000000" pitchFamily="2" charset="0"/>
            </a:endParaRPr>
          </a:p>
          <a:p>
            <a:pPr algn="ctr"/>
            <a:r>
              <a:rPr lang="as-IN" sz="2800" dirty="0">
                <a:latin typeface="NikoshBAN" panose="02000000000000000000" pitchFamily="2" charset="0"/>
                <a:cs typeface="NikoshBAN" panose="02000000000000000000" pitchFamily="2" charset="0"/>
              </a:rPr>
              <a:t>শেখ মুজিবুর রহমানের সরকার একটি সার্বভৌম ও আইনসম্মত সরকার এৰং বিশ্বের সকল গণতান্ত্রিক রাষ্ট্রের স্বীকৃতি পাবার দাবিদার</a:t>
            </a:r>
            <a:r>
              <a:rPr lang="as-IN" sz="2800" dirty="0" smtClean="0">
                <a:latin typeface="NikoshBAN" panose="02000000000000000000" pitchFamily="2" charset="0"/>
                <a:cs typeface="NikoshBAN" panose="02000000000000000000" pitchFamily="2" charset="0"/>
              </a:rPr>
              <a:t>।</a:t>
            </a:r>
            <a:endParaRPr lang="en-US" sz="2800" dirty="0" smtClean="0">
              <a:latin typeface="NikoshBAN" panose="02000000000000000000" pitchFamily="2" charset="0"/>
              <a:cs typeface="NikoshBAN" panose="02000000000000000000" pitchFamily="2" charset="0"/>
            </a:endParaRPr>
          </a:p>
          <a:p>
            <a:pPr algn="ctr"/>
            <a:r>
              <a:rPr lang="as-IN" sz="2800" dirty="0">
                <a:latin typeface="NikoshBAN" panose="02000000000000000000" pitchFamily="2" charset="0"/>
                <a:cs typeface="NikoshBAN" panose="02000000000000000000" pitchFamily="2" charset="0"/>
              </a:rPr>
              <a:t>১৯৭১ সালে ২৭ মার্চের এই ঘোষণার মধ্য দিয়ে বাংলাদেশের মাটিতে রক্তক্ষয়ী স্বাধীনতা যুদ্ধের সূচনা ঘটে যা নয় মাস স্থায়ী হয়।</a:t>
            </a:r>
            <a:endParaRPr lang="as-IN" sz="5400" dirty="0">
              <a:latin typeface="NikoshBAN" panose="02000000000000000000" pitchFamily="2" charset="0"/>
              <a:cs typeface="NikoshBAN" panose="02000000000000000000" pitchFamily="2" charset="0"/>
            </a:endParaRPr>
          </a:p>
        </p:txBody>
      </p:sp>
      <p:sp>
        <p:nvSpPr>
          <p:cNvPr id="6" name="TextBox 5"/>
          <p:cNvSpPr txBox="1"/>
          <p:nvPr/>
        </p:nvSpPr>
        <p:spPr>
          <a:xfrm>
            <a:off x="7592291" y="6121961"/>
            <a:ext cx="4447309" cy="369332"/>
          </a:xfrm>
          <a:prstGeom prst="rect">
            <a:avLst/>
          </a:prstGeom>
          <a:noFill/>
        </p:spPr>
        <p:txBody>
          <a:bodyPr wrap="square" rtlCol="0">
            <a:spAutoFit/>
          </a:bodyPr>
          <a:lstStyle/>
          <a:p>
            <a:pPr algn="ctr"/>
            <a:r>
              <a:rPr lang="en-US" dirty="0" smtClean="0"/>
              <a:t>সূত্রঃ </a:t>
            </a:r>
            <a:r>
              <a:rPr lang="as-IN" dirty="0" smtClean="0"/>
              <a:t>উইকিপিডিয়া</a:t>
            </a:r>
            <a:r>
              <a:rPr lang="as-IN" dirty="0"/>
              <a:t>, মুক্ত বিশ্বকোষ থেকে</a:t>
            </a:r>
            <a:endParaRPr lang="en-US" dirty="0">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01327" y="188559"/>
            <a:ext cx="1190673" cy="670424"/>
          </a:xfrm>
          <a:prstGeom prst="rect">
            <a:avLst/>
          </a:prstGeom>
        </p:spPr>
      </p:pic>
    </p:spTree>
    <p:extLst>
      <p:ext uri="{BB962C8B-B14F-4D97-AF65-F5344CB8AC3E}">
        <p14:creationId xmlns:p14="http://schemas.microsoft.com/office/powerpoint/2010/main" val="60844333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12192000" cy="6858000"/>
            <a:chOff x="0" y="0"/>
            <a:chExt cx="12192000" cy="6858000"/>
          </a:xfrm>
        </p:grpSpPr>
        <p:sp>
          <p:nvSpPr>
            <p:cNvPr id="2" name="Rectangle 1"/>
            <p:cNvSpPr/>
            <p:nvPr/>
          </p:nvSpPr>
          <p:spPr>
            <a:xfrm>
              <a:off x="0" y="0"/>
              <a:ext cx="121920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8545" y="138545"/>
              <a:ext cx="11901055" cy="659476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p:cNvSpPr txBox="1"/>
          <p:nvPr/>
        </p:nvSpPr>
        <p:spPr>
          <a:xfrm>
            <a:off x="879761" y="2212070"/>
            <a:ext cx="10418619" cy="4401205"/>
          </a:xfrm>
          <a:prstGeom prst="rect">
            <a:avLst/>
          </a:prstGeom>
          <a:noFill/>
        </p:spPr>
        <p:txBody>
          <a:bodyPr wrap="square" rtlCol="0">
            <a:spAutoFit/>
          </a:bodyPr>
          <a:lstStyle/>
          <a:p>
            <a:pPr algn="ctr"/>
            <a:r>
              <a:rPr lang="as-IN" sz="2800" dirty="0">
                <a:latin typeface="NikoshBAN" panose="02000000000000000000" pitchFamily="2" charset="0"/>
                <a:cs typeface="NikoshBAN" panose="02000000000000000000" pitchFamily="2" charset="0"/>
              </a:rPr>
              <a:t>বাংলাদেশের স্বাধীনতা দিবস বেশ বর্ণাঢ্য ভাবে উদ্‌যাপন করা হয়। জাতীয় স্মৃতিসৌধে পুষ্পস্তবক অর্পণের মাধ্যমে উদ্‌যাপন শুরু হয়</a:t>
            </a:r>
            <a:r>
              <a:rPr lang="as-IN" sz="2800" dirty="0" smtClean="0">
                <a:latin typeface="NikoshBAN" panose="02000000000000000000" pitchFamily="2" charset="0"/>
                <a:cs typeface="NikoshBAN" panose="02000000000000000000" pitchFamily="2" charset="0"/>
              </a:rPr>
              <a:t>।</a:t>
            </a:r>
            <a:r>
              <a:rPr lang="en-US" sz="2800" dirty="0" smtClean="0">
                <a:latin typeface="NikoshBAN" panose="02000000000000000000" pitchFamily="2" charset="0"/>
                <a:cs typeface="NikoshBAN" panose="02000000000000000000" pitchFamily="2" charset="0"/>
              </a:rPr>
              <a:t> </a:t>
            </a:r>
            <a:r>
              <a:rPr lang="as-IN" sz="2800" dirty="0" smtClean="0">
                <a:latin typeface="NikoshBAN" panose="02000000000000000000" pitchFamily="2" charset="0"/>
                <a:cs typeface="NikoshBAN" panose="02000000000000000000" pitchFamily="2" charset="0"/>
              </a:rPr>
              <a:t>দিবসটি </a:t>
            </a:r>
            <a:r>
              <a:rPr lang="as-IN" sz="2800" dirty="0">
                <a:latin typeface="NikoshBAN" panose="02000000000000000000" pitchFamily="2" charset="0"/>
                <a:cs typeface="NikoshBAN" panose="02000000000000000000" pitchFamily="2" charset="0"/>
              </a:rPr>
              <a:t>যথাযোগ্য মর্যাদায় উদ্যাপনের লক্ষ্যে জাতীয় পর্যায়ে স্বাস্থ্যবিধি মেনে নানা কর্মসূচি গ্রহণ করা হয়েছে। আজ ঢাকাসহ সারা দেশে প্রত্যুষে </a:t>
            </a:r>
            <a:r>
              <a:rPr lang="as-IN" sz="2800" dirty="0" smtClean="0">
                <a:latin typeface="NikoshBAN" panose="02000000000000000000" pitchFamily="2" charset="0"/>
                <a:cs typeface="NikoshBAN" panose="02000000000000000000" pitchFamily="2" charset="0"/>
              </a:rPr>
              <a:t>৫</a:t>
            </a:r>
            <a:r>
              <a:rPr lang="en-US" sz="2800" dirty="0" smtClean="0">
                <a:latin typeface="NikoshBAN" panose="02000000000000000000" pitchFamily="2" charset="0"/>
                <a:cs typeface="NikoshBAN" panose="02000000000000000000" pitchFamily="2" charset="0"/>
              </a:rPr>
              <a:t>১</a:t>
            </a:r>
            <a:r>
              <a:rPr lang="as-IN" sz="2800" dirty="0" smtClean="0">
                <a:latin typeface="NikoshBAN" panose="02000000000000000000" pitchFamily="2" charset="0"/>
                <a:cs typeface="NikoshBAN" panose="02000000000000000000" pitchFamily="2" charset="0"/>
              </a:rPr>
              <a:t> </a:t>
            </a:r>
            <a:r>
              <a:rPr lang="as-IN" sz="2800" dirty="0">
                <a:latin typeface="NikoshBAN" panose="02000000000000000000" pitchFamily="2" charset="0"/>
                <a:cs typeface="NikoshBAN" panose="02000000000000000000" pitchFamily="2" charset="0"/>
              </a:rPr>
              <a:t>বার তোপধ্বনির মাধ্যমে দিবসটির সূচনা হবে</a:t>
            </a:r>
            <a:r>
              <a:rPr lang="as-IN" sz="2800" dirty="0" smtClean="0">
                <a:latin typeface="NikoshBAN" panose="02000000000000000000" pitchFamily="2" charset="0"/>
                <a:cs typeface="NikoshBAN" panose="02000000000000000000" pitchFamily="2" charset="0"/>
              </a:rPr>
              <a:t>।</a:t>
            </a:r>
            <a:r>
              <a:rPr lang="as-IN" sz="2800" dirty="0">
                <a:latin typeface="NikoshBAN" panose="02000000000000000000" pitchFamily="2" charset="0"/>
                <a:cs typeface="NikoshBAN" panose="02000000000000000000" pitchFamily="2" charset="0"/>
              </a:rPr>
              <a:t> সূর্যোদয়ের সঙ্গে সঙ্গে সরকারি, আধা-সরকারি, স্বায়ত্তশাসিত এবং ব্যক্তিমালিকানাধীন ভবনসমূহে জাতীয় পতাকা উত্তোলন করা হয়। দিবসটি উপলক্ষে সকাল থেকে রাত পর্যন্ত শহরের প্রধান প্রধান সড়ক ও সড়কদ্বীপসমূহ জাতীয় পতাকা ও বিভিন্ন রঙের পতাকা দিয়ে সজ্জিত করা হয়। জাতীয় স্টেডিয়ামে শিক্ষা প্রতিষ্ঠানের </a:t>
            </a:r>
            <a:r>
              <a:rPr lang="as-IN" sz="2800" dirty="0" smtClean="0">
                <a:latin typeface="NikoshBAN" panose="02000000000000000000" pitchFamily="2" charset="0"/>
                <a:cs typeface="NikoshBAN" panose="02000000000000000000" pitchFamily="2" charset="0"/>
              </a:rPr>
              <a:t>ছাত্র</a:t>
            </a:r>
            <a:r>
              <a:rPr lang="en-US" sz="2800" dirty="0" smtClean="0">
                <a:latin typeface="NikoshBAN" panose="02000000000000000000" pitchFamily="2" charset="0"/>
                <a:cs typeface="NikoshBAN" panose="02000000000000000000" pitchFamily="2" charset="0"/>
              </a:rPr>
              <a:t>-</a:t>
            </a:r>
            <a:r>
              <a:rPr lang="as-IN" sz="2800" dirty="0" smtClean="0">
                <a:latin typeface="NikoshBAN" panose="02000000000000000000" pitchFamily="2" charset="0"/>
                <a:cs typeface="NikoshBAN" panose="02000000000000000000" pitchFamily="2" charset="0"/>
              </a:rPr>
              <a:t>ছাত্রীদের </a:t>
            </a:r>
            <a:r>
              <a:rPr lang="as-IN" sz="2800" dirty="0">
                <a:latin typeface="NikoshBAN" panose="02000000000000000000" pitchFamily="2" charset="0"/>
                <a:cs typeface="NikoshBAN" panose="02000000000000000000" pitchFamily="2" charset="0"/>
              </a:rPr>
              <a:t>সমাবেশ, কুচকাওয়াজ, ডিসপ্লে ও শরীরচর্চা প্রদর্শন করা হয়।</a:t>
            </a:r>
          </a:p>
          <a:p>
            <a:pPr algn="ctr"/>
            <a:r>
              <a:rPr lang="as-IN" sz="2800" dirty="0">
                <a:latin typeface="NikoshBAN" panose="02000000000000000000" pitchFamily="2" charset="0"/>
                <a:cs typeface="NikoshBAN" panose="02000000000000000000" pitchFamily="2" charset="0"/>
              </a:rPr>
              <a:t>এই দিনটিতে সরকারি ছুটি থাকে</a:t>
            </a:r>
            <a:r>
              <a:rPr lang="as-IN" sz="2800" dirty="0" smtClean="0">
                <a:latin typeface="NikoshBAN" panose="02000000000000000000" pitchFamily="2" charset="0"/>
                <a:cs typeface="NikoshBAN" panose="02000000000000000000" pitchFamily="2" charset="0"/>
              </a:rPr>
              <a:t>।</a:t>
            </a:r>
            <a:r>
              <a:rPr lang="as-IN" sz="2800" dirty="0">
                <a:latin typeface="NikoshBAN" panose="02000000000000000000" pitchFamily="2" charset="0"/>
                <a:cs typeface="NikoshBAN" panose="02000000000000000000" pitchFamily="2" charset="0"/>
              </a:rPr>
              <a:t> পত্রিকাগুলো বিশেষ ক্রোড়পত্র বের করে। বেতার ও টিভি চ্যানেলগুলো বিশেষ অনুষ্ঠান প্রচার করে।</a:t>
            </a:r>
          </a:p>
        </p:txBody>
      </p:sp>
      <p:sp>
        <p:nvSpPr>
          <p:cNvPr id="6" name="TextBox 5"/>
          <p:cNvSpPr txBox="1"/>
          <p:nvPr/>
        </p:nvSpPr>
        <p:spPr>
          <a:xfrm>
            <a:off x="4128653" y="284340"/>
            <a:ext cx="3920837" cy="646331"/>
          </a:xfrm>
          <a:prstGeom prst="rect">
            <a:avLst/>
          </a:prstGeom>
          <a:noFill/>
        </p:spPr>
        <p:txBody>
          <a:bodyPr wrap="square" rtlCol="0">
            <a:spAutoFit/>
          </a:bodyPr>
          <a:lstStyle/>
          <a:p>
            <a:pPr algn="ctr"/>
            <a:r>
              <a:rPr lang="as-IN" sz="3600" b="1" u="sng" dirty="0">
                <a:latin typeface="NikoshBAN" panose="02000000000000000000" pitchFamily="2" charset="0"/>
                <a:cs typeface="NikoshBAN" panose="02000000000000000000" pitchFamily="2" charset="0"/>
              </a:rPr>
              <a:t>স্বাধীনতা দিবস উৎযাপন</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7249" y="930671"/>
            <a:ext cx="2857500" cy="1281399"/>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9027" y="930671"/>
            <a:ext cx="2724150" cy="1281399"/>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98821" y="930671"/>
            <a:ext cx="2857500" cy="1281399"/>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001327" y="188559"/>
            <a:ext cx="1190673" cy="670424"/>
          </a:xfrm>
          <a:prstGeom prst="rect">
            <a:avLst/>
          </a:prstGeom>
        </p:spPr>
      </p:pic>
    </p:spTree>
    <p:extLst>
      <p:ext uri="{BB962C8B-B14F-4D97-AF65-F5344CB8AC3E}">
        <p14:creationId xmlns:p14="http://schemas.microsoft.com/office/powerpoint/2010/main" val="3482851985"/>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1400"/>
                            </p:stCondLst>
                            <p:childTnLst>
                              <p:par>
                                <p:cTn id="9" presetID="6" presetClass="entr" presetSubtype="16"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circle(in)">
                                      <p:cBhvr>
                                        <p:cTn id="11" dur="2000"/>
                                        <p:tgtEl>
                                          <p:spTgt spid="9"/>
                                        </p:tgtEl>
                                      </p:cBhvr>
                                    </p:animEffect>
                                  </p:childTnLst>
                                </p:cTn>
                              </p:par>
                            </p:childTnLst>
                          </p:cTn>
                        </p:par>
                        <p:par>
                          <p:cTn id="12" fill="hold">
                            <p:stCondLst>
                              <p:cond delay="3400"/>
                            </p:stCondLst>
                            <p:childTnLst>
                              <p:par>
                                <p:cTn id="13" presetID="53" presetClass="entr" presetSubtype="16"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500" fill="hold"/>
                                        <p:tgtEl>
                                          <p:spTgt spid="7"/>
                                        </p:tgtEl>
                                        <p:attrNameLst>
                                          <p:attrName>ppt_w</p:attrName>
                                        </p:attrNameLst>
                                      </p:cBhvr>
                                      <p:tavLst>
                                        <p:tav tm="0">
                                          <p:val>
                                            <p:fltVal val="0"/>
                                          </p:val>
                                        </p:tav>
                                        <p:tav tm="100000">
                                          <p:val>
                                            <p:strVal val="#ppt_w"/>
                                          </p:val>
                                        </p:tav>
                                      </p:tavLst>
                                    </p:anim>
                                    <p:anim calcmode="lin" valueType="num">
                                      <p:cBhvr>
                                        <p:cTn id="16" dur="500" fill="hold"/>
                                        <p:tgtEl>
                                          <p:spTgt spid="7"/>
                                        </p:tgtEl>
                                        <p:attrNameLst>
                                          <p:attrName>ppt_h</p:attrName>
                                        </p:attrNameLst>
                                      </p:cBhvr>
                                      <p:tavLst>
                                        <p:tav tm="0">
                                          <p:val>
                                            <p:fltVal val="0"/>
                                          </p:val>
                                        </p:tav>
                                        <p:tav tm="100000">
                                          <p:val>
                                            <p:strVal val="#ppt_h"/>
                                          </p:val>
                                        </p:tav>
                                      </p:tavLst>
                                    </p:anim>
                                    <p:animEffect transition="in" filter="fade">
                                      <p:cBhvr>
                                        <p:cTn id="17" dur="500"/>
                                        <p:tgtEl>
                                          <p:spTgt spid="7"/>
                                        </p:tgtEl>
                                      </p:cBhvr>
                                    </p:animEffect>
                                  </p:childTnLst>
                                </p:cTn>
                              </p:par>
                            </p:childTnLst>
                          </p:cTn>
                        </p:par>
                        <p:par>
                          <p:cTn id="18" fill="hold">
                            <p:stCondLst>
                              <p:cond delay="3900"/>
                            </p:stCondLst>
                            <p:childTnLst>
                              <p:par>
                                <p:cTn id="19" presetID="53" presetClass="entr" presetSubtype="16"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p:stCondLst>
                              <p:cond delay="4400"/>
                            </p:stCondLst>
                            <p:childTnLst>
                              <p:par>
                                <p:cTn id="25" presetID="16" presetClass="entr" presetSubtype="21" fill="hold" grpId="0" nodeType="afterEffect">
                                  <p:stCondLst>
                                    <p:cond delay="0"/>
                                  </p:stCondLst>
                                  <p:iterate type="lt">
                                    <p:tmPct val="10000"/>
                                  </p:iterate>
                                  <p:childTnLst>
                                    <p:set>
                                      <p:cBhvr>
                                        <p:cTn id="26" dur="1" fill="hold">
                                          <p:stCondLst>
                                            <p:cond delay="0"/>
                                          </p:stCondLst>
                                        </p:cTn>
                                        <p:tgtEl>
                                          <p:spTgt spid="5"/>
                                        </p:tgtEl>
                                        <p:attrNameLst>
                                          <p:attrName>style.visibility</p:attrName>
                                        </p:attrNameLst>
                                      </p:cBhvr>
                                      <p:to>
                                        <p:strVal val="visible"/>
                                      </p:to>
                                    </p:set>
                                    <p:animEffect transition="in" filter="barn(inVertical)">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12192000" cy="6858000"/>
            <a:chOff x="0" y="0"/>
            <a:chExt cx="12192000" cy="6858000"/>
          </a:xfrm>
        </p:grpSpPr>
        <p:sp>
          <p:nvSpPr>
            <p:cNvPr id="2" name="Rectangle 1"/>
            <p:cNvSpPr/>
            <p:nvPr/>
          </p:nvSpPr>
          <p:spPr>
            <a:xfrm>
              <a:off x="0" y="0"/>
              <a:ext cx="121920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8545" y="138545"/>
              <a:ext cx="11901055" cy="659476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p:cNvSpPr txBox="1"/>
          <p:nvPr/>
        </p:nvSpPr>
        <p:spPr>
          <a:xfrm>
            <a:off x="3474025" y="374593"/>
            <a:ext cx="5243947" cy="646331"/>
          </a:xfrm>
          <a:prstGeom prst="rect">
            <a:avLst/>
          </a:prstGeom>
          <a:noFill/>
        </p:spPr>
        <p:txBody>
          <a:bodyPr wrap="square" rtlCol="0">
            <a:spAutoFit/>
          </a:bodyPr>
          <a:lstStyle/>
          <a:p>
            <a:pPr algn="ctr"/>
            <a:r>
              <a:rPr lang="en-US" sz="3600" b="1" u="sng" dirty="0" smtClean="0">
                <a:latin typeface="NikoshBAN" panose="02000000000000000000" pitchFamily="2" charset="0"/>
                <a:cs typeface="NikoshBAN" panose="02000000000000000000" pitchFamily="2" charset="0"/>
              </a:rPr>
              <a:t> </a:t>
            </a:r>
            <a:r>
              <a:rPr lang="as-IN" sz="3600" b="1" u="sng" dirty="0" smtClean="0">
                <a:latin typeface="NikoshBAN" panose="02000000000000000000" pitchFamily="2" charset="0"/>
                <a:cs typeface="NikoshBAN" panose="02000000000000000000" pitchFamily="2" charset="0"/>
              </a:rPr>
              <a:t>স্বাধীনতার </a:t>
            </a:r>
            <a:r>
              <a:rPr lang="as-IN" sz="3600" b="1" u="sng" dirty="0">
                <a:latin typeface="NikoshBAN" panose="02000000000000000000" pitchFamily="2" charset="0"/>
                <a:cs typeface="NikoshBAN" panose="02000000000000000000" pitchFamily="2" charset="0"/>
              </a:rPr>
              <a:t>সুবর্ণজয়ন্তীতে </a:t>
            </a:r>
            <a:r>
              <a:rPr lang="as-IN" sz="3600" b="1" u="sng" dirty="0" smtClean="0">
                <a:latin typeface="NikoshBAN" panose="02000000000000000000" pitchFamily="2" charset="0"/>
                <a:cs typeface="NikoshBAN" panose="02000000000000000000" pitchFamily="2" charset="0"/>
              </a:rPr>
              <a:t>বাংলাদে</a:t>
            </a:r>
            <a:r>
              <a:rPr lang="en-US" sz="3600" b="1" u="sng" dirty="0" smtClean="0">
                <a:latin typeface="NikoshBAN" panose="02000000000000000000" pitchFamily="2" charset="0"/>
                <a:cs typeface="NikoshBAN" panose="02000000000000000000" pitchFamily="2" charset="0"/>
              </a:rPr>
              <a:t>শ </a:t>
            </a:r>
            <a:endParaRPr lang="as-IN" sz="3600" b="1" u="sng" dirty="0">
              <a:latin typeface="NikoshBAN" panose="02000000000000000000" pitchFamily="2" charset="0"/>
              <a:cs typeface="NikoshBAN" panose="02000000000000000000" pitchFamily="2" charset="0"/>
            </a:endParaRPr>
          </a:p>
        </p:txBody>
      </p:sp>
      <p:sp>
        <p:nvSpPr>
          <p:cNvPr id="6" name="TextBox 5"/>
          <p:cNvSpPr txBox="1"/>
          <p:nvPr/>
        </p:nvSpPr>
        <p:spPr>
          <a:xfrm>
            <a:off x="817419" y="4429878"/>
            <a:ext cx="10501746" cy="1815882"/>
          </a:xfrm>
          <a:prstGeom prst="rect">
            <a:avLst/>
          </a:prstGeom>
          <a:noFill/>
        </p:spPr>
        <p:txBody>
          <a:bodyPr wrap="square" rtlCol="0">
            <a:spAutoFit/>
          </a:bodyPr>
          <a:lstStyle/>
          <a:p>
            <a:pPr algn="ctr"/>
            <a:r>
              <a:rPr lang="as-IN" sz="2800" dirty="0">
                <a:latin typeface="NikoshBAN" panose="02000000000000000000" pitchFamily="2" charset="0"/>
                <a:cs typeface="NikoshBAN" panose="02000000000000000000" pitchFamily="2" charset="0"/>
              </a:rPr>
              <a:t>২০২১ সালের ২৬ মার্চ বাংলাদেশের স্বাধীনতার ৫০ বছরের সুবর্ণজয়ন্তী পালিত হয়</a:t>
            </a:r>
            <a:r>
              <a:rPr lang="as-IN" sz="2800" dirty="0" smtClean="0">
                <a:latin typeface="NikoshBAN" panose="02000000000000000000" pitchFamily="2" charset="0"/>
                <a:cs typeface="NikoshBAN" panose="02000000000000000000" pitchFamily="2" charset="0"/>
              </a:rPr>
              <a:t>।</a:t>
            </a:r>
            <a:r>
              <a:rPr lang="en-US" sz="2800" dirty="0" smtClean="0">
                <a:latin typeface="NikoshBAN" panose="02000000000000000000" pitchFamily="2" charset="0"/>
                <a:cs typeface="NikoshBAN" panose="02000000000000000000" pitchFamily="2" charset="0"/>
              </a:rPr>
              <a:t> আজ থেকে </a:t>
            </a:r>
            <a:r>
              <a:rPr lang="as-IN" sz="2800" b="1" dirty="0" smtClean="0">
                <a:latin typeface="NikoshBAN" panose="02000000000000000000" pitchFamily="2" charset="0"/>
                <a:cs typeface="NikoshBAN" panose="02000000000000000000" pitchFamily="2" charset="0"/>
              </a:rPr>
              <a:t>৫</a:t>
            </a:r>
            <a:r>
              <a:rPr lang="en-US" sz="2800" b="1" dirty="0" smtClean="0">
                <a:latin typeface="NikoshBAN" panose="02000000000000000000" pitchFamily="2" charset="0"/>
                <a:cs typeface="NikoshBAN" panose="02000000000000000000" pitchFamily="2" charset="0"/>
              </a:rPr>
              <a:t>১ </a:t>
            </a:r>
            <a:r>
              <a:rPr lang="as-IN" sz="2800" b="1" dirty="0" smtClean="0">
                <a:latin typeface="NikoshBAN" panose="02000000000000000000" pitchFamily="2" charset="0"/>
                <a:cs typeface="NikoshBAN" panose="02000000000000000000" pitchFamily="2" charset="0"/>
              </a:rPr>
              <a:t> বছর আগে একটি রক্তক্ষয়ী যুদ্ধের মাধ্যমে পাকিস্তানি হানাদার বাহিনীর কবল থেকে মুক্তি লাভ করে বাংলাদেশ। আজ মহান স্বাধীনতা দিবস। বাঙালি জাতির ইতিহাসে সর্বশ্রেষ্ঠ অর্জন</a:t>
            </a:r>
            <a:r>
              <a:rPr lang="en-US" sz="2800" b="1" dirty="0" smtClean="0">
                <a:latin typeface="NikoshBAN" panose="02000000000000000000" pitchFamily="2" charset="0"/>
                <a:cs typeface="NikoshBAN" panose="02000000000000000000" pitchFamily="2" charset="0"/>
              </a:rPr>
              <a:t>। </a:t>
            </a:r>
            <a:r>
              <a:rPr lang="as-IN" sz="2800" b="1" dirty="0" smtClean="0">
                <a:latin typeface="NikoshBAN" panose="02000000000000000000" pitchFamily="2" charset="0"/>
                <a:cs typeface="NikoshBAN" panose="02000000000000000000" pitchFamily="2" charset="0"/>
              </a:rPr>
              <a:t>একাত্তরের মহান মুক্তিযুদ্ধের মধ্য দিয়ে স্বাধীন-সার্বভৌম বাংলাদেশ রাষ্ট্র প্রতিষ্ঠা।</a:t>
            </a:r>
            <a:endParaRPr lang="en-US" sz="2800" dirty="0" smtClean="0">
              <a:latin typeface="NikoshBAN" panose="02000000000000000000" pitchFamily="2" charset="0"/>
              <a:cs typeface="NikoshBAN" panose="02000000000000000000" pitchFamily="2" charset="0"/>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4025" y="1256972"/>
            <a:ext cx="5243947" cy="2936858"/>
          </a:xfrm>
          <a:prstGeom prst="rect">
            <a:avLst/>
          </a:prstGeom>
        </p:spPr>
      </p:pic>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530" y="191927"/>
            <a:ext cx="2828925" cy="1619250"/>
          </a:xfrm>
          <a:prstGeom prst="rect">
            <a:avLst/>
          </a:prstGeom>
        </p:spPr>
      </p:pic>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03290" y="201452"/>
            <a:ext cx="2847975" cy="1600200"/>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25127" y="201452"/>
            <a:ext cx="1190673" cy="670424"/>
          </a:xfrm>
          <a:prstGeom prst="rect">
            <a:avLst/>
          </a:prstGeom>
        </p:spPr>
      </p:pic>
    </p:spTree>
    <p:extLst>
      <p:ext uri="{BB962C8B-B14F-4D97-AF65-F5344CB8AC3E}">
        <p14:creationId xmlns:p14="http://schemas.microsoft.com/office/powerpoint/2010/main" val="195920704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ircle(in)">
                                      <p:cBhvr>
                                        <p:cTn id="7" dur="2000"/>
                                        <p:tgtEl>
                                          <p:spTgt spid="15"/>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circle(in)">
                                      <p:cBhvr>
                                        <p:cTn id="11" dur="2000"/>
                                        <p:tgtEl>
                                          <p:spTgt spid="16"/>
                                        </p:tgtEl>
                                      </p:cBhvr>
                                    </p:animEffect>
                                  </p:childTnLst>
                                </p:cTn>
                              </p:par>
                            </p:childTnLst>
                          </p:cTn>
                        </p:par>
                        <p:par>
                          <p:cTn id="12" fill="hold">
                            <p:stCondLst>
                              <p:cond delay="4000"/>
                            </p:stCondLst>
                            <p:childTnLst>
                              <p:par>
                                <p:cTn id="13" presetID="16" presetClass="entr" presetSubtype="21" fill="hold" grpId="0" nodeType="afterEffect">
                                  <p:stCondLst>
                                    <p:cond delay="0"/>
                                  </p:stCondLst>
                                  <p:iterate type="lt">
                                    <p:tmPct val="10000"/>
                                  </p:iterate>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par>
                          <p:cTn id="16" fill="hold">
                            <p:stCondLst>
                              <p:cond delay="6050"/>
                            </p:stCondLst>
                            <p:childTnLst>
                              <p:par>
                                <p:cTn id="17" presetID="53" presetClass="entr" presetSubtype="16"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animEffect transition="in" filter="fade">
                                      <p:cBhvr>
                                        <p:cTn id="21" dur="500"/>
                                        <p:tgtEl>
                                          <p:spTgt spid="13"/>
                                        </p:tgtEl>
                                      </p:cBhvr>
                                    </p:animEffect>
                                  </p:childTnLst>
                                </p:cTn>
                              </p:par>
                            </p:childTnLst>
                          </p:cTn>
                        </p:par>
                        <p:par>
                          <p:cTn id="22" fill="hold">
                            <p:stCondLst>
                              <p:cond delay="6550"/>
                            </p:stCondLst>
                            <p:childTnLst>
                              <p:par>
                                <p:cTn id="23" presetID="16" presetClass="entr" presetSubtype="21" fill="hold" grpId="0" nodeType="afterEffect">
                                  <p:stCondLst>
                                    <p:cond delay="0"/>
                                  </p:stCondLst>
                                  <p:iterate type="lt">
                                    <p:tmPct val="10000"/>
                                  </p:iterate>
                                  <p:childTnLst>
                                    <p:set>
                                      <p:cBhvr>
                                        <p:cTn id="24" dur="1" fill="hold">
                                          <p:stCondLst>
                                            <p:cond delay="0"/>
                                          </p:stCondLst>
                                        </p:cTn>
                                        <p:tgtEl>
                                          <p:spTgt spid="6"/>
                                        </p:tgtEl>
                                        <p:attrNameLst>
                                          <p:attrName>style.visibility</p:attrName>
                                        </p:attrNameLst>
                                      </p:cBhvr>
                                      <p:to>
                                        <p:strVal val="visible"/>
                                      </p:to>
                                    </p:set>
                                    <p:animEffect transition="in" filter="barn(inVertical)">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12192000" cy="6858000"/>
            <a:chOff x="0" y="0"/>
            <a:chExt cx="12192000" cy="6858000"/>
          </a:xfrm>
        </p:grpSpPr>
        <p:sp>
          <p:nvSpPr>
            <p:cNvPr id="2" name="Rectangle 1"/>
            <p:cNvSpPr/>
            <p:nvPr/>
          </p:nvSpPr>
          <p:spPr>
            <a:xfrm>
              <a:off x="0" y="0"/>
              <a:ext cx="121920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8545" y="138545"/>
              <a:ext cx="11901055" cy="659476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p:cNvSpPr txBox="1"/>
          <p:nvPr/>
        </p:nvSpPr>
        <p:spPr>
          <a:xfrm>
            <a:off x="748144" y="1442445"/>
            <a:ext cx="10681855" cy="4832092"/>
          </a:xfrm>
          <a:prstGeom prst="rect">
            <a:avLst/>
          </a:prstGeom>
          <a:noFill/>
        </p:spPr>
        <p:txBody>
          <a:bodyPr wrap="square" rtlCol="0">
            <a:spAutoFit/>
          </a:bodyPr>
          <a:lstStyle/>
          <a:p>
            <a:pPr algn="ctr"/>
            <a:r>
              <a:rPr lang="as-IN" sz="2800" dirty="0">
                <a:latin typeface="NikoshBAN" panose="02000000000000000000" pitchFamily="2" charset="0"/>
                <a:cs typeface="NikoshBAN" panose="02000000000000000000" pitchFamily="2" charset="0"/>
              </a:rPr>
              <a:t>সর্বকালের সর্বশ্রেষ্ঠ বাঙালি জাতির পিতা বঙ্গবন্ধু শেখ মুজিবুর রহমানের নেতৃত্বে দীর্ঘ আন্দোলন-সংগ্রামের স্ফুলিঙ্গে উজ্জীবিত সশস্ত্র জনযুদ্ধের মধ্য দিয়ে অর্জিত হয়েছে আমাদের মুক্তির ইতিহাস—স্বাধীনতার ইতিহাস। স্বাধীনতার ইতিহাস ৩০ লাখ শহিদের আত্মদান আর ২ লাখ মা-বোনের ত্যাগ-তিতিক্ষা এবং কোটি বাঙালির আত্মনিবেদন ও সংগ্রামের গৌরবগাথা, গণবীরত্বের ইতিহাস</a:t>
            </a:r>
            <a:r>
              <a:rPr lang="as-IN" sz="2800" dirty="0" smtClean="0">
                <a:latin typeface="NikoshBAN" panose="02000000000000000000" pitchFamily="2" charset="0"/>
                <a:cs typeface="NikoshBAN" panose="02000000000000000000" pitchFamily="2" charset="0"/>
              </a:rPr>
              <a:t>।</a:t>
            </a:r>
            <a:r>
              <a:rPr lang="en-US" sz="2800" dirty="0" smtClean="0">
                <a:latin typeface="NikoshBAN" panose="02000000000000000000" pitchFamily="2" charset="0"/>
                <a:cs typeface="NikoshBAN" panose="02000000000000000000" pitchFamily="2" charset="0"/>
              </a:rPr>
              <a:t> </a:t>
            </a:r>
          </a:p>
          <a:p>
            <a:pPr algn="ctr"/>
            <a:r>
              <a:rPr lang="as-IN" sz="2800" dirty="0">
                <a:latin typeface="NikoshBAN" panose="02000000000000000000" pitchFamily="2" charset="0"/>
                <a:cs typeface="NikoshBAN" panose="02000000000000000000" pitchFamily="2" charset="0"/>
              </a:rPr>
              <a:t>স্বাধীন বাংলাদেশের অভিযাত্রায় এক মহাসন্ধিক্ষণ অতিক্রম করছে আমাদের প্রিয় মাতৃভূমি। আজ বাংলাদেশ স্বাধীনতার </a:t>
            </a:r>
            <a:r>
              <a:rPr lang="as-IN" sz="2800" dirty="0" smtClean="0">
                <a:latin typeface="NikoshBAN" panose="02000000000000000000" pitchFamily="2" charset="0"/>
                <a:cs typeface="NikoshBAN" panose="02000000000000000000" pitchFamily="2" charset="0"/>
              </a:rPr>
              <a:t>৫</a:t>
            </a:r>
            <a:r>
              <a:rPr lang="en-US" sz="2800" dirty="0" smtClean="0">
                <a:latin typeface="NikoshBAN" panose="02000000000000000000" pitchFamily="2" charset="0"/>
                <a:cs typeface="NikoshBAN" panose="02000000000000000000" pitchFamily="2" charset="0"/>
              </a:rPr>
              <a:t>১</a:t>
            </a:r>
            <a:r>
              <a:rPr lang="as-IN" sz="2800" dirty="0" smtClean="0">
                <a:latin typeface="NikoshBAN" panose="02000000000000000000" pitchFamily="2" charset="0"/>
                <a:cs typeface="NikoshBAN" panose="02000000000000000000" pitchFamily="2" charset="0"/>
              </a:rPr>
              <a:t> </a:t>
            </a:r>
            <a:r>
              <a:rPr lang="as-IN" sz="2800" dirty="0">
                <a:latin typeface="NikoshBAN" panose="02000000000000000000" pitchFamily="2" charset="0"/>
                <a:cs typeface="NikoshBAN" panose="02000000000000000000" pitchFamily="2" charset="0"/>
              </a:rPr>
              <a:t>বছর পূর্ণ করছে। কষ্টার্জিত স্বাধীনতা ও সার্বভৌমত্ব সংহত করার নতুন শপথে বলিয়ান হওয়ার দিন আজ। বঙ্গবন্ধুর জন্মশতবার্ষিকী ‘মুজিববর্ষের’ মাহেন্দ্রক্ষণে উদ্যাপিত হচ্ছে ‘স্বাধীনতার সুবর্ণজয়ন্তী’। এটি সমগ্র বাঙালি জাতির জন্য এক আনন্দঘন গৌরবের অনুভূতি। বঙ্গবন্ধুকন্যা প্রধানমন্ত্রী শেখ হাসিনার নেতৃত্বে উন্নয়নের অগ্রযাত্রায় একের পর এক মাইলফলক অর্জন স্বাধীনতার সুবর্ণজয়ন্তী উদ্যাপনকে মহিমান্বিত করেছে।</a:t>
            </a:r>
            <a:endParaRPr lang="en-US" sz="4000" dirty="0">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9124" y="173190"/>
            <a:ext cx="3333750" cy="1171575"/>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01327" y="188559"/>
            <a:ext cx="1190673" cy="670424"/>
          </a:xfrm>
          <a:prstGeom prst="rect">
            <a:avLst/>
          </a:prstGeom>
        </p:spPr>
      </p:pic>
    </p:spTree>
    <p:extLst>
      <p:ext uri="{BB962C8B-B14F-4D97-AF65-F5344CB8AC3E}">
        <p14:creationId xmlns:p14="http://schemas.microsoft.com/office/powerpoint/2010/main" val="23317884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2" presetClass="entr" presetSubtype="4" fill="hold" grpId="0" nodeType="afterEffect">
                                  <p:stCondLst>
                                    <p:cond delay="0"/>
                                  </p:stCondLst>
                                  <p:iterate type="lt">
                                    <p:tmPct val="10000"/>
                                  </p:iterate>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12192000" cy="6858000"/>
            <a:chOff x="0" y="0"/>
            <a:chExt cx="12192000" cy="6858000"/>
          </a:xfrm>
        </p:grpSpPr>
        <p:sp>
          <p:nvSpPr>
            <p:cNvPr id="2" name="Rectangle 1"/>
            <p:cNvSpPr/>
            <p:nvPr/>
          </p:nvSpPr>
          <p:spPr>
            <a:xfrm>
              <a:off x="0" y="0"/>
              <a:ext cx="121920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8545" y="138545"/>
              <a:ext cx="11901055" cy="659476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p:cNvSpPr txBox="1"/>
          <p:nvPr/>
        </p:nvSpPr>
        <p:spPr>
          <a:xfrm>
            <a:off x="1697181" y="3006436"/>
            <a:ext cx="8783782" cy="3539430"/>
          </a:xfrm>
          <a:prstGeom prst="rect">
            <a:avLst/>
          </a:prstGeom>
          <a:noFill/>
        </p:spPr>
        <p:txBody>
          <a:bodyPr wrap="square" rtlCol="0">
            <a:spAutoFit/>
          </a:bodyPr>
          <a:lstStyle/>
          <a:p>
            <a:pPr algn="ctr"/>
            <a:r>
              <a:rPr lang="as-IN" sz="2800" dirty="0">
                <a:latin typeface="NikoshBAN" panose="02000000000000000000" pitchFamily="2" charset="0"/>
                <a:cs typeface="NikoshBAN" panose="02000000000000000000" pitchFamily="2" charset="0"/>
              </a:rPr>
              <a:t>বাঙালির শৃঙ্খলমুক্তির দিন আজ। বিশ্বের বুকে লাল-সবুজের পতাকা ওড়ানোর দিন। পরাধীনতার শৃঙ্খল ভেঙে ১৯৭১ সালের ২৬ মার্চ বাংলাদেশের স্বাধীনতা ঘোষিত হয়েছিল। এরপর দীর্ঘ ৯ মাসের মুক্তিযুদ্ধে একসাগর রক্তের বিনিময়ে স্বাধীনতা অর্জন তার চূড়ান্ত পরিণতি। রক্তক্ষয়ী মুক্তিযুদ্ধের সূচনার সেই গৌরব ও অহংকারের দিন আজ</a:t>
            </a:r>
            <a:r>
              <a:rPr lang="as-IN" sz="2800" dirty="0" smtClean="0">
                <a:latin typeface="NikoshBAN" panose="02000000000000000000" pitchFamily="2" charset="0"/>
                <a:cs typeface="NikoshBAN" panose="02000000000000000000" pitchFamily="2" charset="0"/>
              </a:rPr>
              <a:t>।</a:t>
            </a:r>
            <a:endParaRPr lang="en-US" sz="2800" dirty="0" smtClean="0">
              <a:latin typeface="NikoshBAN" panose="02000000000000000000" pitchFamily="2" charset="0"/>
              <a:cs typeface="NikoshBAN" panose="02000000000000000000" pitchFamily="2" charset="0"/>
            </a:endParaRPr>
          </a:p>
          <a:p>
            <a:pPr algn="ctr"/>
            <a:r>
              <a:rPr lang="as-IN" sz="2800" dirty="0" smtClean="0">
                <a:latin typeface="NikoshBAN" panose="02000000000000000000" pitchFamily="2" charset="0"/>
                <a:cs typeface="NikoshBAN" panose="02000000000000000000" pitchFamily="2" charset="0"/>
              </a:rPr>
              <a:t>২০২১ সালে স্বাধীনতার ঘোষণা ও যুদ্ধে বিজয় অর্জনের ৫০ বছর পূর্ণ হয়। তাই স্বাধীনতার ৫০তম বার্ষিকীকে স্মরণীয় করে রাখতে ২০২১ সালকে "সুবর্ণজয়ন্তী" হিসাবে পালন করা হয়।</a:t>
            </a:r>
            <a:endParaRPr lang="en-US" sz="1400" dirty="0" smtClean="0">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7181" y="249382"/>
            <a:ext cx="8783782" cy="2757054"/>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01327" y="188559"/>
            <a:ext cx="1190673" cy="670424"/>
          </a:xfrm>
          <a:prstGeom prst="rect">
            <a:avLst/>
          </a:prstGeom>
        </p:spPr>
      </p:pic>
    </p:spTree>
    <p:extLst>
      <p:ext uri="{BB962C8B-B14F-4D97-AF65-F5344CB8AC3E}">
        <p14:creationId xmlns:p14="http://schemas.microsoft.com/office/powerpoint/2010/main" val="1951979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par>
                          <p:cTn id="8" fill="hold">
                            <p:stCondLst>
                              <p:cond delay="2000"/>
                            </p:stCondLst>
                            <p:childTnLst>
                              <p:par>
                                <p:cTn id="9" presetID="2" presetClass="entr" presetSubtype="2" fill="hold" grpId="0" nodeType="afterEffect">
                                  <p:stCondLst>
                                    <p:cond delay="0"/>
                                  </p:stCondLst>
                                  <p:iterate type="lt">
                                    <p:tmPct val="10000"/>
                                  </p:iterate>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12192000" cy="6858000"/>
            <a:chOff x="0" y="0"/>
            <a:chExt cx="12192000" cy="6858000"/>
          </a:xfrm>
        </p:grpSpPr>
        <p:sp>
          <p:nvSpPr>
            <p:cNvPr id="2" name="Rectangle 1"/>
            <p:cNvSpPr/>
            <p:nvPr/>
          </p:nvSpPr>
          <p:spPr>
            <a:xfrm>
              <a:off x="0" y="0"/>
              <a:ext cx="121920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8545" y="138545"/>
              <a:ext cx="11901055" cy="659476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471055"/>
            <a:ext cx="11222182" cy="5971309"/>
          </a:xfrm>
          <a:prstGeom prst="rect">
            <a:avLst/>
          </a:prstGeom>
        </p:spPr>
      </p:pic>
      <p:sp>
        <p:nvSpPr>
          <p:cNvPr id="5" name="TextBox 4"/>
          <p:cNvSpPr txBox="1"/>
          <p:nvPr/>
        </p:nvSpPr>
        <p:spPr>
          <a:xfrm>
            <a:off x="5140036" y="5597236"/>
            <a:ext cx="2992582" cy="707886"/>
          </a:xfrm>
          <a:prstGeom prst="rect">
            <a:avLst/>
          </a:prstGeom>
          <a:noFill/>
        </p:spPr>
        <p:txBody>
          <a:bodyPr wrap="square" rtlCol="0">
            <a:spAutoFit/>
          </a:bodyPr>
          <a:lstStyle/>
          <a:p>
            <a:pPr algn="ctr"/>
            <a:r>
              <a:rPr lang="en-US" sz="4000" b="1" dirty="0" smtClean="0">
                <a:latin typeface="NikoshBAN" panose="02000000000000000000" pitchFamily="2" charset="0"/>
                <a:cs typeface="NikoshBAN" panose="02000000000000000000" pitchFamily="2" charset="0"/>
              </a:rPr>
              <a:t>সবাইকে ধন্যবাদ </a:t>
            </a:r>
            <a:endParaRPr lang="en-US" sz="4000" b="1" dirty="0">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01327" y="188559"/>
            <a:ext cx="1190673" cy="670424"/>
          </a:xfrm>
          <a:prstGeom prst="rect">
            <a:avLst/>
          </a:prstGeom>
        </p:spPr>
      </p:pic>
    </p:spTree>
    <p:extLst>
      <p:ext uri="{BB962C8B-B14F-4D97-AF65-F5344CB8AC3E}">
        <p14:creationId xmlns:p14="http://schemas.microsoft.com/office/powerpoint/2010/main" val="412435692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2" presetClass="entr" presetSubtype="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01327" y="188559"/>
            <a:ext cx="1190673" cy="670424"/>
          </a:xfrm>
          <a:prstGeom prst="rect">
            <a:avLst/>
          </a:prstGeom>
        </p:spPr>
      </p:pic>
      <p:sp>
        <p:nvSpPr>
          <p:cNvPr id="2" name="TextBox 1"/>
          <p:cNvSpPr txBox="1"/>
          <p:nvPr/>
        </p:nvSpPr>
        <p:spPr>
          <a:xfrm>
            <a:off x="1676400" y="4336474"/>
            <a:ext cx="3934691" cy="584775"/>
          </a:xfrm>
          <a:prstGeom prst="rect">
            <a:avLst/>
          </a:prstGeom>
          <a:noFill/>
        </p:spPr>
        <p:txBody>
          <a:bodyPr wrap="square" rtlCol="0">
            <a:spAutoFit/>
          </a:bodyPr>
          <a:lstStyle/>
          <a:p>
            <a:pPr algn="ctr"/>
            <a:r>
              <a:rPr lang="en-US" sz="3200" b="1" dirty="0" smtClean="0">
                <a:latin typeface="NikoshBAN" panose="02000000000000000000" pitchFamily="2" charset="0"/>
                <a:cs typeface="NikoshBAN" panose="02000000000000000000" pitchFamily="2" charset="0"/>
              </a:rPr>
              <a:t>আজ স্বাধীনতার ৫১ বছর</a:t>
            </a:r>
            <a:endParaRPr lang="en-US" sz="3200" b="1" dirty="0">
              <a:latin typeface="NikoshBAN" panose="02000000000000000000" pitchFamily="2" charset="0"/>
              <a:cs typeface="NikoshBAN" panose="02000000000000000000" pitchFamily="2" charset="0"/>
            </a:endParaRPr>
          </a:p>
        </p:txBody>
      </p:sp>
      <p:sp>
        <p:nvSpPr>
          <p:cNvPr id="5" name="TextBox 4"/>
          <p:cNvSpPr txBox="1"/>
          <p:nvPr/>
        </p:nvSpPr>
        <p:spPr>
          <a:xfrm>
            <a:off x="9462655" y="1607127"/>
            <a:ext cx="1773381" cy="707886"/>
          </a:xfrm>
          <a:prstGeom prst="rect">
            <a:avLst/>
          </a:prstGeom>
          <a:noFill/>
        </p:spPr>
        <p:txBody>
          <a:bodyPr wrap="square" rtlCol="0">
            <a:spAutoFit/>
          </a:bodyPr>
          <a:lstStyle/>
          <a:p>
            <a:pPr algn="ctr"/>
            <a:r>
              <a:rPr lang="en-US" sz="4000" b="1" dirty="0" smtClean="0">
                <a:solidFill>
                  <a:srgbClr val="00B050"/>
                </a:solidFill>
                <a:latin typeface="NikoshBAN" panose="02000000000000000000" pitchFamily="2" charset="0"/>
                <a:cs typeface="NikoshBAN" panose="02000000000000000000" pitchFamily="2" charset="0"/>
              </a:rPr>
              <a:t>২০২২</a:t>
            </a:r>
            <a:r>
              <a:rPr lang="en-US" sz="4000" dirty="0" smtClean="0">
                <a:latin typeface="NikoshBAN" panose="02000000000000000000" pitchFamily="2" charset="0"/>
                <a:cs typeface="NikoshBAN" panose="02000000000000000000" pitchFamily="2" charset="0"/>
              </a:rPr>
              <a:t> </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672177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12192000" cy="6858000"/>
            <a:chOff x="0" y="0"/>
            <a:chExt cx="12192000" cy="6858000"/>
          </a:xfrm>
        </p:grpSpPr>
        <p:sp>
          <p:nvSpPr>
            <p:cNvPr id="2" name="Rectangle 1"/>
            <p:cNvSpPr/>
            <p:nvPr/>
          </p:nvSpPr>
          <p:spPr>
            <a:xfrm>
              <a:off x="0" y="0"/>
              <a:ext cx="121920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8545" y="138545"/>
              <a:ext cx="11901055" cy="659476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01327" y="188559"/>
            <a:ext cx="1190673" cy="670424"/>
          </a:xfrm>
          <a:prstGeom prst="rect">
            <a:avLst/>
          </a:prstGeom>
        </p:spPr>
      </p:pic>
      <p:sp>
        <p:nvSpPr>
          <p:cNvPr id="9" name="TextBox 8"/>
          <p:cNvSpPr txBox="1"/>
          <p:nvPr/>
        </p:nvSpPr>
        <p:spPr>
          <a:xfrm>
            <a:off x="3816925" y="390851"/>
            <a:ext cx="4558146" cy="369332"/>
          </a:xfrm>
          <a:prstGeom prst="rect">
            <a:avLst/>
          </a:prstGeom>
          <a:noFill/>
        </p:spPr>
        <p:txBody>
          <a:bodyPr wrap="square" rtlCol="0">
            <a:spAutoFit/>
          </a:bodyPr>
          <a:lstStyle/>
          <a:p>
            <a:pPr algn="ctr"/>
            <a:r>
              <a:rPr lang="en-US" dirty="0" smtClean="0">
                <a:latin typeface="NikoshBAN" panose="02000000000000000000" pitchFamily="2" charset="0"/>
                <a:cs typeface="NikoshBAN" panose="02000000000000000000" pitchFamily="2" charset="0"/>
              </a:rPr>
              <a:t>বিসমিল্লাহির রাহমানির রাহিম </a:t>
            </a:r>
            <a:endParaRPr lang="en-US" dirty="0">
              <a:latin typeface="NikoshBAN" panose="02000000000000000000" pitchFamily="2" charset="0"/>
              <a:cs typeface="NikoshBAN" panose="02000000000000000000" pitchFamily="2" charset="0"/>
            </a:endParaRPr>
          </a:p>
        </p:txBody>
      </p:sp>
      <p:sp>
        <p:nvSpPr>
          <p:cNvPr id="10" name="TextBox 9"/>
          <p:cNvSpPr txBox="1"/>
          <p:nvPr/>
        </p:nvSpPr>
        <p:spPr>
          <a:xfrm>
            <a:off x="2071254" y="858983"/>
            <a:ext cx="8035636" cy="584775"/>
          </a:xfrm>
          <a:prstGeom prst="rect">
            <a:avLst/>
          </a:prstGeom>
          <a:noFill/>
        </p:spPr>
        <p:txBody>
          <a:bodyPr wrap="square" rtlCol="0">
            <a:spAutoFit/>
          </a:bodyPr>
          <a:lstStyle/>
          <a:p>
            <a:pPr algn="ctr"/>
            <a:r>
              <a:rPr lang="en-US" sz="3200" dirty="0" smtClean="0">
                <a:latin typeface="NikoshBAN" panose="02000000000000000000" pitchFamily="2" charset="0"/>
                <a:cs typeface="NikoshBAN" panose="02000000000000000000" pitchFamily="2" charset="0"/>
              </a:rPr>
              <a:t>মহান স্বাধীনতার সূবর্ণজয়ন্তী-২০২২ </a:t>
            </a:r>
            <a:endParaRPr lang="en-US" sz="3200" dirty="0">
              <a:latin typeface="NikoshBAN" panose="02000000000000000000" pitchFamily="2" charset="0"/>
              <a:cs typeface="NikoshBAN" panose="02000000000000000000" pitchFamily="2" charset="0"/>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2251" y="1228712"/>
            <a:ext cx="2357783" cy="3682019"/>
          </a:xfrm>
          <a:prstGeom prst="rect">
            <a:avLst/>
          </a:prstGeom>
        </p:spPr>
      </p:pic>
      <p:sp>
        <p:nvSpPr>
          <p:cNvPr id="12" name="TextBox 11"/>
          <p:cNvSpPr txBox="1"/>
          <p:nvPr/>
        </p:nvSpPr>
        <p:spPr>
          <a:xfrm>
            <a:off x="4648198" y="1480621"/>
            <a:ext cx="2895600" cy="707886"/>
          </a:xfrm>
          <a:prstGeom prst="rect">
            <a:avLst/>
          </a:prstGeom>
          <a:noFill/>
        </p:spPr>
        <p:txBody>
          <a:bodyPr wrap="square" rtlCol="0">
            <a:spAutoFit/>
          </a:bodyPr>
          <a:lstStyle/>
          <a:p>
            <a:pPr algn="ctr"/>
            <a:r>
              <a:rPr lang="en-US" sz="4000" b="1" u="sng" dirty="0" smtClean="0">
                <a:solidFill>
                  <a:srgbClr val="FFFF00"/>
                </a:solidFill>
                <a:latin typeface="NikoshBAN" panose="02000000000000000000" pitchFamily="2" charset="0"/>
                <a:cs typeface="NikoshBAN" panose="02000000000000000000" pitchFamily="2" charset="0"/>
              </a:rPr>
              <a:t>শিক্ষক পরিচিতি </a:t>
            </a:r>
            <a:endParaRPr lang="en-US" sz="4000" b="1" u="sng" dirty="0">
              <a:solidFill>
                <a:srgbClr val="FFFF00"/>
              </a:solidFill>
              <a:latin typeface="NikoshBAN" panose="02000000000000000000" pitchFamily="2" charset="0"/>
              <a:cs typeface="NikoshBAN" panose="02000000000000000000" pitchFamily="2" charset="0"/>
            </a:endParaRPr>
          </a:p>
        </p:txBody>
      </p:sp>
      <p:sp>
        <p:nvSpPr>
          <p:cNvPr id="13" name="TextBox 12"/>
          <p:cNvSpPr txBox="1"/>
          <p:nvPr/>
        </p:nvSpPr>
        <p:spPr>
          <a:xfrm>
            <a:off x="4135580" y="2320395"/>
            <a:ext cx="3920835" cy="2862322"/>
          </a:xfrm>
          <a:prstGeom prst="rect">
            <a:avLst/>
          </a:prstGeom>
          <a:noFill/>
        </p:spPr>
        <p:txBody>
          <a:bodyPr wrap="square" rtlCol="0">
            <a:spAutoFit/>
          </a:bodyPr>
          <a:lstStyle/>
          <a:p>
            <a:pPr algn="ctr"/>
            <a:r>
              <a:rPr lang="en-US" sz="3600" dirty="0" smtClean="0">
                <a:latin typeface="NikoshBAN" panose="02000000000000000000" pitchFamily="2" charset="0"/>
                <a:cs typeface="NikoshBAN" panose="02000000000000000000" pitchFamily="2" charset="0"/>
              </a:rPr>
              <a:t>মোঃ আলমগীর ভূঞা</a:t>
            </a:r>
          </a:p>
          <a:p>
            <a:pPr algn="ctr"/>
            <a:r>
              <a:rPr lang="en-US" sz="3600" dirty="0" smtClean="0">
                <a:latin typeface="NikoshBAN" panose="02000000000000000000" pitchFamily="2" charset="0"/>
                <a:cs typeface="NikoshBAN" panose="02000000000000000000" pitchFamily="2" charset="0"/>
              </a:rPr>
              <a:t>সহকারী শিক্ষক</a:t>
            </a:r>
          </a:p>
          <a:p>
            <a:pPr algn="ctr"/>
            <a:r>
              <a:rPr lang="en-US" sz="3600" dirty="0" smtClean="0">
                <a:latin typeface="NikoshBAN" panose="02000000000000000000" pitchFamily="2" charset="0"/>
                <a:cs typeface="NikoshBAN" panose="02000000000000000000" pitchFamily="2" charset="0"/>
              </a:rPr>
              <a:t>বালুয়াকান্দি-১ সপ্রাবি</a:t>
            </a:r>
          </a:p>
          <a:p>
            <a:pPr algn="ctr"/>
            <a:r>
              <a:rPr lang="en-US" sz="3600" dirty="0" smtClean="0">
                <a:latin typeface="NikoshBAN" panose="02000000000000000000" pitchFamily="2" charset="0"/>
                <a:cs typeface="NikoshBAN" panose="02000000000000000000" pitchFamily="2" charset="0"/>
              </a:rPr>
              <a:t>রায়পুরা-নরসিংদী।</a:t>
            </a:r>
          </a:p>
          <a:p>
            <a:pPr algn="ctr"/>
            <a:r>
              <a:rPr lang="en-US" sz="3600" dirty="0" smtClean="0">
                <a:latin typeface="NikoshBAN" panose="02000000000000000000" pitchFamily="2" charset="0"/>
                <a:cs typeface="NikoshBAN" panose="02000000000000000000" pitchFamily="2" charset="0"/>
              </a:rPr>
              <a:t>ফোন- ০১৭৩৮৩৮৩১৩১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823796365"/>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42" presetClass="entr" presetSubtype="0" fill="hold" grpId="0" nodeType="afterEffect">
                                  <p:stCondLst>
                                    <p:cond delay="0"/>
                                  </p:stCondLst>
                                  <p:iterate type="lt">
                                    <p:tmPct val="10000"/>
                                  </p:iterate>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childTnLst>
                          </p:cTn>
                        </p:par>
                        <p:par>
                          <p:cTn id="15" fill="hold">
                            <p:stCondLst>
                              <p:cond delay="4200"/>
                            </p:stCondLst>
                            <p:childTnLst>
                              <p:par>
                                <p:cTn id="16" presetID="6" presetClass="entr" presetSubtype="16" fill="hold"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circle(in)">
                                      <p:cBhvr>
                                        <p:cTn id="18" dur="2000"/>
                                        <p:tgtEl>
                                          <p:spTgt spid="11"/>
                                        </p:tgtEl>
                                      </p:cBhvr>
                                    </p:animEffect>
                                  </p:childTnLst>
                                </p:cTn>
                              </p:par>
                            </p:childTnLst>
                          </p:cTn>
                        </p:par>
                        <p:par>
                          <p:cTn id="19" fill="hold">
                            <p:stCondLst>
                              <p:cond delay="6200"/>
                            </p:stCondLst>
                            <p:childTnLst>
                              <p:par>
                                <p:cTn id="20" presetID="2" presetClass="entr" presetSubtype="2" fill="hold" grpId="0" nodeType="afterEffect">
                                  <p:stCondLst>
                                    <p:cond delay="0"/>
                                  </p:stCondLst>
                                  <p:iterate type="lt">
                                    <p:tmPct val="10000"/>
                                  </p:iterate>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tgtEl>
                                          <p:spTgt spid="13"/>
                                        </p:tgtEl>
                                        <p:attrNameLst>
                                          <p:attrName>ppt_x</p:attrName>
                                        </p:attrNameLst>
                                      </p:cBhvr>
                                      <p:tavLst>
                                        <p:tav tm="0">
                                          <p:val>
                                            <p:strVal val="1+#ppt_w/2"/>
                                          </p:val>
                                        </p:tav>
                                        <p:tav tm="100000">
                                          <p:val>
                                            <p:strVal val="#ppt_x"/>
                                          </p:val>
                                        </p:tav>
                                      </p:tavLst>
                                    </p:anim>
                                    <p:anim calcmode="lin" valueType="num">
                                      <p:cBhvr additive="base">
                                        <p:cTn id="23"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12192000" cy="6858000"/>
            <a:chOff x="0" y="0"/>
            <a:chExt cx="12192000" cy="6858000"/>
          </a:xfrm>
        </p:grpSpPr>
        <p:sp>
          <p:nvSpPr>
            <p:cNvPr id="2" name="Rectangle 1"/>
            <p:cNvSpPr/>
            <p:nvPr/>
          </p:nvSpPr>
          <p:spPr>
            <a:xfrm>
              <a:off x="0" y="0"/>
              <a:ext cx="121920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8545" y="138545"/>
              <a:ext cx="11901055" cy="659476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p:cNvSpPr txBox="1"/>
          <p:nvPr/>
        </p:nvSpPr>
        <p:spPr>
          <a:xfrm>
            <a:off x="949034" y="3250533"/>
            <a:ext cx="10293927" cy="3354765"/>
          </a:xfrm>
          <a:prstGeom prst="rect">
            <a:avLst/>
          </a:prstGeom>
          <a:noFill/>
        </p:spPr>
        <p:txBody>
          <a:bodyPr wrap="square" rtlCol="0">
            <a:spAutoFit/>
          </a:bodyPr>
          <a:lstStyle/>
          <a:p>
            <a:pPr algn="ctr"/>
            <a:r>
              <a:rPr lang="as-IN" sz="2800" dirty="0" smtClean="0">
                <a:latin typeface="NikoshBAN" panose="02000000000000000000" pitchFamily="2" charset="0"/>
                <a:cs typeface="NikoshBAN" panose="02000000000000000000" pitchFamily="2" charset="0"/>
              </a:rPr>
              <a:t>২৬শে</a:t>
            </a:r>
            <a:r>
              <a:rPr lang="en-US" sz="2800" dirty="0" smtClean="0">
                <a:latin typeface="NikoshBAN" panose="02000000000000000000" pitchFamily="2" charset="0"/>
                <a:cs typeface="NikoshBAN" panose="02000000000000000000" pitchFamily="2" charset="0"/>
              </a:rPr>
              <a:t> মার্চ </a:t>
            </a:r>
            <a:r>
              <a:rPr lang="en-US" sz="3200" b="1" dirty="0" smtClean="0">
                <a:latin typeface="NikoshBAN" panose="02000000000000000000" pitchFamily="2" charset="0"/>
                <a:cs typeface="NikoshBAN" panose="02000000000000000000" pitchFamily="2" charset="0"/>
              </a:rPr>
              <a:t>বাংলাদেশের স্বাধীনতা দিবস</a:t>
            </a:r>
            <a:r>
              <a:rPr lang="en-US" sz="2800" dirty="0">
                <a:latin typeface="NikoshBAN" panose="02000000000000000000" pitchFamily="2" charset="0"/>
                <a:cs typeface="NikoshBAN" panose="02000000000000000000" pitchFamily="2" charset="0"/>
              </a:rPr>
              <a:t> </a:t>
            </a:r>
            <a:r>
              <a:rPr lang="en-US" sz="2800" dirty="0" smtClean="0">
                <a:latin typeface="NikoshBAN" panose="02000000000000000000" pitchFamily="2" charset="0"/>
                <a:cs typeface="NikoshBAN" panose="02000000000000000000" pitchFamily="2" charset="0"/>
              </a:rPr>
              <a:t>ও</a:t>
            </a:r>
            <a:r>
              <a:rPr lang="as-IN" sz="2800" dirty="0" smtClean="0">
                <a:latin typeface="NikoshBAN" panose="02000000000000000000" pitchFamily="2" charset="0"/>
                <a:cs typeface="NikoshBAN" panose="02000000000000000000" pitchFamily="2" charset="0"/>
              </a:rPr>
              <a:t> </a:t>
            </a:r>
            <a:r>
              <a:rPr lang="as-IN" sz="2800" b="1" dirty="0">
                <a:latin typeface="NikoshBAN" panose="02000000000000000000" pitchFamily="2" charset="0"/>
                <a:cs typeface="NikoshBAN" panose="02000000000000000000" pitchFamily="2" charset="0"/>
              </a:rPr>
              <a:t>জাতীয় দিবস</a:t>
            </a:r>
            <a:r>
              <a:rPr lang="as-IN" sz="2800" dirty="0">
                <a:latin typeface="NikoshBAN" panose="02000000000000000000" pitchFamily="2" charset="0"/>
                <a:cs typeface="NikoshBAN" panose="02000000000000000000" pitchFamily="2" charset="0"/>
              </a:rPr>
              <a:t>। ১৯৭১ সালের ২৫ মার্চ রাতে (</a:t>
            </a:r>
            <a:r>
              <a:rPr lang="as-IN" sz="2800" b="1" dirty="0">
                <a:latin typeface="NikoshBAN" panose="02000000000000000000" pitchFamily="2" charset="0"/>
                <a:cs typeface="NikoshBAN" panose="02000000000000000000" pitchFamily="2" charset="0"/>
              </a:rPr>
              <a:t>কাল রাত</a:t>
            </a:r>
            <a:r>
              <a:rPr lang="as-IN" sz="2800" dirty="0">
                <a:latin typeface="NikoshBAN" panose="02000000000000000000" pitchFamily="2" charset="0"/>
                <a:cs typeface="NikoshBAN" panose="02000000000000000000" pitchFamily="2" charset="0"/>
              </a:rPr>
              <a:t>) তৎকালীন পূর্ব পাকিস্তানের জনগণ আনুষ্ঠানিকভাবে নিজেদের স্বাধীনতার সংগ্রাম শুরু করে</a:t>
            </a:r>
            <a:r>
              <a:rPr lang="as-IN" sz="2800" dirty="0" smtClean="0">
                <a:latin typeface="NikoshBAN" panose="02000000000000000000" pitchFamily="2" charset="0"/>
                <a:cs typeface="NikoshBAN" panose="02000000000000000000" pitchFamily="2" charset="0"/>
              </a:rPr>
              <a:t>।</a:t>
            </a:r>
            <a:endParaRPr lang="en-US" sz="2800" dirty="0" smtClean="0">
              <a:latin typeface="NikoshBAN" panose="02000000000000000000" pitchFamily="2" charset="0"/>
              <a:cs typeface="NikoshBAN" panose="02000000000000000000" pitchFamily="2" charset="0"/>
            </a:endParaRPr>
          </a:p>
          <a:p>
            <a:pPr algn="ctr"/>
            <a:r>
              <a:rPr lang="as-IN" sz="2800" b="1" dirty="0" smtClean="0">
                <a:latin typeface="NikoshBAN" panose="02000000000000000000" pitchFamily="2" charset="0"/>
                <a:cs typeface="NikoshBAN" panose="02000000000000000000" pitchFamily="2" charset="0"/>
              </a:rPr>
              <a:t>2022 </a:t>
            </a:r>
            <a:r>
              <a:rPr lang="as-IN" sz="2800" b="1" dirty="0">
                <a:latin typeface="NikoshBAN" panose="02000000000000000000" pitchFamily="2" charset="0"/>
                <a:cs typeface="NikoshBAN" panose="02000000000000000000" pitchFamily="2" charset="0"/>
              </a:rPr>
              <a:t>সালে বাংলাদেশ 51 তম স্বাধীনতা দিবসে পদার্পণ </a:t>
            </a:r>
            <a:r>
              <a:rPr lang="as-IN" sz="2800" b="1" dirty="0" smtClean="0">
                <a:latin typeface="NikoshBAN" panose="02000000000000000000" pitchFamily="2" charset="0"/>
                <a:cs typeface="NikoshBAN" panose="02000000000000000000" pitchFamily="2" charset="0"/>
              </a:rPr>
              <a:t>ক</a:t>
            </a:r>
            <a:r>
              <a:rPr lang="en-US" sz="2800" b="1" dirty="0" smtClean="0">
                <a:latin typeface="NikoshBAN" panose="02000000000000000000" pitchFamily="2" charset="0"/>
                <a:cs typeface="NikoshBAN" panose="02000000000000000000" pitchFamily="2" charset="0"/>
              </a:rPr>
              <a:t>রে </a:t>
            </a:r>
            <a:r>
              <a:rPr lang="as-IN" sz="2800" b="1" dirty="0" smtClean="0">
                <a:latin typeface="NikoshBAN" panose="02000000000000000000" pitchFamily="2" charset="0"/>
                <a:cs typeface="NikoshBAN" panose="02000000000000000000" pitchFamily="2" charset="0"/>
              </a:rPr>
              <a:t>। </a:t>
            </a:r>
            <a:r>
              <a:rPr lang="as-IN" sz="2800" b="1" dirty="0">
                <a:latin typeface="NikoshBAN" panose="02000000000000000000" pitchFamily="2" charset="0"/>
                <a:cs typeface="NikoshBAN" panose="02000000000000000000" pitchFamily="2" charset="0"/>
              </a:rPr>
              <a:t>এর আগে 2021 সালে বাংলাদেশের স্বাধীনতার সুবর্ণ জয়ন্তী উদযাপিত হয়েছিল।</a:t>
            </a:r>
            <a:r>
              <a:rPr lang="as-IN" sz="4000" b="1" dirty="0" smtClean="0">
                <a:latin typeface="NikoshBAN" panose="02000000000000000000" pitchFamily="2" charset="0"/>
                <a:cs typeface="NikoshBAN" panose="02000000000000000000" pitchFamily="2" charset="0"/>
              </a:rPr>
              <a:t> </a:t>
            </a:r>
            <a:endParaRPr lang="en-US" sz="4000" b="1" dirty="0" smtClean="0">
              <a:latin typeface="NikoshBAN" panose="02000000000000000000" pitchFamily="2" charset="0"/>
              <a:cs typeface="NikoshBAN" panose="02000000000000000000" pitchFamily="2" charset="0"/>
            </a:endParaRPr>
          </a:p>
          <a:p>
            <a:pPr algn="ctr"/>
            <a:r>
              <a:rPr lang="as-IN" sz="2800" dirty="0" smtClean="0">
                <a:latin typeface="NikoshBAN" panose="02000000000000000000" pitchFamily="2" charset="0"/>
                <a:cs typeface="NikoshBAN" panose="02000000000000000000" pitchFamily="2" charset="0"/>
              </a:rPr>
              <a:t>১৯৭২ </a:t>
            </a:r>
            <a:r>
              <a:rPr lang="as-IN" sz="2800" dirty="0">
                <a:latin typeface="NikoshBAN" panose="02000000000000000000" pitchFamily="2" charset="0"/>
                <a:cs typeface="NikoshBAN" panose="02000000000000000000" pitchFamily="2" charset="0"/>
              </a:rPr>
              <a:t>সালের </a:t>
            </a:r>
            <a:r>
              <a:rPr lang="as-IN" sz="2800" dirty="0">
                <a:latin typeface="NikoshBAN" panose="02000000000000000000" pitchFamily="2" charset="0"/>
                <a:cs typeface="NikoshBAN" panose="02000000000000000000" pitchFamily="2" charset="0"/>
                <a:hlinkClick r:id="rId2" tooltip="২২ জানুয়ারি"/>
              </a:rPr>
              <a:t>২২ জানুয়ারি</a:t>
            </a:r>
            <a:r>
              <a:rPr lang="as-IN" sz="2800" dirty="0">
                <a:latin typeface="NikoshBAN" panose="02000000000000000000" pitchFamily="2" charset="0"/>
                <a:cs typeface="NikoshBAN" panose="02000000000000000000" pitchFamily="2" charset="0"/>
              </a:rPr>
              <a:t> প্রকাশিত এক প্রজ্ঞাপনে এই দিনটিকে বাংলাদেশে জাতীয় দিবস হিসেবে উদ্‌যাপন করা হয় এবং সরকারিভাবে এ দিনটিতে ছুটি ঘোষণা করা হয়।</a:t>
            </a:r>
            <a:endParaRPr lang="en-US" sz="2800" dirty="0">
              <a:latin typeface="NikoshBAN" panose="02000000000000000000" pitchFamily="2" charset="0"/>
              <a:cs typeface="NikoshBAN" panose="02000000000000000000" pitchFamily="2" charset="0"/>
            </a:endParaRPr>
          </a:p>
        </p:txBody>
      </p:sp>
      <p:sp>
        <p:nvSpPr>
          <p:cNvPr id="6" name="TextBox 5"/>
          <p:cNvSpPr txBox="1"/>
          <p:nvPr/>
        </p:nvSpPr>
        <p:spPr>
          <a:xfrm>
            <a:off x="3678380" y="169269"/>
            <a:ext cx="4835237" cy="646331"/>
          </a:xfrm>
          <a:prstGeom prst="rect">
            <a:avLst/>
          </a:prstGeom>
          <a:noFill/>
        </p:spPr>
        <p:txBody>
          <a:bodyPr wrap="square" rtlCol="0">
            <a:spAutoFit/>
          </a:bodyPr>
          <a:lstStyle/>
          <a:p>
            <a:pPr algn="ctr"/>
            <a:r>
              <a:rPr lang="en-US" sz="3600" b="1" u="sng" dirty="0">
                <a:latin typeface="NikoshBAN" panose="02000000000000000000" pitchFamily="2" charset="0"/>
                <a:cs typeface="NikoshBAN" panose="02000000000000000000" pitchFamily="2" charset="0"/>
              </a:rPr>
              <a:t>বাংলাদেশের স্বাধীনতা দিবস</a:t>
            </a:r>
            <a:endParaRPr lang="en-US" sz="3600" u="sng"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3092" y="875851"/>
            <a:ext cx="6761018" cy="2246672"/>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01327" y="188559"/>
            <a:ext cx="1190673" cy="670424"/>
          </a:xfrm>
          <a:prstGeom prst="rect">
            <a:avLst/>
          </a:prstGeom>
        </p:spPr>
      </p:pic>
    </p:spTree>
    <p:extLst>
      <p:ext uri="{BB962C8B-B14F-4D97-AF65-F5344CB8AC3E}">
        <p14:creationId xmlns:p14="http://schemas.microsoft.com/office/powerpoint/2010/main" val="1987842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1600"/>
                            </p:stCondLst>
                            <p:childTnLst>
                              <p:par>
                                <p:cTn id="10" presetID="6" presetClass="entr" presetSubtype="16"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par>
                          <p:cTn id="13" fill="hold">
                            <p:stCondLst>
                              <p:cond delay="3600"/>
                            </p:stCondLst>
                            <p:childTnLst>
                              <p:par>
                                <p:cTn id="14" presetID="2" presetClass="entr" presetSubtype="6" fill="hold" grpId="0" nodeType="afterEffect">
                                  <p:stCondLst>
                                    <p:cond delay="0"/>
                                  </p:stCondLst>
                                  <p:iterate type="lt">
                                    <p:tmPct val="10000"/>
                                  </p:iterate>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1+#ppt_w/2"/>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12192000" cy="6858000"/>
            <a:chOff x="0" y="0"/>
            <a:chExt cx="12192000" cy="6858000"/>
          </a:xfrm>
        </p:grpSpPr>
        <p:sp>
          <p:nvSpPr>
            <p:cNvPr id="2" name="Rectangle 1"/>
            <p:cNvSpPr/>
            <p:nvPr/>
          </p:nvSpPr>
          <p:spPr>
            <a:xfrm>
              <a:off x="0" y="0"/>
              <a:ext cx="121920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8545" y="138545"/>
              <a:ext cx="11901055" cy="659476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p:cNvSpPr txBox="1"/>
          <p:nvPr/>
        </p:nvSpPr>
        <p:spPr>
          <a:xfrm>
            <a:off x="512618" y="2895600"/>
            <a:ext cx="11166763" cy="3701013"/>
          </a:xfrm>
          <a:prstGeom prst="rect">
            <a:avLst/>
          </a:prstGeom>
          <a:noFill/>
        </p:spPr>
        <p:txBody>
          <a:bodyPr wrap="square" rtlCol="0">
            <a:spAutoFit/>
          </a:bodyPr>
          <a:lstStyle/>
          <a:p>
            <a:pPr algn="ctr"/>
            <a:endParaRPr lang="en-US" sz="1050" dirty="0">
              <a:latin typeface="NikoshBAN" panose="02000000000000000000" pitchFamily="2" charset="0"/>
              <a:cs typeface="NikoshBAN" panose="02000000000000000000" pitchFamily="2" charset="0"/>
            </a:endParaRPr>
          </a:p>
          <a:p>
            <a:pPr algn="ctr"/>
            <a:r>
              <a:rPr lang="as-IN" sz="2800" dirty="0">
                <a:latin typeface="NikoshBAN" panose="02000000000000000000" pitchFamily="2" charset="0"/>
                <a:cs typeface="NikoshBAN" panose="02000000000000000000" pitchFamily="2" charset="0"/>
              </a:rPr>
              <a:t>১৯৭১ সালের ২৫শে মার্চ রাতে </a:t>
            </a:r>
            <a:r>
              <a:rPr lang="as-IN" sz="2800" dirty="0">
                <a:latin typeface="NikoshBAN" panose="02000000000000000000" pitchFamily="2" charset="0"/>
                <a:cs typeface="NikoshBAN" panose="02000000000000000000" pitchFamily="2" charset="0"/>
                <a:hlinkClick r:id="rId2" tooltip="পাকিস্তান সেনাবাহিনী"/>
              </a:rPr>
              <a:t>পাকিস্তান সেনাবাহিনী</a:t>
            </a:r>
            <a:r>
              <a:rPr lang="as-IN" sz="2800" dirty="0">
                <a:latin typeface="NikoshBAN" panose="02000000000000000000" pitchFamily="2" charset="0"/>
                <a:cs typeface="NikoshBAN" panose="02000000000000000000" pitchFamily="2" charset="0"/>
              </a:rPr>
              <a:t> </a:t>
            </a:r>
            <a:r>
              <a:rPr lang="as-IN" sz="2800" dirty="0">
                <a:latin typeface="NikoshBAN" panose="02000000000000000000" pitchFamily="2" charset="0"/>
                <a:cs typeface="NikoshBAN" panose="02000000000000000000" pitchFamily="2" charset="0"/>
                <a:hlinkClick r:id="rId3" tooltip="ঢাকা"/>
              </a:rPr>
              <a:t>ঢাকাসহ</a:t>
            </a:r>
            <a:r>
              <a:rPr lang="as-IN" sz="2800" dirty="0">
                <a:latin typeface="NikoshBAN" panose="02000000000000000000" pitchFamily="2" charset="0"/>
                <a:cs typeface="NikoshBAN" panose="02000000000000000000" pitchFamily="2" charset="0"/>
              </a:rPr>
              <a:t> সমগ্র বাংলাদেশে গণহত্যা চালায়। এই গণহত্যায় শুধুমাত্র ঢাকাতেই ৬ থেকে ৭ হাজার সাধারণ মানুষ সেই রাতে প্রাণ হারায়। বাংলাদেশে এই দিনটি </a:t>
            </a:r>
            <a:r>
              <a:rPr lang="as-IN" sz="2800" dirty="0">
                <a:latin typeface="NikoshBAN" panose="02000000000000000000" pitchFamily="2" charset="0"/>
                <a:cs typeface="NikoshBAN" panose="02000000000000000000" pitchFamily="2" charset="0"/>
                <a:hlinkClick r:id="rId4" tooltip="বাঙালি গণহত্যা স্মরণ দিবস"/>
              </a:rPr>
              <a:t>জাতীয় গণহত্যা দিবস</a:t>
            </a:r>
            <a:r>
              <a:rPr lang="as-IN" sz="2800" dirty="0">
                <a:latin typeface="NikoshBAN" panose="02000000000000000000" pitchFamily="2" charset="0"/>
                <a:cs typeface="NikoshBAN" panose="02000000000000000000" pitchFamily="2" charset="0"/>
              </a:rPr>
              <a:t> নামে পরিচিত</a:t>
            </a:r>
            <a:r>
              <a:rPr lang="as-IN" sz="2800" dirty="0" smtClean="0">
                <a:latin typeface="NikoshBAN" panose="02000000000000000000" pitchFamily="2" charset="0"/>
                <a:cs typeface="NikoshBAN" panose="02000000000000000000" pitchFamily="2" charset="0"/>
              </a:rPr>
              <a:t>।</a:t>
            </a:r>
            <a:r>
              <a:rPr lang="en-US" sz="2800" baseline="30000" dirty="0">
                <a:latin typeface="NikoshBAN" panose="02000000000000000000" pitchFamily="2" charset="0"/>
                <a:cs typeface="NikoshBAN" panose="02000000000000000000" pitchFamily="2" charset="0"/>
              </a:rPr>
              <a:t> </a:t>
            </a:r>
            <a:r>
              <a:rPr lang="as-IN" sz="2800" dirty="0" smtClean="0">
                <a:latin typeface="NikoshBAN" panose="02000000000000000000" pitchFamily="2" charset="0"/>
                <a:cs typeface="NikoshBAN" panose="02000000000000000000" pitchFamily="2" charset="0"/>
              </a:rPr>
              <a:t>সেই </a:t>
            </a:r>
            <a:r>
              <a:rPr lang="as-IN" sz="2800" dirty="0">
                <a:latin typeface="NikoshBAN" panose="02000000000000000000" pitchFamily="2" charset="0"/>
                <a:cs typeface="NikoshBAN" panose="02000000000000000000" pitchFamily="2" charset="0"/>
              </a:rPr>
              <a:t>দিন রাত ১২ টার পর (২৬শে মার্চ প্রথম প্রহরে) বঙ্গবন্ধু শেখ মুজিবুর রহমান </a:t>
            </a:r>
            <a:r>
              <a:rPr lang="as-IN" sz="2800" dirty="0">
                <a:latin typeface="NikoshBAN" panose="02000000000000000000" pitchFamily="2" charset="0"/>
                <a:cs typeface="NikoshBAN" panose="02000000000000000000" pitchFamily="2" charset="0"/>
                <a:hlinkClick r:id="rId5" tooltip="বাংলাদেশের স্বাধীনতা ঘোষণা"/>
              </a:rPr>
              <a:t>বাংলাদেশের স্বাধীনতা ঘোষণা</a:t>
            </a:r>
            <a:r>
              <a:rPr lang="as-IN" sz="2800" dirty="0">
                <a:latin typeface="NikoshBAN" panose="02000000000000000000" pitchFamily="2" charset="0"/>
                <a:cs typeface="NikoshBAN" panose="02000000000000000000" pitchFamily="2" charset="0"/>
              </a:rPr>
              <a:t> </a:t>
            </a:r>
            <a:r>
              <a:rPr lang="as-IN" sz="2800" dirty="0">
                <a:latin typeface="NikoshBAN" panose="02000000000000000000" pitchFamily="2" charset="0"/>
                <a:cs typeface="NikoshBAN" panose="02000000000000000000" pitchFamily="2" charset="0"/>
                <a:hlinkClick r:id="rId6" tooltip="বাংলাদেশের স্বাধীনতার ঘোষক"/>
              </a:rPr>
              <a:t>করেন</a:t>
            </a:r>
            <a:r>
              <a:rPr lang="as-IN" sz="2800" dirty="0">
                <a:latin typeface="NikoshBAN" panose="02000000000000000000" pitchFamily="2" charset="0"/>
                <a:cs typeface="NikoshBAN" panose="02000000000000000000" pitchFamily="2" charset="0"/>
              </a:rPr>
              <a:t> এবং মুক্তিযুদ্ধ শুরু হয়</a:t>
            </a:r>
            <a:r>
              <a:rPr lang="as-IN" sz="2800" dirty="0" smtClean="0">
                <a:latin typeface="NikoshBAN" panose="02000000000000000000" pitchFamily="2" charset="0"/>
                <a:cs typeface="NikoshBAN" panose="02000000000000000000" pitchFamily="2" charset="0"/>
              </a:rPr>
              <a:t>।</a:t>
            </a:r>
            <a:r>
              <a:rPr lang="as-IN" sz="2800" dirty="0">
                <a:latin typeface="NikoshBAN" panose="02000000000000000000" pitchFamily="2" charset="0"/>
                <a:cs typeface="NikoshBAN" panose="02000000000000000000" pitchFamily="2" charset="0"/>
              </a:rPr>
              <a:t> ২৬শে মার্চ প্রথম প্রহরে বঙ্গবন্ধু বাংলাদেশের স্বাধীনতা ঘোষণা করায় ১৯৭২ সাল থেকেই বাংলাদেশ ২৬শে মার্চ কে </a:t>
            </a:r>
            <a:r>
              <a:rPr lang="as-IN" sz="2800" dirty="0">
                <a:latin typeface="NikoshBAN" panose="02000000000000000000" pitchFamily="2" charset="0"/>
                <a:cs typeface="NikoshBAN" panose="02000000000000000000" pitchFamily="2" charset="0"/>
                <a:hlinkClick r:id="rId7" tooltip="স্বাধীনতা দিবস"/>
              </a:rPr>
              <a:t>"স্বাধীনতা দিবস</a:t>
            </a:r>
            <a:r>
              <a:rPr lang="as-IN" sz="2800" dirty="0">
                <a:latin typeface="NikoshBAN" panose="02000000000000000000" pitchFamily="2" charset="0"/>
                <a:cs typeface="NikoshBAN" panose="02000000000000000000" pitchFamily="2" charset="0"/>
              </a:rPr>
              <a:t>" হিসাবে পালন করে আসছে। অবশেষে ১৯৭১ সালের ১৬ই ডিসেম্বর পাকিস্তানি সেনাবাহিনী আত্মসমর্পণ করে এবং বাংলাদেশ বিজয় অর্জন করে। এই দিনটি ১৯৭২ সাল থেকে বাংলাদেশ </a:t>
            </a:r>
            <a:r>
              <a:rPr lang="as-IN" sz="2800" dirty="0">
                <a:latin typeface="NikoshBAN" panose="02000000000000000000" pitchFamily="2" charset="0"/>
                <a:cs typeface="NikoshBAN" panose="02000000000000000000" pitchFamily="2" charset="0"/>
                <a:hlinkClick r:id="rId8" tooltip="বিজয় দিবস"/>
              </a:rPr>
              <a:t>বিজয় দিবস</a:t>
            </a:r>
            <a:r>
              <a:rPr lang="as-IN" sz="2800" dirty="0">
                <a:latin typeface="NikoshBAN" panose="02000000000000000000" pitchFamily="2" charset="0"/>
                <a:cs typeface="NikoshBAN" panose="02000000000000000000" pitchFamily="2" charset="0"/>
              </a:rPr>
              <a:t> হিসাবে পালন করছে</a:t>
            </a:r>
            <a:r>
              <a:rPr lang="as-IN" sz="2800" dirty="0" smtClean="0">
                <a:latin typeface="NikoshBAN" panose="02000000000000000000" pitchFamily="2" charset="0"/>
                <a:cs typeface="NikoshBAN" panose="02000000000000000000" pitchFamily="2" charset="0"/>
              </a:rPr>
              <a:t>।</a:t>
            </a:r>
            <a:endParaRPr lang="en-US" sz="1200" dirty="0">
              <a:latin typeface="NikoshBAN" panose="02000000000000000000" pitchFamily="2" charset="0"/>
              <a:cs typeface="NikoshBAN" panose="02000000000000000000" pitchFamily="2" charset="0"/>
            </a:endParaRPr>
          </a:p>
        </p:txBody>
      </p:sp>
      <p:sp>
        <p:nvSpPr>
          <p:cNvPr id="6" name="TextBox 5"/>
          <p:cNvSpPr txBox="1"/>
          <p:nvPr/>
        </p:nvSpPr>
        <p:spPr>
          <a:xfrm>
            <a:off x="4322617" y="291267"/>
            <a:ext cx="3532909" cy="646331"/>
          </a:xfrm>
          <a:prstGeom prst="rect">
            <a:avLst/>
          </a:prstGeom>
          <a:noFill/>
        </p:spPr>
        <p:txBody>
          <a:bodyPr wrap="square" rtlCol="0">
            <a:spAutoFit/>
          </a:bodyPr>
          <a:lstStyle/>
          <a:p>
            <a:pPr algn="ctr"/>
            <a:r>
              <a:rPr lang="en-US" sz="3600" b="1" u="sng" dirty="0" smtClean="0">
                <a:solidFill>
                  <a:srgbClr val="FFFF00"/>
                </a:solidFill>
                <a:latin typeface="NikoshBAN" panose="02000000000000000000" pitchFamily="2" charset="0"/>
                <a:cs typeface="NikoshBAN" panose="02000000000000000000" pitchFamily="2" charset="0"/>
              </a:rPr>
              <a:t>প্রেক্ষাপট</a:t>
            </a:r>
            <a:r>
              <a:rPr lang="en-US" sz="3200" dirty="0" smtClean="0">
                <a:latin typeface="NikoshBAN" panose="02000000000000000000" pitchFamily="2" charset="0"/>
                <a:cs typeface="NikoshBAN" panose="02000000000000000000" pitchFamily="2" charset="0"/>
              </a:rPr>
              <a:t> </a:t>
            </a:r>
            <a:endParaRPr lang="en-US" sz="3200" dirty="0">
              <a:latin typeface="NikoshBAN" panose="02000000000000000000" pitchFamily="2" charset="0"/>
              <a:cs typeface="NikoshBAN" panose="02000000000000000000" pitchFamily="2" charset="0"/>
            </a:endParaRPr>
          </a:p>
        </p:txBody>
      </p:sp>
      <p:pic>
        <p:nvPicPr>
          <p:cNvPr id="13" name="Picture 1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410757" y="1144416"/>
            <a:ext cx="2498797" cy="1751184"/>
          </a:xfrm>
          <a:prstGeom prst="rect">
            <a:avLst/>
          </a:prstGeom>
        </p:spPr>
      </p:pic>
      <p:pic>
        <p:nvPicPr>
          <p:cNvPr id="14" name="Picture 1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513860" y="1144416"/>
            <a:ext cx="2800350" cy="1751184"/>
          </a:xfrm>
          <a:prstGeom prst="rect">
            <a:avLst/>
          </a:prstGeom>
        </p:spPr>
      </p:pic>
      <p:pic>
        <p:nvPicPr>
          <p:cNvPr id="15" name="Picture 14"/>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978827" y="1137592"/>
            <a:ext cx="2505075" cy="1758008"/>
          </a:xfrm>
          <a:prstGeom prst="rect">
            <a:avLst/>
          </a:prstGeom>
        </p:spPr>
      </p:pic>
      <p:pic>
        <p:nvPicPr>
          <p:cNvPr id="16" name="Picture 15"/>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92727" y="1158704"/>
            <a:ext cx="2724586" cy="1736896"/>
          </a:xfrm>
          <a:prstGeom prst="rect">
            <a:avLst/>
          </a:prstGeom>
        </p:spPr>
      </p:pic>
      <p:pic>
        <p:nvPicPr>
          <p:cNvPr id="11" name="Picture 1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001327" y="188559"/>
            <a:ext cx="1190673" cy="670424"/>
          </a:xfrm>
          <a:prstGeom prst="rect">
            <a:avLst/>
          </a:prstGeom>
        </p:spPr>
      </p:pic>
    </p:spTree>
    <p:extLst>
      <p:ext uri="{BB962C8B-B14F-4D97-AF65-F5344CB8AC3E}">
        <p14:creationId xmlns:p14="http://schemas.microsoft.com/office/powerpoint/2010/main" val="25198401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par>
                          <p:cTn id="9" fill="hold">
                            <p:stCondLst>
                              <p:cond delay="950"/>
                            </p:stCondLst>
                            <p:childTnLst>
                              <p:par>
                                <p:cTn id="10" presetID="6" presetClass="entr" presetSubtype="16" fill="hold" nodeType="after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circle(in)">
                                      <p:cBhvr>
                                        <p:cTn id="12" dur="2000"/>
                                        <p:tgtEl>
                                          <p:spTgt spid="16"/>
                                        </p:tgtEl>
                                      </p:cBhvr>
                                    </p:animEffect>
                                  </p:childTnLst>
                                </p:cTn>
                              </p:par>
                            </p:childTnLst>
                          </p:cTn>
                        </p:par>
                        <p:par>
                          <p:cTn id="13" fill="hold">
                            <p:stCondLst>
                              <p:cond delay="2950"/>
                            </p:stCondLst>
                            <p:childTnLst>
                              <p:par>
                                <p:cTn id="14" presetID="53" presetClass="entr" presetSubtype="16"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p:cTn id="16" dur="500" fill="hold"/>
                                        <p:tgtEl>
                                          <p:spTgt spid="14"/>
                                        </p:tgtEl>
                                        <p:attrNameLst>
                                          <p:attrName>ppt_w</p:attrName>
                                        </p:attrNameLst>
                                      </p:cBhvr>
                                      <p:tavLst>
                                        <p:tav tm="0">
                                          <p:val>
                                            <p:fltVal val="0"/>
                                          </p:val>
                                        </p:tav>
                                        <p:tav tm="100000">
                                          <p:val>
                                            <p:strVal val="#ppt_w"/>
                                          </p:val>
                                        </p:tav>
                                      </p:tavLst>
                                    </p:anim>
                                    <p:anim calcmode="lin" valueType="num">
                                      <p:cBhvr>
                                        <p:cTn id="17" dur="500" fill="hold"/>
                                        <p:tgtEl>
                                          <p:spTgt spid="14"/>
                                        </p:tgtEl>
                                        <p:attrNameLst>
                                          <p:attrName>ppt_h</p:attrName>
                                        </p:attrNameLst>
                                      </p:cBhvr>
                                      <p:tavLst>
                                        <p:tav tm="0">
                                          <p:val>
                                            <p:fltVal val="0"/>
                                          </p:val>
                                        </p:tav>
                                        <p:tav tm="100000">
                                          <p:val>
                                            <p:strVal val="#ppt_h"/>
                                          </p:val>
                                        </p:tav>
                                      </p:tavLst>
                                    </p:anim>
                                    <p:animEffect transition="in" filter="fade">
                                      <p:cBhvr>
                                        <p:cTn id="18" dur="500"/>
                                        <p:tgtEl>
                                          <p:spTgt spid="14"/>
                                        </p:tgtEl>
                                      </p:cBhvr>
                                    </p:animEffect>
                                  </p:childTnLst>
                                </p:cTn>
                              </p:par>
                            </p:childTnLst>
                          </p:cTn>
                        </p:par>
                        <p:par>
                          <p:cTn id="19" fill="hold">
                            <p:stCondLst>
                              <p:cond delay="3450"/>
                            </p:stCondLst>
                            <p:childTnLst>
                              <p:par>
                                <p:cTn id="20" presetID="6" presetClass="entr" presetSubtype="16"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ircle(in)">
                                      <p:cBhvr>
                                        <p:cTn id="22" dur="2000"/>
                                        <p:tgtEl>
                                          <p:spTgt spid="13"/>
                                        </p:tgtEl>
                                      </p:cBhvr>
                                    </p:animEffect>
                                  </p:childTnLst>
                                </p:cTn>
                              </p:par>
                            </p:childTnLst>
                          </p:cTn>
                        </p:par>
                        <p:par>
                          <p:cTn id="23" fill="hold">
                            <p:stCondLst>
                              <p:cond delay="5450"/>
                            </p:stCondLst>
                            <p:childTnLst>
                              <p:par>
                                <p:cTn id="24" presetID="53" presetClass="entr" presetSubtype="16" fill="hold" nodeType="after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p:cTn id="26" dur="500" fill="hold"/>
                                        <p:tgtEl>
                                          <p:spTgt spid="15"/>
                                        </p:tgtEl>
                                        <p:attrNameLst>
                                          <p:attrName>ppt_w</p:attrName>
                                        </p:attrNameLst>
                                      </p:cBhvr>
                                      <p:tavLst>
                                        <p:tav tm="0">
                                          <p:val>
                                            <p:fltVal val="0"/>
                                          </p:val>
                                        </p:tav>
                                        <p:tav tm="100000">
                                          <p:val>
                                            <p:strVal val="#ppt_w"/>
                                          </p:val>
                                        </p:tav>
                                      </p:tavLst>
                                    </p:anim>
                                    <p:anim calcmode="lin" valueType="num">
                                      <p:cBhvr>
                                        <p:cTn id="27" dur="500" fill="hold"/>
                                        <p:tgtEl>
                                          <p:spTgt spid="15"/>
                                        </p:tgtEl>
                                        <p:attrNameLst>
                                          <p:attrName>ppt_h</p:attrName>
                                        </p:attrNameLst>
                                      </p:cBhvr>
                                      <p:tavLst>
                                        <p:tav tm="0">
                                          <p:val>
                                            <p:fltVal val="0"/>
                                          </p:val>
                                        </p:tav>
                                        <p:tav tm="100000">
                                          <p:val>
                                            <p:strVal val="#ppt_h"/>
                                          </p:val>
                                        </p:tav>
                                      </p:tavLst>
                                    </p:anim>
                                    <p:animEffect transition="in" filter="fade">
                                      <p:cBhvr>
                                        <p:cTn id="28" dur="500"/>
                                        <p:tgtEl>
                                          <p:spTgt spid="15"/>
                                        </p:tgtEl>
                                      </p:cBhvr>
                                    </p:animEffect>
                                  </p:childTnLst>
                                </p:cTn>
                              </p:par>
                            </p:childTnLst>
                          </p:cTn>
                        </p:par>
                        <p:par>
                          <p:cTn id="29" fill="hold">
                            <p:stCondLst>
                              <p:cond delay="5950"/>
                            </p:stCondLst>
                            <p:childTnLst>
                              <p:par>
                                <p:cTn id="30" presetID="2" presetClass="entr" presetSubtype="3" fill="hold" grpId="0" nodeType="afterEffect">
                                  <p:stCondLst>
                                    <p:cond delay="0"/>
                                  </p:stCondLst>
                                  <p:iterate type="lt">
                                    <p:tmPct val="10000"/>
                                  </p:iterate>
                                  <p:childTnLst>
                                    <p:set>
                                      <p:cBhvr>
                                        <p:cTn id="31" dur="1" fill="hold">
                                          <p:stCondLst>
                                            <p:cond delay="0"/>
                                          </p:stCondLst>
                                        </p:cTn>
                                        <p:tgtEl>
                                          <p:spTgt spid="5"/>
                                        </p:tgtEl>
                                        <p:attrNameLst>
                                          <p:attrName>style.visibility</p:attrName>
                                        </p:attrNameLst>
                                      </p:cBhvr>
                                      <p:to>
                                        <p:strVal val="visible"/>
                                      </p:to>
                                    </p:set>
                                    <p:anim calcmode="lin" valueType="num">
                                      <p:cBhvr additive="base">
                                        <p:cTn id="32" dur="500" fill="hold"/>
                                        <p:tgtEl>
                                          <p:spTgt spid="5"/>
                                        </p:tgtEl>
                                        <p:attrNameLst>
                                          <p:attrName>ppt_x</p:attrName>
                                        </p:attrNameLst>
                                      </p:cBhvr>
                                      <p:tavLst>
                                        <p:tav tm="0">
                                          <p:val>
                                            <p:strVal val="1+#ppt_w/2"/>
                                          </p:val>
                                        </p:tav>
                                        <p:tav tm="100000">
                                          <p:val>
                                            <p:strVal val="#ppt_x"/>
                                          </p:val>
                                        </p:tav>
                                      </p:tavLst>
                                    </p:anim>
                                    <p:anim calcmode="lin" valueType="num">
                                      <p:cBhvr additive="base">
                                        <p:cTn id="33"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12192000" cy="6858000"/>
            <a:chOff x="0" y="0"/>
            <a:chExt cx="12192000" cy="6858000"/>
          </a:xfrm>
        </p:grpSpPr>
        <p:sp>
          <p:nvSpPr>
            <p:cNvPr id="2" name="Rectangle 1"/>
            <p:cNvSpPr/>
            <p:nvPr/>
          </p:nvSpPr>
          <p:spPr>
            <a:xfrm>
              <a:off x="0" y="0"/>
              <a:ext cx="121920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8545" y="138545"/>
              <a:ext cx="11901055" cy="659476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p:cNvSpPr txBox="1"/>
          <p:nvPr/>
        </p:nvSpPr>
        <p:spPr>
          <a:xfrm>
            <a:off x="1293666" y="2879450"/>
            <a:ext cx="9265231" cy="3539430"/>
          </a:xfrm>
          <a:prstGeom prst="rect">
            <a:avLst/>
          </a:prstGeom>
          <a:noFill/>
        </p:spPr>
        <p:txBody>
          <a:bodyPr wrap="square" rtlCol="0">
            <a:spAutoFit/>
          </a:bodyPr>
          <a:lstStyle/>
          <a:p>
            <a:pPr algn="ctr"/>
            <a:endParaRPr lang="as-IN" sz="2800" i="1" dirty="0">
              <a:latin typeface="NikoshBAN" panose="02000000000000000000" pitchFamily="2" charset="0"/>
              <a:cs typeface="NikoshBAN" panose="02000000000000000000" pitchFamily="2" charset="0"/>
            </a:endParaRPr>
          </a:p>
          <a:p>
            <a:pPr algn="ctr"/>
            <a:r>
              <a:rPr lang="as-IN" sz="2800" dirty="0">
                <a:latin typeface="NikoshBAN" panose="02000000000000000000" pitchFamily="2" charset="0"/>
                <a:cs typeface="NikoshBAN" panose="02000000000000000000" pitchFamily="2" charset="0"/>
              </a:rPr>
              <a:t>অপারেশন সার্চলাইট ১৯৭১ সালে </a:t>
            </a:r>
            <a:r>
              <a:rPr lang="as-IN" sz="2800" dirty="0">
                <a:latin typeface="NikoshBAN" panose="02000000000000000000" pitchFamily="2" charset="0"/>
                <a:cs typeface="NikoshBAN" panose="02000000000000000000" pitchFamily="2" charset="0"/>
                <a:hlinkClick r:id="rId2" tooltip="২৫ মার্চ"/>
              </a:rPr>
              <a:t>২৫ মার্চ</a:t>
            </a:r>
            <a:r>
              <a:rPr lang="as-IN" sz="2800" dirty="0">
                <a:latin typeface="NikoshBAN" panose="02000000000000000000" pitchFamily="2" charset="0"/>
                <a:cs typeface="NikoshBAN" panose="02000000000000000000" pitchFamily="2" charset="0"/>
              </a:rPr>
              <a:t> থেকে শুরু হওয়া পাকিস্তানি সেনাবাহিনী কর্তৃক পরিচালিত পরিকল্পিত গণহত্যা, যার মধ্যমে তারা ১৯৭১ এর মার্চ ও এর পূর্ববর্তী সময়ে সংঘটিত </a:t>
            </a:r>
            <a:r>
              <a:rPr lang="as-IN" sz="2800" dirty="0">
                <a:latin typeface="NikoshBAN" panose="02000000000000000000" pitchFamily="2" charset="0"/>
                <a:cs typeface="NikoshBAN" panose="02000000000000000000" pitchFamily="2" charset="0"/>
                <a:hlinkClick r:id="rId3" tooltip="বাঙালি"/>
              </a:rPr>
              <a:t>বাঙালি</a:t>
            </a:r>
            <a:r>
              <a:rPr lang="as-IN" sz="2800" dirty="0">
                <a:latin typeface="NikoshBAN" panose="02000000000000000000" pitchFamily="2" charset="0"/>
                <a:cs typeface="NikoshBAN" panose="02000000000000000000" pitchFamily="2" charset="0"/>
              </a:rPr>
              <a:t> জাতীয়তাবাদী আন্দোলনকে দমন করতে চেয়েছিল</a:t>
            </a:r>
            <a:r>
              <a:rPr lang="as-IN" sz="2800" dirty="0" smtClean="0">
                <a:latin typeface="NikoshBAN" panose="02000000000000000000" pitchFamily="2" charset="0"/>
                <a:cs typeface="NikoshBAN" panose="02000000000000000000" pitchFamily="2" charset="0"/>
              </a:rPr>
              <a:t>।</a:t>
            </a:r>
            <a:r>
              <a:rPr lang="as-IN" sz="2800" dirty="0">
                <a:latin typeface="NikoshBAN" panose="02000000000000000000" pitchFamily="2" charset="0"/>
                <a:cs typeface="NikoshBAN" panose="02000000000000000000" pitchFamily="2" charset="0"/>
              </a:rPr>
              <a:t> এই গণহত্যা ছিল পশ্চিম পাকিস্তানি শাষকদের আদেশে পরিচালিত,যা ১৯৭০ এর নভেম্বরে সংঘটিত </a:t>
            </a:r>
            <a:r>
              <a:rPr lang="as-IN" sz="2800" dirty="0">
                <a:latin typeface="NikoshBAN" panose="02000000000000000000" pitchFamily="2" charset="0"/>
                <a:cs typeface="NikoshBAN" panose="02000000000000000000" pitchFamily="2" charset="0"/>
                <a:hlinkClick r:id="rId4" tooltip="অপারেশন ব্লিটজ্‌ (পাতার অস্তিত্ব নেই)"/>
              </a:rPr>
              <a:t>অপারেশন ব্লিটজ্‌</a:t>
            </a:r>
            <a:r>
              <a:rPr lang="as-IN" sz="2800" dirty="0">
                <a:latin typeface="NikoshBAN" panose="02000000000000000000" pitchFamily="2" charset="0"/>
                <a:cs typeface="NikoshBAN" panose="02000000000000000000" pitchFamily="2" charset="0"/>
              </a:rPr>
              <a:t> এর পরবর্তি অনুষঙ্গ। অপারেশনটির আসল উদ্দেশ্য ছিল </a:t>
            </a:r>
            <a:r>
              <a:rPr lang="as-IN" sz="2800" dirty="0">
                <a:latin typeface="NikoshBAN" panose="02000000000000000000" pitchFamily="2" charset="0"/>
                <a:cs typeface="NikoshBAN" panose="02000000000000000000" pitchFamily="2" charset="0"/>
                <a:hlinkClick r:id="rId5" tooltip="২৬ মার্চ"/>
              </a:rPr>
              <a:t>২৬ মার্চ</a:t>
            </a:r>
            <a:r>
              <a:rPr lang="as-IN" sz="2800" dirty="0">
                <a:latin typeface="NikoshBAN" panose="02000000000000000000" pitchFamily="2" charset="0"/>
                <a:cs typeface="NikoshBAN" panose="02000000000000000000" pitchFamily="2" charset="0"/>
              </a:rPr>
              <a:t> এর মধ্যে সব বড় বড় শহর দখল করে নেয়া এবং রাজনৈতিক ও সামরিক বিরোধীদের এক মাসের ভেতর নিশ্চিহ্ন করে দেয়া।</a:t>
            </a:r>
          </a:p>
        </p:txBody>
      </p:sp>
      <p:sp>
        <p:nvSpPr>
          <p:cNvPr id="6" name="TextBox 5"/>
          <p:cNvSpPr txBox="1"/>
          <p:nvPr/>
        </p:nvSpPr>
        <p:spPr>
          <a:xfrm>
            <a:off x="4336471" y="349100"/>
            <a:ext cx="3179619" cy="646331"/>
          </a:xfrm>
          <a:prstGeom prst="rect">
            <a:avLst/>
          </a:prstGeom>
          <a:noFill/>
        </p:spPr>
        <p:txBody>
          <a:bodyPr wrap="square" rtlCol="0">
            <a:spAutoFit/>
          </a:bodyPr>
          <a:lstStyle/>
          <a:p>
            <a:pPr algn="ctr"/>
            <a:r>
              <a:rPr lang="as-IN" sz="3600" b="1" u="sng" dirty="0">
                <a:latin typeface="NikoshBAN" panose="02000000000000000000" pitchFamily="2" charset="0"/>
                <a:cs typeface="NikoshBAN" panose="02000000000000000000" pitchFamily="2" charset="0"/>
              </a:rPr>
              <a:t>অপারেশন সার্চলাইট</a:t>
            </a:r>
            <a:endParaRPr lang="en-US" sz="3600" b="1" u="sng" dirty="0">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20448" y="1188331"/>
            <a:ext cx="2838450" cy="1970504"/>
          </a:xfrm>
          <a:prstGeom prst="rect">
            <a:avLst/>
          </a:prstGeom>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93666" y="1191491"/>
            <a:ext cx="2952750" cy="1967344"/>
          </a:xfrm>
          <a:prstGeom prst="rect">
            <a:avLst/>
          </a:prstGeom>
        </p:spPr>
      </p:pic>
      <p:pic>
        <p:nvPicPr>
          <p:cNvPr id="9" name="Picture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497532" y="1188330"/>
            <a:ext cx="2971800" cy="1970505"/>
          </a:xfrm>
          <a:prstGeom prst="rect">
            <a:avLst/>
          </a:prstGeom>
        </p:spPr>
      </p:pic>
      <p:pic>
        <p:nvPicPr>
          <p:cNvPr id="10" name="Picture 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001327" y="188559"/>
            <a:ext cx="1190673" cy="670424"/>
          </a:xfrm>
          <a:prstGeom prst="rect">
            <a:avLst/>
          </a:prstGeom>
        </p:spPr>
      </p:pic>
    </p:spTree>
    <p:extLst>
      <p:ext uri="{BB962C8B-B14F-4D97-AF65-F5344CB8AC3E}">
        <p14:creationId xmlns:p14="http://schemas.microsoft.com/office/powerpoint/2010/main" val="1441487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2500"/>
                            </p:stCondLst>
                            <p:childTnLst>
                              <p:par>
                                <p:cTn id="11" presetID="6" presetClass="entr" presetSubtype="16"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circle(in)">
                                      <p:cBhvr>
                                        <p:cTn id="13" dur="2000"/>
                                        <p:tgtEl>
                                          <p:spTgt spid="8"/>
                                        </p:tgtEl>
                                      </p:cBhvr>
                                    </p:animEffect>
                                  </p:childTnLst>
                                </p:cTn>
                              </p:par>
                            </p:childTnLst>
                          </p:cTn>
                        </p:par>
                        <p:par>
                          <p:cTn id="14" fill="hold">
                            <p:stCondLst>
                              <p:cond delay="4500"/>
                            </p:stCondLst>
                            <p:childTnLst>
                              <p:par>
                                <p:cTn id="15" presetID="21" presetClass="entr" presetSubtype="1" fill="hold"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heel(1)">
                                      <p:cBhvr>
                                        <p:cTn id="17" dur="2000"/>
                                        <p:tgtEl>
                                          <p:spTgt spid="9"/>
                                        </p:tgtEl>
                                      </p:cBhvr>
                                    </p:animEffect>
                                  </p:childTnLst>
                                </p:cTn>
                              </p:par>
                            </p:childTnLst>
                          </p:cTn>
                        </p:par>
                        <p:par>
                          <p:cTn id="18" fill="hold">
                            <p:stCondLst>
                              <p:cond delay="6500"/>
                            </p:stCondLst>
                            <p:childTnLst>
                              <p:par>
                                <p:cTn id="19" presetID="53" presetClass="entr" presetSubtype="16"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par>
                          <p:cTn id="24" fill="hold">
                            <p:stCondLst>
                              <p:cond delay="7000"/>
                            </p:stCondLst>
                            <p:childTnLst>
                              <p:par>
                                <p:cTn id="25" presetID="47" presetClass="entr" presetSubtype="0" fill="hold" grpId="0" nodeType="afterEffect">
                                  <p:stCondLst>
                                    <p:cond delay="0"/>
                                  </p:stCondLst>
                                  <p:iterate type="lt">
                                    <p:tmPct val="10000"/>
                                  </p:iterate>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anim calcmode="lin" valueType="num">
                                      <p:cBhvr>
                                        <p:cTn id="28" dur="1000" fill="hold"/>
                                        <p:tgtEl>
                                          <p:spTgt spid="5"/>
                                        </p:tgtEl>
                                        <p:attrNameLst>
                                          <p:attrName>ppt_x</p:attrName>
                                        </p:attrNameLst>
                                      </p:cBhvr>
                                      <p:tavLst>
                                        <p:tav tm="0">
                                          <p:val>
                                            <p:strVal val="#ppt_x"/>
                                          </p:val>
                                        </p:tav>
                                        <p:tav tm="100000">
                                          <p:val>
                                            <p:strVal val="#ppt_x"/>
                                          </p:val>
                                        </p:tav>
                                      </p:tavLst>
                                    </p:anim>
                                    <p:anim calcmode="lin" valueType="num">
                                      <p:cBhvr>
                                        <p:cTn id="2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12192000" cy="6858000"/>
            <a:chOff x="0" y="0"/>
            <a:chExt cx="12192000" cy="6858000"/>
          </a:xfrm>
        </p:grpSpPr>
        <p:sp>
          <p:nvSpPr>
            <p:cNvPr id="2" name="Rectangle 1"/>
            <p:cNvSpPr/>
            <p:nvPr/>
          </p:nvSpPr>
          <p:spPr>
            <a:xfrm>
              <a:off x="0" y="0"/>
              <a:ext cx="121920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8545" y="138545"/>
              <a:ext cx="11901055" cy="659476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p:cNvSpPr txBox="1"/>
          <p:nvPr/>
        </p:nvSpPr>
        <p:spPr>
          <a:xfrm>
            <a:off x="1323109" y="3742326"/>
            <a:ext cx="9240982" cy="2677656"/>
          </a:xfrm>
          <a:prstGeom prst="rect">
            <a:avLst/>
          </a:prstGeom>
          <a:noFill/>
        </p:spPr>
        <p:txBody>
          <a:bodyPr wrap="square" rtlCol="0">
            <a:spAutoFit/>
          </a:bodyPr>
          <a:lstStyle/>
          <a:p>
            <a:pPr algn="ctr"/>
            <a:r>
              <a:rPr lang="as-IN" sz="2800" dirty="0">
                <a:latin typeface="NikoshBAN" panose="02000000000000000000" pitchFamily="2" charset="0"/>
                <a:cs typeface="NikoshBAN" panose="02000000000000000000" pitchFamily="2" charset="0"/>
              </a:rPr>
              <a:t>১৯৭১ সালের </a:t>
            </a:r>
            <a:r>
              <a:rPr lang="as-IN" sz="2800" dirty="0">
                <a:latin typeface="NikoshBAN" panose="02000000000000000000" pitchFamily="2" charset="0"/>
                <a:cs typeface="NikoshBAN" panose="02000000000000000000" pitchFamily="2" charset="0"/>
                <a:hlinkClick r:id="rId2" tooltip="২৫ মার্চ"/>
              </a:rPr>
              <a:t>২৫ মার্চ</a:t>
            </a:r>
            <a:r>
              <a:rPr lang="as-IN" sz="2800" dirty="0">
                <a:latin typeface="NikoshBAN" panose="02000000000000000000" pitchFamily="2" charset="0"/>
                <a:cs typeface="NikoshBAN" panose="02000000000000000000" pitchFamily="2" charset="0"/>
              </a:rPr>
              <a:t> মধ্য রাতে </a:t>
            </a:r>
            <a:r>
              <a:rPr lang="as-IN" sz="2800" dirty="0">
                <a:latin typeface="NikoshBAN" panose="02000000000000000000" pitchFamily="2" charset="0"/>
                <a:cs typeface="NikoshBAN" panose="02000000000000000000" pitchFamily="2" charset="0"/>
                <a:hlinkClick r:id="rId3" tooltip="শেখ মুজিবুর রহমান"/>
              </a:rPr>
              <a:t>শেখ মুজিবুর রহমান</a:t>
            </a:r>
            <a:r>
              <a:rPr lang="as-IN" sz="2800" dirty="0">
                <a:latin typeface="NikoshBAN" panose="02000000000000000000" pitchFamily="2" charset="0"/>
                <a:cs typeface="NikoshBAN" panose="02000000000000000000" pitchFamily="2" charset="0"/>
              </a:rPr>
              <a:t> পাকিস্তানি হানাদার বাহিনীর হাতে গ্রেপ্তার হন। গ্রেপ্তার হবার একটু আগে ২৫শে মার্চ রাত ১২টার পর (২৬শে মার্চের প্রথম প্রহরে) তিনি বাংলাদেশের স্বাধীনতার ঘোষণাপত্রে স্বাক্ষর </a:t>
            </a:r>
            <a:r>
              <a:rPr lang="as-IN" sz="2800" dirty="0" smtClean="0">
                <a:latin typeface="NikoshBAN" panose="02000000000000000000" pitchFamily="2" charset="0"/>
                <a:cs typeface="NikoshBAN" panose="02000000000000000000" pitchFamily="2" charset="0"/>
              </a:rPr>
              <a:t>করেন</a:t>
            </a:r>
            <a:r>
              <a:rPr lang="en-US" sz="2800" dirty="0" smtClean="0">
                <a:latin typeface="NikoshBAN" panose="02000000000000000000" pitchFamily="2" charset="0"/>
                <a:cs typeface="NikoshBAN" panose="02000000000000000000" pitchFamily="2" charset="0"/>
              </a:rPr>
              <a:t>,</a:t>
            </a:r>
            <a:r>
              <a:rPr lang="as-IN" sz="2800" dirty="0" smtClean="0">
                <a:latin typeface="NikoshBAN" panose="02000000000000000000" pitchFamily="2" charset="0"/>
                <a:cs typeface="NikoshBAN" panose="02000000000000000000" pitchFamily="2" charset="0"/>
              </a:rPr>
              <a:t> </a:t>
            </a:r>
            <a:r>
              <a:rPr lang="as-IN" sz="2800" dirty="0">
                <a:latin typeface="NikoshBAN" panose="02000000000000000000" pitchFamily="2" charset="0"/>
                <a:cs typeface="NikoshBAN" panose="02000000000000000000" pitchFamily="2" charset="0"/>
              </a:rPr>
              <a:t>যা চট্টগ্রামে অবস্থিত তৎকালীন ই.পি.আর এর ট্রান্সমিটারে করে প্রচার করার জন্য পাঠানো হয়</a:t>
            </a:r>
            <a:r>
              <a:rPr lang="as-IN" sz="2800" dirty="0" smtClean="0">
                <a:latin typeface="NikoshBAN" panose="02000000000000000000" pitchFamily="2" charset="0"/>
                <a:cs typeface="NikoshBAN" panose="02000000000000000000" pitchFamily="2" charset="0"/>
              </a:rPr>
              <a:t>।</a:t>
            </a:r>
            <a:r>
              <a:rPr lang="as-IN" sz="2800" dirty="0">
                <a:latin typeface="NikoshBAN" panose="02000000000000000000" pitchFamily="2" charset="0"/>
                <a:cs typeface="NikoshBAN" panose="02000000000000000000" pitchFamily="2" charset="0"/>
              </a:rPr>
              <a:t> </a:t>
            </a:r>
            <a:endParaRPr lang="en-US" sz="2800" dirty="0" smtClean="0">
              <a:latin typeface="NikoshBAN" panose="02000000000000000000" pitchFamily="2" charset="0"/>
              <a:cs typeface="NikoshBAN" panose="02000000000000000000" pitchFamily="2" charset="0"/>
            </a:endParaRPr>
          </a:p>
          <a:p>
            <a:pPr algn="ctr"/>
            <a:endParaRPr lang="en-US" sz="2800" dirty="0">
              <a:latin typeface="NikoshBAN" panose="02000000000000000000" pitchFamily="2" charset="0"/>
              <a:cs typeface="NikoshBAN" panose="02000000000000000000" pitchFamily="2" charset="0"/>
            </a:endParaRPr>
          </a:p>
          <a:p>
            <a:pPr algn="ctr"/>
            <a:r>
              <a:rPr lang="as-IN" sz="2800" dirty="0" smtClean="0">
                <a:latin typeface="NikoshBAN" panose="02000000000000000000" pitchFamily="2" charset="0"/>
                <a:cs typeface="NikoshBAN" panose="02000000000000000000" pitchFamily="2" charset="0"/>
              </a:rPr>
              <a:t>ঘোষণাটি </a:t>
            </a:r>
            <a:r>
              <a:rPr lang="as-IN" sz="2800" dirty="0">
                <a:latin typeface="NikoshBAN" panose="02000000000000000000" pitchFamily="2" charset="0"/>
                <a:cs typeface="NikoshBAN" panose="02000000000000000000" pitchFamily="2" charset="0"/>
              </a:rPr>
              <a:t>নিম্নরুপ:</a:t>
            </a:r>
            <a:endParaRPr lang="as-IN" sz="5400" dirty="0">
              <a:latin typeface="NikoshBAN" panose="02000000000000000000" pitchFamily="2" charset="0"/>
              <a:cs typeface="NikoshBAN" panose="02000000000000000000" pitchFamily="2" charset="0"/>
            </a:endParaRPr>
          </a:p>
        </p:txBody>
      </p:sp>
      <p:sp>
        <p:nvSpPr>
          <p:cNvPr id="7" name="TextBox 6"/>
          <p:cNvSpPr txBox="1"/>
          <p:nvPr/>
        </p:nvSpPr>
        <p:spPr>
          <a:xfrm>
            <a:off x="4094018" y="304892"/>
            <a:ext cx="3602182" cy="646331"/>
          </a:xfrm>
          <a:prstGeom prst="rect">
            <a:avLst/>
          </a:prstGeom>
          <a:noFill/>
        </p:spPr>
        <p:txBody>
          <a:bodyPr wrap="square" rtlCol="0">
            <a:spAutoFit/>
          </a:bodyPr>
          <a:lstStyle/>
          <a:p>
            <a:pPr algn="ctr"/>
            <a:r>
              <a:rPr lang="as-IN" sz="3600" u="sng" dirty="0">
                <a:latin typeface="NikoshBAN" panose="02000000000000000000" pitchFamily="2" charset="0"/>
                <a:cs typeface="NikoshBAN" panose="02000000000000000000" pitchFamily="2" charset="0"/>
              </a:rPr>
              <a:t>স্বাধীনতার ঘোষণা</a:t>
            </a: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60814" y="1117570"/>
            <a:ext cx="4282786" cy="2311429"/>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96000" y="1117570"/>
            <a:ext cx="4170218" cy="2311429"/>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001327" y="188559"/>
            <a:ext cx="1190673" cy="670424"/>
          </a:xfrm>
          <a:prstGeom prst="rect">
            <a:avLst/>
          </a:prstGeom>
        </p:spPr>
      </p:pic>
    </p:spTree>
    <p:extLst>
      <p:ext uri="{BB962C8B-B14F-4D97-AF65-F5344CB8AC3E}">
        <p14:creationId xmlns:p14="http://schemas.microsoft.com/office/powerpoint/2010/main" val="10146485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16" presetClass="entr" presetSubtype="21"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inVertical)">
                                      <p:cBhvr>
                                        <p:cTn id="13" dur="500"/>
                                        <p:tgtEl>
                                          <p:spTgt spid="10"/>
                                        </p:tgtEl>
                                      </p:cBhvr>
                                    </p:animEffect>
                                  </p:childTnLst>
                                </p:cTn>
                              </p:par>
                            </p:childTnLst>
                          </p:cTn>
                        </p:par>
                        <p:par>
                          <p:cTn id="14" fill="hold">
                            <p:stCondLst>
                              <p:cond delay="1000"/>
                            </p:stCondLst>
                            <p:childTnLst>
                              <p:par>
                                <p:cTn id="15" presetID="6" presetClass="entr" presetSubtype="16"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ircle(in)">
                                      <p:cBhvr>
                                        <p:cTn id="17" dur="2000"/>
                                        <p:tgtEl>
                                          <p:spTgt spid="11"/>
                                        </p:tgtEl>
                                      </p:cBhvr>
                                    </p:animEffect>
                                  </p:childTnLst>
                                </p:cTn>
                              </p:par>
                            </p:childTnLst>
                          </p:cTn>
                        </p:par>
                        <p:par>
                          <p:cTn id="18" fill="hold">
                            <p:stCondLst>
                              <p:cond delay="3000"/>
                            </p:stCondLst>
                            <p:childTnLst>
                              <p:par>
                                <p:cTn id="19" presetID="16" presetClass="entr" presetSubtype="37" fill="hold" grpId="0" nodeType="afterEffect">
                                  <p:stCondLst>
                                    <p:cond delay="0"/>
                                  </p:stCondLst>
                                  <p:iterate type="lt">
                                    <p:tmPct val="10000"/>
                                  </p:iterate>
                                  <p:childTnLst>
                                    <p:set>
                                      <p:cBhvr>
                                        <p:cTn id="20" dur="1" fill="hold">
                                          <p:stCondLst>
                                            <p:cond delay="0"/>
                                          </p:stCondLst>
                                        </p:cTn>
                                        <p:tgtEl>
                                          <p:spTgt spid="5"/>
                                        </p:tgtEl>
                                        <p:attrNameLst>
                                          <p:attrName>style.visibility</p:attrName>
                                        </p:attrNameLst>
                                      </p:cBhvr>
                                      <p:to>
                                        <p:strVal val="visible"/>
                                      </p:to>
                                    </p:set>
                                    <p:animEffect transition="in" filter="barn(outVertical)">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12192000" cy="6858000"/>
            <a:chOff x="0" y="0"/>
            <a:chExt cx="12192000" cy="6858000"/>
          </a:xfrm>
        </p:grpSpPr>
        <p:sp>
          <p:nvSpPr>
            <p:cNvPr id="2" name="Rectangle 1"/>
            <p:cNvSpPr/>
            <p:nvPr/>
          </p:nvSpPr>
          <p:spPr>
            <a:xfrm>
              <a:off x="0" y="0"/>
              <a:ext cx="121920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8545" y="138545"/>
              <a:ext cx="11901055" cy="659476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p:cNvSpPr txBox="1"/>
          <p:nvPr/>
        </p:nvSpPr>
        <p:spPr>
          <a:xfrm>
            <a:off x="1239981" y="3435927"/>
            <a:ext cx="9698182" cy="2246769"/>
          </a:xfrm>
          <a:prstGeom prst="rect">
            <a:avLst/>
          </a:prstGeom>
          <a:noFill/>
        </p:spPr>
        <p:txBody>
          <a:bodyPr wrap="square" rtlCol="0">
            <a:spAutoFit/>
          </a:bodyPr>
          <a:lstStyle/>
          <a:p>
            <a:pPr algn="ctr"/>
            <a:r>
              <a:rPr lang="en-US" sz="2800" dirty="0" smtClean="0">
                <a:latin typeface="NikoshBAN" panose="02000000000000000000" pitchFamily="2" charset="0"/>
                <a:cs typeface="NikoshBAN" panose="02000000000000000000" pitchFamily="2" charset="0"/>
              </a:rPr>
              <a:t>“</a:t>
            </a:r>
            <a:r>
              <a:rPr lang="as-IN" sz="2800" dirty="0" smtClean="0">
                <a:latin typeface="NikoshBAN" panose="02000000000000000000" pitchFamily="2" charset="0"/>
                <a:cs typeface="NikoshBAN" panose="02000000000000000000" pitchFamily="2" charset="0"/>
              </a:rPr>
              <a:t> </a:t>
            </a:r>
            <a:r>
              <a:rPr lang="as-IN" sz="2800" dirty="0">
                <a:latin typeface="NikoshBAN" panose="02000000000000000000" pitchFamily="2" charset="0"/>
                <a:cs typeface="NikoshBAN" panose="02000000000000000000" pitchFamily="2" charset="0"/>
              </a:rPr>
              <a:t>এটাই হয়ত আমার শেষ বার্তা, আজ থেকে বাংলাদেশ স্বাধীন। আমি বাংলাদেশের মানুষকে আহ্বান জানাই, আপনারা যেখানেই থাকুন, আপনাদের সর্বস্ব দিয়ে দখলদার সেনাবাহিনীর বিরুদ্ধে শেষ পর্যন্ত প্রতিরোধ চালিয়ে যান। বাংলাদেশের মাটি থেকে সর্বশেষ পাকিস্তানি সৈন্যটিকে উত্খাত করা এবং চূড়ান্ত বিজয় অর্জনের আগ পর্যন্ত আপনাদের যুদ্ধ অব্যাহত </a:t>
            </a:r>
            <a:r>
              <a:rPr lang="as-IN" sz="2800" dirty="0" smtClean="0">
                <a:latin typeface="NikoshBAN" panose="02000000000000000000" pitchFamily="2" charset="0"/>
                <a:cs typeface="NikoshBAN" panose="02000000000000000000" pitchFamily="2" charset="0"/>
              </a:rPr>
              <a:t>থাকুক</a:t>
            </a:r>
            <a:r>
              <a:rPr lang="en-US" sz="2800" dirty="0" smtClean="0">
                <a:latin typeface="NikoshBAN" panose="02000000000000000000" pitchFamily="2" charset="0"/>
                <a:cs typeface="NikoshBAN" panose="02000000000000000000" pitchFamily="2" charset="0"/>
              </a:rPr>
              <a:t>”। </a:t>
            </a:r>
            <a:endParaRPr lang="en-US" sz="2800" dirty="0">
              <a:latin typeface="NikoshBAN" panose="02000000000000000000" pitchFamily="2" charset="0"/>
              <a:cs typeface="NikoshBAN" panose="02000000000000000000" pitchFamily="2" charset="0"/>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0696" y="720436"/>
            <a:ext cx="4401849" cy="2424546"/>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4696" y="720436"/>
            <a:ext cx="4533467" cy="2424546"/>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01327" y="188559"/>
            <a:ext cx="1190673" cy="670424"/>
          </a:xfrm>
          <a:prstGeom prst="rect">
            <a:avLst/>
          </a:prstGeom>
        </p:spPr>
      </p:pic>
    </p:spTree>
    <p:extLst>
      <p:ext uri="{BB962C8B-B14F-4D97-AF65-F5344CB8AC3E}">
        <p14:creationId xmlns:p14="http://schemas.microsoft.com/office/powerpoint/2010/main" val="41964716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par>
                          <p:cTn id="8" fill="hold">
                            <p:stCondLst>
                              <p:cond delay="2000"/>
                            </p:stCondLst>
                            <p:childTnLst>
                              <p:par>
                                <p:cTn id="9" presetID="53" presetClass="entr" presetSubtype="16"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par>
                          <p:cTn id="14" fill="hold">
                            <p:stCondLst>
                              <p:cond delay="2500"/>
                            </p:stCondLst>
                            <p:childTnLst>
                              <p:par>
                                <p:cTn id="15" presetID="42" presetClass="entr" presetSubtype="0" fill="hold" grpId="0" nodeType="afterEffect">
                                  <p:stCondLst>
                                    <p:cond delay="0"/>
                                  </p:stCondLst>
                                  <p:iterate type="lt">
                                    <p:tmPct val="10000"/>
                                  </p:iterate>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12192000" cy="6858000"/>
            <a:chOff x="0" y="0"/>
            <a:chExt cx="12192000" cy="6858000"/>
          </a:xfrm>
        </p:grpSpPr>
        <p:sp>
          <p:nvSpPr>
            <p:cNvPr id="2" name="Rectangle 1"/>
            <p:cNvSpPr/>
            <p:nvPr/>
          </p:nvSpPr>
          <p:spPr>
            <a:xfrm>
              <a:off x="0" y="0"/>
              <a:ext cx="121920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8545" y="138545"/>
              <a:ext cx="11901055" cy="659476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p:cNvSpPr txBox="1"/>
          <p:nvPr/>
        </p:nvSpPr>
        <p:spPr>
          <a:xfrm>
            <a:off x="1357745" y="3283524"/>
            <a:ext cx="9462654" cy="2677656"/>
          </a:xfrm>
          <a:prstGeom prst="rect">
            <a:avLst/>
          </a:prstGeom>
          <a:noFill/>
        </p:spPr>
        <p:txBody>
          <a:bodyPr wrap="square" rtlCol="0">
            <a:spAutoFit/>
          </a:bodyPr>
          <a:lstStyle/>
          <a:p>
            <a:pPr algn="ctr"/>
            <a:r>
              <a:rPr lang="as-IN" sz="2800" dirty="0">
                <a:latin typeface="NikoshBAN" panose="02000000000000000000" pitchFamily="2" charset="0"/>
                <a:cs typeface="NikoshBAN" panose="02000000000000000000" pitchFamily="2" charset="0"/>
              </a:rPr>
              <a:t>২৬শে মার্চ </a:t>
            </a:r>
            <a:r>
              <a:rPr lang="as-IN" sz="2800" dirty="0">
                <a:latin typeface="NikoshBAN" panose="02000000000000000000" pitchFamily="2" charset="0"/>
                <a:cs typeface="NikoshBAN" panose="02000000000000000000" pitchFamily="2" charset="0"/>
                <a:hlinkClick r:id="rId2" tooltip="বেলাল মোহাম্মদ"/>
              </a:rPr>
              <a:t>বেলাল মোহাম্মদ</a:t>
            </a:r>
            <a:r>
              <a:rPr lang="as-IN" sz="2800" dirty="0">
                <a:latin typeface="NikoshBAN" panose="02000000000000000000" pitchFamily="2" charset="0"/>
                <a:cs typeface="NikoshBAN" panose="02000000000000000000" pitchFamily="2" charset="0"/>
              </a:rPr>
              <a:t>, </a:t>
            </a:r>
            <a:r>
              <a:rPr lang="as-IN" sz="2800" dirty="0">
                <a:latin typeface="NikoshBAN" panose="02000000000000000000" pitchFamily="2" charset="0"/>
                <a:cs typeface="NikoshBAN" panose="02000000000000000000" pitchFamily="2" charset="0"/>
                <a:hlinkClick r:id="rId3" tooltip="আবুল কাসেম"/>
              </a:rPr>
              <a:t>আবুল কাসেম</a:t>
            </a:r>
            <a:r>
              <a:rPr lang="as-IN" sz="2800" dirty="0">
                <a:latin typeface="NikoshBAN" panose="02000000000000000000" pitchFamily="2" charset="0"/>
                <a:cs typeface="NikoshBAN" panose="02000000000000000000" pitchFamily="2" charset="0"/>
              </a:rPr>
              <a:t> সহ চট্টগ্রাম বেতার কেন্দ্রের কয়েক'জন কর্মকর্তা ও স্থানীয় আওয়ামী লীগ নেতা </a:t>
            </a:r>
            <a:r>
              <a:rPr lang="as-IN" sz="2800" dirty="0">
                <a:latin typeface="NikoshBAN" panose="02000000000000000000" pitchFamily="2" charset="0"/>
                <a:cs typeface="NikoshBAN" panose="02000000000000000000" pitchFamily="2" charset="0"/>
                <a:hlinkClick r:id="rId4" tooltip="এম. এ. হান্নান"/>
              </a:rPr>
              <a:t>এম. এ. হান্নান</a:t>
            </a:r>
            <a:r>
              <a:rPr lang="as-IN" sz="2800" dirty="0">
                <a:latin typeface="NikoshBAN" panose="02000000000000000000" pitchFamily="2" charset="0"/>
                <a:cs typeface="NikoshBAN" panose="02000000000000000000" pitchFamily="2" charset="0"/>
              </a:rPr>
              <a:t> প্রথম শেখ মুজিব এর স্বাধীনতার ঘোষণা পত্রটি মাইকিং করে প্রচার করেন। পরে </a:t>
            </a:r>
            <a:r>
              <a:rPr lang="as-IN" sz="2800" dirty="0" smtClean="0">
                <a:latin typeface="NikoshBAN" panose="02000000000000000000" pitchFamily="2" charset="0"/>
                <a:cs typeface="NikoshBAN" panose="02000000000000000000" pitchFamily="2" charset="0"/>
              </a:rPr>
              <a:t>২৭</a:t>
            </a:r>
            <a:r>
              <a:rPr lang="en-US" sz="2800" dirty="0" smtClean="0">
                <a:latin typeface="NikoshBAN" panose="02000000000000000000" pitchFamily="2" charset="0"/>
                <a:cs typeface="NikoshBAN" panose="02000000000000000000" pitchFamily="2" charset="0"/>
              </a:rPr>
              <a:t> </a:t>
            </a:r>
            <a:r>
              <a:rPr lang="as-IN" sz="2800" dirty="0" smtClean="0">
                <a:latin typeface="NikoshBAN" panose="02000000000000000000" pitchFamily="2" charset="0"/>
                <a:cs typeface="NikoshBAN" panose="02000000000000000000" pitchFamily="2" charset="0"/>
              </a:rPr>
              <a:t>শে মার্চ</a:t>
            </a:r>
            <a:r>
              <a:rPr lang="as-IN" sz="2800" dirty="0">
                <a:latin typeface="NikoshBAN" panose="02000000000000000000" pitchFamily="2" charset="0"/>
                <a:cs typeface="NikoshBAN" panose="02000000000000000000" pitchFamily="2" charset="0"/>
              </a:rPr>
              <a:t> তৎকালীন পাকিস্তানি সেনাবাহিনীর বাঙালি </a:t>
            </a:r>
            <a:r>
              <a:rPr lang="as-IN" sz="2800" dirty="0" smtClean="0">
                <a:latin typeface="NikoshBAN" panose="02000000000000000000" pitchFamily="2" charset="0"/>
                <a:cs typeface="NikoshBAN" panose="02000000000000000000" pitchFamily="2" charset="0"/>
              </a:rPr>
              <a:t>অফিসার</a:t>
            </a:r>
            <a:r>
              <a:rPr lang="as-IN" sz="2800" dirty="0">
                <a:latin typeface="NikoshBAN" panose="02000000000000000000" pitchFamily="2" charset="0"/>
                <a:cs typeface="NikoshBAN" panose="02000000000000000000" pitchFamily="2" charset="0"/>
              </a:rPr>
              <a:t> </a:t>
            </a:r>
            <a:r>
              <a:rPr lang="as-IN" sz="2800" dirty="0">
                <a:latin typeface="NikoshBAN" panose="02000000000000000000" pitchFamily="2" charset="0"/>
                <a:cs typeface="NikoshBAN" panose="02000000000000000000" pitchFamily="2" charset="0"/>
                <a:hlinkClick r:id="rId5" tooltip="জিয়াউর রহমান"/>
              </a:rPr>
              <a:t>মেজর জিয়াউর রহমান</a:t>
            </a:r>
            <a:r>
              <a:rPr lang="as-IN" sz="2800" dirty="0">
                <a:latin typeface="NikoshBAN" panose="02000000000000000000" pitchFamily="2" charset="0"/>
                <a:cs typeface="NikoshBAN" panose="02000000000000000000" pitchFamily="2" charset="0"/>
              </a:rPr>
              <a:t> চট্টগ্রামের কালুরঘাট বেতার কেন্দ্র থেকে স্বাধীনতা ঘোষণা করেন। </a:t>
            </a:r>
            <a:endParaRPr lang="en-US" sz="2800" dirty="0" smtClean="0">
              <a:latin typeface="NikoshBAN" panose="02000000000000000000" pitchFamily="2" charset="0"/>
              <a:cs typeface="NikoshBAN" panose="02000000000000000000" pitchFamily="2" charset="0"/>
            </a:endParaRPr>
          </a:p>
          <a:p>
            <a:pPr algn="ctr"/>
            <a:r>
              <a:rPr lang="as-IN" sz="2800" dirty="0" smtClean="0">
                <a:solidFill>
                  <a:srgbClr val="FFFF00"/>
                </a:solidFill>
                <a:latin typeface="NikoshBAN" panose="02000000000000000000" pitchFamily="2" charset="0"/>
                <a:cs typeface="NikoshBAN" panose="02000000000000000000" pitchFamily="2" charset="0"/>
              </a:rPr>
              <a:t>ঘোষণাপত্রটির </a:t>
            </a:r>
            <a:r>
              <a:rPr lang="as-IN" sz="2800" dirty="0">
                <a:solidFill>
                  <a:srgbClr val="FFFF00"/>
                </a:solidFill>
                <a:latin typeface="NikoshBAN" panose="02000000000000000000" pitchFamily="2" charset="0"/>
                <a:cs typeface="NikoshBAN" panose="02000000000000000000" pitchFamily="2" charset="0"/>
              </a:rPr>
              <a:t>ভাষ্য নিম্নরুপ:</a:t>
            </a:r>
            <a:endParaRPr lang="en-US" sz="2800" dirty="0">
              <a:solidFill>
                <a:srgbClr val="FFFF00"/>
              </a:solidFill>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45127" y="908996"/>
            <a:ext cx="3598718" cy="2341417"/>
          </a:xfrm>
          <a:prstGeom prst="rect">
            <a:avLst/>
          </a:prstGeom>
        </p:spPr>
      </p:pic>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160976" y="908997"/>
            <a:ext cx="3269024" cy="2341417"/>
          </a:xfrm>
          <a:prstGeom prst="rect">
            <a:avLst/>
          </a:prstGeom>
        </p:spPr>
      </p:pic>
      <p:pic>
        <p:nvPicPr>
          <p:cNvPr id="8" name="Picture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582390" y="908997"/>
            <a:ext cx="3440041" cy="2341417"/>
          </a:xfrm>
          <a:prstGeom prst="rect">
            <a:avLst/>
          </a:prstGeom>
        </p:spPr>
      </p:pic>
      <p:pic>
        <p:nvPicPr>
          <p:cNvPr id="9" name="Picture 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001327" y="188559"/>
            <a:ext cx="1190673" cy="670424"/>
          </a:xfrm>
          <a:prstGeom prst="rect">
            <a:avLst/>
          </a:prstGeom>
        </p:spPr>
      </p:pic>
    </p:spTree>
    <p:extLst>
      <p:ext uri="{BB962C8B-B14F-4D97-AF65-F5344CB8AC3E}">
        <p14:creationId xmlns:p14="http://schemas.microsoft.com/office/powerpoint/2010/main" val="294092969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arn(inVertical)">
                                      <p:cBhvr>
                                        <p:cTn id="11" dur="500"/>
                                        <p:tgtEl>
                                          <p:spTgt spid="8"/>
                                        </p:tgtEl>
                                      </p:cBhvr>
                                    </p:animEffect>
                                  </p:childTnLst>
                                </p:cTn>
                              </p:par>
                            </p:childTnLst>
                          </p:cTn>
                        </p:par>
                        <p:par>
                          <p:cTn id="12" fill="hold">
                            <p:stCondLst>
                              <p:cond delay="1000"/>
                            </p:stCondLst>
                            <p:childTnLst>
                              <p:par>
                                <p:cTn id="13" presetID="6" presetClass="entr" presetSubtype="16"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circle(in)">
                                      <p:cBhvr>
                                        <p:cTn id="15" dur="2000"/>
                                        <p:tgtEl>
                                          <p:spTgt spid="7"/>
                                        </p:tgtEl>
                                      </p:cBhvr>
                                    </p:animEffect>
                                  </p:childTnLst>
                                </p:cTn>
                              </p:par>
                            </p:childTnLst>
                          </p:cTn>
                        </p:par>
                        <p:par>
                          <p:cTn id="16" fill="hold">
                            <p:stCondLst>
                              <p:cond delay="3000"/>
                            </p:stCondLst>
                            <p:childTnLst>
                              <p:par>
                                <p:cTn id="17" presetID="16" presetClass="entr" presetSubtype="21" fill="hold" grpId="0" nodeType="afterEffect">
                                  <p:stCondLst>
                                    <p:cond delay="0"/>
                                  </p:stCondLst>
                                  <p:iterate type="lt">
                                    <p:tmPct val="10000"/>
                                  </p:iterate>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TotalTime>
  <Words>599</Words>
  <Application>Microsoft Office PowerPoint</Application>
  <PresentationFormat>Widescreen</PresentationFormat>
  <Paragraphs>42</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NikoshBAN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c:creator>
  <cp:lastModifiedBy>m</cp:lastModifiedBy>
  <cp:revision>29</cp:revision>
  <dcterms:created xsi:type="dcterms:W3CDTF">2022-03-25T16:14:50Z</dcterms:created>
  <dcterms:modified xsi:type="dcterms:W3CDTF">2022-03-26T18:21:47Z</dcterms:modified>
</cp:coreProperties>
</file>