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257" r:id="rId3"/>
    <p:sldId id="260" r:id="rId4"/>
    <p:sldId id="268" r:id="rId5"/>
    <p:sldId id="269" r:id="rId6"/>
    <p:sldId id="263" r:id="rId7"/>
    <p:sldId id="273" r:id="rId8"/>
    <p:sldId id="259" r:id="rId9"/>
    <p:sldId id="280" r:id="rId10"/>
    <p:sldId id="274" r:id="rId11"/>
    <p:sldId id="281" r:id="rId12"/>
    <p:sldId id="261" r:id="rId13"/>
    <p:sldId id="282" r:id="rId14"/>
    <p:sldId id="258" r:id="rId15"/>
    <p:sldId id="262" r:id="rId16"/>
    <p:sldId id="264" r:id="rId17"/>
    <p:sldId id="265" r:id="rId18"/>
    <p:sldId id="275" r:id="rId19"/>
    <p:sldId id="278" r:id="rId20"/>
    <p:sldId id="283" r:id="rId21"/>
    <p:sldId id="276" r:id="rId22"/>
    <p:sldId id="266" r:id="rId23"/>
    <p:sldId id="271" r:id="rId24"/>
    <p:sldId id="270" r:id="rId25"/>
    <p:sldId id="272" r:id="rId26"/>
  </p:sldIdLst>
  <p:sldSz cx="9144000" cy="5121275"/>
  <p:notesSz cx="6858000" cy="9144000"/>
  <p:defaultTextStyle>
    <a:defPPr>
      <a:defRPr lang="en-US"/>
    </a:defPPr>
    <a:lvl1pPr marL="0" algn="l" defTabSz="692917" rtl="0" eaLnBrk="1" latinLnBrk="0" hangingPunct="1">
      <a:defRPr sz="1400" kern="1200">
        <a:solidFill>
          <a:schemeClr val="tx1"/>
        </a:solidFill>
        <a:latin typeface="+mn-lt"/>
        <a:ea typeface="+mn-ea"/>
        <a:cs typeface="+mn-cs"/>
      </a:defRPr>
    </a:lvl1pPr>
    <a:lvl2pPr marL="346459" algn="l" defTabSz="692917" rtl="0" eaLnBrk="1" latinLnBrk="0" hangingPunct="1">
      <a:defRPr sz="1400" kern="1200">
        <a:solidFill>
          <a:schemeClr val="tx1"/>
        </a:solidFill>
        <a:latin typeface="+mn-lt"/>
        <a:ea typeface="+mn-ea"/>
        <a:cs typeface="+mn-cs"/>
      </a:defRPr>
    </a:lvl2pPr>
    <a:lvl3pPr marL="692917" algn="l" defTabSz="692917" rtl="0" eaLnBrk="1" latinLnBrk="0" hangingPunct="1">
      <a:defRPr sz="1400" kern="1200">
        <a:solidFill>
          <a:schemeClr val="tx1"/>
        </a:solidFill>
        <a:latin typeface="+mn-lt"/>
        <a:ea typeface="+mn-ea"/>
        <a:cs typeface="+mn-cs"/>
      </a:defRPr>
    </a:lvl3pPr>
    <a:lvl4pPr marL="1039375" algn="l" defTabSz="692917" rtl="0" eaLnBrk="1" latinLnBrk="0" hangingPunct="1">
      <a:defRPr sz="1400" kern="1200">
        <a:solidFill>
          <a:schemeClr val="tx1"/>
        </a:solidFill>
        <a:latin typeface="+mn-lt"/>
        <a:ea typeface="+mn-ea"/>
        <a:cs typeface="+mn-cs"/>
      </a:defRPr>
    </a:lvl4pPr>
    <a:lvl5pPr marL="1385833" algn="l" defTabSz="692917" rtl="0" eaLnBrk="1" latinLnBrk="0" hangingPunct="1">
      <a:defRPr sz="1400" kern="1200">
        <a:solidFill>
          <a:schemeClr val="tx1"/>
        </a:solidFill>
        <a:latin typeface="+mn-lt"/>
        <a:ea typeface="+mn-ea"/>
        <a:cs typeface="+mn-cs"/>
      </a:defRPr>
    </a:lvl5pPr>
    <a:lvl6pPr marL="1732292" algn="l" defTabSz="692917" rtl="0" eaLnBrk="1" latinLnBrk="0" hangingPunct="1">
      <a:defRPr sz="1400" kern="1200">
        <a:solidFill>
          <a:schemeClr val="tx1"/>
        </a:solidFill>
        <a:latin typeface="+mn-lt"/>
        <a:ea typeface="+mn-ea"/>
        <a:cs typeface="+mn-cs"/>
      </a:defRPr>
    </a:lvl6pPr>
    <a:lvl7pPr marL="2078751" algn="l" defTabSz="692917" rtl="0" eaLnBrk="1" latinLnBrk="0" hangingPunct="1">
      <a:defRPr sz="1400" kern="1200">
        <a:solidFill>
          <a:schemeClr val="tx1"/>
        </a:solidFill>
        <a:latin typeface="+mn-lt"/>
        <a:ea typeface="+mn-ea"/>
        <a:cs typeface="+mn-cs"/>
      </a:defRPr>
    </a:lvl7pPr>
    <a:lvl8pPr marL="2425209" algn="l" defTabSz="692917" rtl="0" eaLnBrk="1" latinLnBrk="0" hangingPunct="1">
      <a:defRPr sz="1400" kern="1200">
        <a:solidFill>
          <a:schemeClr val="tx1"/>
        </a:solidFill>
        <a:latin typeface="+mn-lt"/>
        <a:ea typeface="+mn-ea"/>
        <a:cs typeface="+mn-cs"/>
      </a:defRPr>
    </a:lvl8pPr>
    <a:lvl9pPr marL="2771667" algn="l" defTabSz="69291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6" y="84"/>
      </p:cViewPr>
      <p:guideLst>
        <p:guide orient="horz" pos="1613"/>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5BFA3-8BC2-495A-A471-EFD1757155E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9A665CB-C0A4-4838-89FB-7C5C5B6CFC30}">
      <dgm:prSet phldrT="[Text]"/>
      <dgm:spPr/>
      <dgm:t>
        <a:bodyPr/>
        <a:lstStyle/>
        <a:p>
          <a:r>
            <a:rPr lang="en-US" b="1" dirty="0" err="1"/>
            <a:t>বাংলা</a:t>
          </a:r>
          <a:r>
            <a:rPr lang="en-US" b="1" dirty="0"/>
            <a:t> </a:t>
          </a:r>
          <a:r>
            <a:rPr lang="en-US" b="1" dirty="0" err="1"/>
            <a:t>ভাষারীতি</a:t>
          </a:r>
          <a:r>
            <a:rPr lang="en-US" b="1" dirty="0"/>
            <a:t> </a:t>
          </a:r>
          <a:endParaRPr lang="en-US" dirty="0"/>
        </a:p>
      </dgm:t>
    </dgm:pt>
    <dgm:pt modelId="{428C539C-E799-46DA-8137-F2DA7217AF4E}" type="parTrans" cxnId="{37063A08-D952-4034-9179-04C221B2B418}">
      <dgm:prSet/>
      <dgm:spPr/>
      <dgm:t>
        <a:bodyPr/>
        <a:lstStyle/>
        <a:p>
          <a:endParaRPr lang="en-US"/>
        </a:p>
      </dgm:t>
    </dgm:pt>
    <dgm:pt modelId="{2B574293-2610-43D3-8CE6-18210AADCCF8}" type="sibTrans" cxnId="{37063A08-D952-4034-9179-04C221B2B418}">
      <dgm:prSet/>
      <dgm:spPr/>
      <dgm:t>
        <a:bodyPr/>
        <a:lstStyle/>
        <a:p>
          <a:endParaRPr lang="en-US"/>
        </a:p>
      </dgm:t>
    </dgm:pt>
    <dgm:pt modelId="{DAD07B29-8ADA-4A28-AB02-14F04827C7B0}">
      <dgm:prSet phldrT="[Text]"/>
      <dgm:spPr/>
      <dgm:t>
        <a:bodyPr/>
        <a:lstStyle/>
        <a:p>
          <a:r>
            <a:rPr lang="bn-BD" dirty="0"/>
            <a:t>লৈখিক</a:t>
          </a:r>
          <a:endParaRPr lang="en-US" dirty="0"/>
        </a:p>
      </dgm:t>
    </dgm:pt>
    <dgm:pt modelId="{83F5FCCC-D429-4596-B340-A6F99BDEF9E4}" type="parTrans" cxnId="{42CE7EE4-0D1B-4336-B961-C8EA61D882DB}">
      <dgm:prSet/>
      <dgm:spPr>
        <a:ln>
          <a:solidFill>
            <a:schemeClr val="tx1"/>
          </a:solidFill>
        </a:ln>
      </dgm:spPr>
      <dgm:t>
        <a:bodyPr/>
        <a:lstStyle/>
        <a:p>
          <a:endParaRPr lang="en-US"/>
        </a:p>
      </dgm:t>
    </dgm:pt>
    <dgm:pt modelId="{F1B7E23C-9992-4441-9C47-9D218049D929}" type="sibTrans" cxnId="{42CE7EE4-0D1B-4336-B961-C8EA61D882DB}">
      <dgm:prSet/>
      <dgm:spPr/>
      <dgm:t>
        <a:bodyPr/>
        <a:lstStyle/>
        <a:p>
          <a:endParaRPr lang="en-US"/>
        </a:p>
      </dgm:t>
    </dgm:pt>
    <dgm:pt modelId="{4CA7D77D-B990-4631-8172-19712A30D72E}">
      <dgm:prSet phldrT="[Text]"/>
      <dgm:spPr/>
      <dgm:t>
        <a:bodyPr/>
        <a:lstStyle/>
        <a:p>
          <a:r>
            <a:rPr lang="bn-BD" dirty="0"/>
            <a:t>সাধু</a:t>
          </a:r>
          <a:endParaRPr lang="en-US" dirty="0"/>
        </a:p>
      </dgm:t>
    </dgm:pt>
    <dgm:pt modelId="{7178E466-7834-4B34-A92C-252799EAA33C}" type="parTrans" cxnId="{8DCCEE5C-0CE1-4C13-B1E7-ECBFDC87DA7A}">
      <dgm:prSet/>
      <dgm:spPr>
        <a:ln>
          <a:solidFill>
            <a:schemeClr val="tx1"/>
          </a:solidFill>
        </a:ln>
      </dgm:spPr>
      <dgm:t>
        <a:bodyPr/>
        <a:lstStyle/>
        <a:p>
          <a:endParaRPr lang="en-US"/>
        </a:p>
      </dgm:t>
    </dgm:pt>
    <dgm:pt modelId="{E9411B1B-5760-468A-B228-35ADD31FBAA6}" type="sibTrans" cxnId="{8DCCEE5C-0CE1-4C13-B1E7-ECBFDC87DA7A}">
      <dgm:prSet/>
      <dgm:spPr/>
      <dgm:t>
        <a:bodyPr/>
        <a:lstStyle/>
        <a:p>
          <a:endParaRPr lang="en-US"/>
        </a:p>
      </dgm:t>
    </dgm:pt>
    <dgm:pt modelId="{52D1D157-0E3C-4027-88AD-2FAF6028BDBE}">
      <dgm:prSet phldrT="[Text]"/>
      <dgm:spPr/>
      <dgm:t>
        <a:bodyPr/>
        <a:lstStyle/>
        <a:p>
          <a:r>
            <a:rPr lang="bn-BD" dirty="0"/>
            <a:t>চলিত</a:t>
          </a:r>
          <a:endParaRPr lang="en-US" dirty="0"/>
        </a:p>
      </dgm:t>
    </dgm:pt>
    <dgm:pt modelId="{971675C0-8D98-4AB6-A0D2-8D685DB61CCE}" type="parTrans" cxnId="{CE23131D-21EA-421A-864C-1C0CE35F45E1}">
      <dgm:prSet/>
      <dgm:spPr>
        <a:ln>
          <a:solidFill>
            <a:schemeClr val="tx1"/>
          </a:solidFill>
        </a:ln>
      </dgm:spPr>
      <dgm:t>
        <a:bodyPr/>
        <a:lstStyle/>
        <a:p>
          <a:endParaRPr lang="en-US"/>
        </a:p>
      </dgm:t>
    </dgm:pt>
    <dgm:pt modelId="{0805E8A8-6562-4C88-BD17-F106ACB1953C}" type="sibTrans" cxnId="{CE23131D-21EA-421A-864C-1C0CE35F45E1}">
      <dgm:prSet/>
      <dgm:spPr/>
      <dgm:t>
        <a:bodyPr/>
        <a:lstStyle/>
        <a:p>
          <a:endParaRPr lang="en-US"/>
        </a:p>
      </dgm:t>
    </dgm:pt>
    <dgm:pt modelId="{7B7CA140-D04A-4907-8EC4-03927131DEFE}">
      <dgm:prSet phldrT="[Text]"/>
      <dgm:spPr/>
      <dgm:t>
        <a:bodyPr/>
        <a:lstStyle/>
        <a:p>
          <a:r>
            <a:rPr lang="bn-BD" dirty="0"/>
            <a:t>মৌখিক</a:t>
          </a:r>
          <a:endParaRPr lang="en-US" dirty="0"/>
        </a:p>
      </dgm:t>
    </dgm:pt>
    <dgm:pt modelId="{89DA325B-7E09-463B-99D1-7AFDB715758C}" type="parTrans" cxnId="{DA0FCB83-B9CD-420F-9505-344AA1D9AD70}">
      <dgm:prSet/>
      <dgm:spPr>
        <a:ln>
          <a:solidFill>
            <a:schemeClr val="tx1"/>
          </a:solidFill>
        </a:ln>
      </dgm:spPr>
      <dgm:t>
        <a:bodyPr/>
        <a:lstStyle/>
        <a:p>
          <a:endParaRPr lang="en-US"/>
        </a:p>
      </dgm:t>
    </dgm:pt>
    <dgm:pt modelId="{CA940AC6-202D-4A29-94D8-DABDAF815070}" type="sibTrans" cxnId="{DA0FCB83-B9CD-420F-9505-344AA1D9AD70}">
      <dgm:prSet/>
      <dgm:spPr/>
      <dgm:t>
        <a:bodyPr/>
        <a:lstStyle/>
        <a:p>
          <a:endParaRPr lang="en-US"/>
        </a:p>
      </dgm:t>
    </dgm:pt>
    <dgm:pt modelId="{EC224676-B3FF-4166-9B62-3D5505519CEB}">
      <dgm:prSet phldrT="[Text]"/>
      <dgm:spPr/>
      <dgm:t>
        <a:bodyPr/>
        <a:lstStyle/>
        <a:p>
          <a:r>
            <a:rPr lang="bn-BD" dirty="0"/>
            <a:t>আঞ্চলিক</a:t>
          </a:r>
          <a:endParaRPr lang="en-US" dirty="0"/>
        </a:p>
      </dgm:t>
    </dgm:pt>
    <dgm:pt modelId="{7F02D3C5-7E73-4DD3-864D-F0489A135E75}" type="parTrans" cxnId="{E97A705B-8EE8-4711-9FD4-535CBD1D98B2}">
      <dgm:prSet/>
      <dgm:spPr>
        <a:ln>
          <a:solidFill>
            <a:schemeClr val="tx1"/>
          </a:solidFill>
        </a:ln>
      </dgm:spPr>
      <dgm:t>
        <a:bodyPr/>
        <a:lstStyle/>
        <a:p>
          <a:endParaRPr lang="en-US"/>
        </a:p>
      </dgm:t>
    </dgm:pt>
    <dgm:pt modelId="{F8F0EB58-A9A5-4D61-91A3-0C7F28242874}" type="sibTrans" cxnId="{E97A705B-8EE8-4711-9FD4-535CBD1D98B2}">
      <dgm:prSet/>
      <dgm:spPr/>
      <dgm:t>
        <a:bodyPr/>
        <a:lstStyle/>
        <a:p>
          <a:endParaRPr lang="en-US"/>
        </a:p>
      </dgm:t>
    </dgm:pt>
    <dgm:pt modelId="{EAD38928-6427-4768-B029-5062F3937043}" type="pres">
      <dgm:prSet presAssocID="{1595BFA3-8BC2-495A-A471-EFD1757155E4}" presName="hierChild1" presStyleCnt="0">
        <dgm:presLayoutVars>
          <dgm:chPref val="1"/>
          <dgm:dir/>
          <dgm:animOne val="branch"/>
          <dgm:animLvl val="lvl"/>
          <dgm:resizeHandles/>
        </dgm:presLayoutVars>
      </dgm:prSet>
      <dgm:spPr/>
    </dgm:pt>
    <dgm:pt modelId="{56EFC5CC-C9FE-4A57-860D-06A7BF578CE4}" type="pres">
      <dgm:prSet presAssocID="{E9A665CB-C0A4-4838-89FB-7C5C5B6CFC30}" presName="hierRoot1" presStyleCnt="0"/>
      <dgm:spPr/>
    </dgm:pt>
    <dgm:pt modelId="{13593CA5-CD18-4C40-AF0C-6E162617BE15}" type="pres">
      <dgm:prSet presAssocID="{E9A665CB-C0A4-4838-89FB-7C5C5B6CFC30}" presName="composite" presStyleCnt="0"/>
      <dgm:spPr/>
    </dgm:pt>
    <dgm:pt modelId="{E2DA6736-CA6E-4834-A5FA-398AF24A1D00}" type="pres">
      <dgm:prSet presAssocID="{E9A665CB-C0A4-4838-89FB-7C5C5B6CFC30}" presName="background" presStyleLbl="node0" presStyleIdx="0" presStyleCnt="1"/>
      <dgm:spPr/>
    </dgm:pt>
    <dgm:pt modelId="{BE43D39D-97C7-4435-8645-C63C041A8426}" type="pres">
      <dgm:prSet presAssocID="{E9A665CB-C0A4-4838-89FB-7C5C5B6CFC30}" presName="text" presStyleLbl="fgAcc0" presStyleIdx="0" presStyleCnt="1" custLinFactNeighborX="-11467" custLinFactNeighborY="-79">
        <dgm:presLayoutVars>
          <dgm:chPref val="3"/>
        </dgm:presLayoutVars>
      </dgm:prSet>
      <dgm:spPr/>
    </dgm:pt>
    <dgm:pt modelId="{138080A2-BD9E-4F0D-B229-C3C1B95307BB}" type="pres">
      <dgm:prSet presAssocID="{E9A665CB-C0A4-4838-89FB-7C5C5B6CFC30}" presName="hierChild2" presStyleCnt="0"/>
      <dgm:spPr/>
    </dgm:pt>
    <dgm:pt modelId="{B3903C24-5968-40F3-82F4-EAE19C4922CE}" type="pres">
      <dgm:prSet presAssocID="{83F5FCCC-D429-4596-B340-A6F99BDEF9E4}" presName="Name10" presStyleLbl="parChTrans1D2" presStyleIdx="0" presStyleCnt="2"/>
      <dgm:spPr/>
    </dgm:pt>
    <dgm:pt modelId="{1CAD94AE-8D4B-4A2B-B4D6-38C5A11BB376}" type="pres">
      <dgm:prSet presAssocID="{DAD07B29-8ADA-4A28-AB02-14F04827C7B0}" presName="hierRoot2" presStyleCnt="0"/>
      <dgm:spPr/>
    </dgm:pt>
    <dgm:pt modelId="{FC025C45-E227-4653-BE8E-D8D043116114}" type="pres">
      <dgm:prSet presAssocID="{DAD07B29-8ADA-4A28-AB02-14F04827C7B0}" presName="composite2" presStyleCnt="0"/>
      <dgm:spPr/>
    </dgm:pt>
    <dgm:pt modelId="{0BB66326-1F15-4380-AFC0-CFE33F3F65BD}" type="pres">
      <dgm:prSet presAssocID="{DAD07B29-8ADA-4A28-AB02-14F04827C7B0}" presName="background2" presStyleLbl="node2" presStyleIdx="0" presStyleCnt="2"/>
      <dgm:spPr/>
    </dgm:pt>
    <dgm:pt modelId="{47CE449A-21BC-41C1-88FB-BC54D0076AFD}" type="pres">
      <dgm:prSet presAssocID="{DAD07B29-8ADA-4A28-AB02-14F04827C7B0}" presName="text2" presStyleLbl="fgAcc2" presStyleIdx="0" presStyleCnt="2">
        <dgm:presLayoutVars>
          <dgm:chPref val="3"/>
        </dgm:presLayoutVars>
      </dgm:prSet>
      <dgm:spPr/>
    </dgm:pt>
    <dgm:pt modelId="{D303EEAA-B369-4BA6-87BA-B081A0A85C57}" type="pres">
      <dgm:prSet presAssocID="{DAD07B29-8ADA-4A28-AB02-14F04827C7B0}" presName="hierChild3" presStyleCnt="0"/>
      <dgm:spPr/>
    </dgm:pt>
    <dgm:pt modelId="{ADAD8A86-54BF-4DD1-8C01-5FBEAD197E8A}" type="pres">
      <dgm:prSet presAssocID="{7178E466-7834-4B34-A92C-252799EAA33C}" presName="Name17" presStyleLbl="parChTrans1D3" presStyleIdx="0" presStyleCnt="3"/>
      <dgm:spPr/>
    </dgm:pt>
    <dgm:pt modelId="{72482989-EBD2-4F8B-803C-1A160C46F313}" type="pres">
      <dgm:prSet presAssocID="{4CA7D77D-B990-4631-8172-19712A30D72E}" presName="hierRoot3" presStyleCnt="0"/>
      <dgm:spPr/>
    </dgm:pt>
    <dgm:pt modelId="{E5C42E48-B2E1-4662-9863-09462D057D53}" type="pres">
      <dgm:prSet presAssocID="{4CA7D77D-B990-4631-8172-19712A30D72E}" presName="composite3" presStyleCnt="0"/>
      <dgm:spPr/>
    </dgm:pt>
    <dgm:pt modelId="{1AFF51E2-B4AF-4C2B-BE99-A4C0B4F28782}" type="pres">
      <dgm:prSet presAssocID="{4CA7D77D-B990-4631-8172-19712A30D72E}" presName="background3" presStyleLbl="node3" presStyleIdx="0" presStyleCnt="3"/>
      <dgm:spPr/>
    </dgm:pt>
    <dgm:pt modelId="{F64BCDB6-32C1-4E7D-BF49-5AED55DAE510}" type="pres">
      <dgm:prSet presAssocID="{4CA7D77D-B990-4631-8172-19712A30D72E}" presName="text3" presStyleLbl="fgAcc3" presStyleIdx="0" presStyleCnt="3">
        <dgm:presLayoutVars>
          <dgm:chPref val="3"/>
        </dgm:presLayoutVars>
      </dgm:prSet>
      <dgm:spPr/>
    </dgm:pt>
    <dgm:pt modelId="{CB30C10D-7E15-4908-A6C7-8FAA06F2F547}" type="pres">
      <dgm:prSet presAssocID="{4CA7D77D-B990-4631-8172-19712A30D72E}" presName="hierChild4" presStyleCnt="0"/>
      <dgm:spPr/>
    </dgm:pt>
    <dgm:pt modelId="{AEC84006-90AC-4F62-9566-3CDCEF8F7328}" type="pres">
      <dgm:prSet presAssocID="{971675C0-8D98-4AB6-A0D2-8D685DB61CCE}" presName="Name17" presStyleLbl="parChTrans1D3" presStyleIdx="1" presStyleCnt="3"/>
      <dgm:spPr/>
    </dgm:pt>
    <dgm:pt modelId="{EBA5C0F0-A86D-457E-9306-0387CC9B7BAD}" type="pres">
      <dgm:prSet presAssocID="{52D1D157-0E3C-4027-88AD-2FAF6028BDBE}" presName="hierRoot3" presStyleCnt="0"/>
      <dgm:spPr/>
    </dgm:pt>
    <dgm:pt modelId="{6F0516D5-46C6-4D1E-AA4D-52A693907D47}" type="pres">
      <dgm:prSet presAssocID="{52D1D157-0E3C-4027-88AD-2FAF6028BDBE}" presName="composite3" presStyleCnt="0"/>
      <dgm:spPr/>
    </dgm:pt>
    <dgm:pt modelId="{B3484BDF-DFD5-47D1-93E8-F741CE8D3D8C}" type="pres">
      <dgm:prSet presAssocID="{52D1D157-0E3C-4027-88AD-2FAF6028BDBE}" presName="background3" presStyleLbl="node3" presStyleIdx="1" presStyleCnt="3"/>
      <dgm:spPr/>
    </dgm:pt>
    <dgm:pt modelId="{D9D10820-8643-4A28-8EDB-E24FD586702D}" type="pres">
      <dgm:prSet presAssocID="{52D1D157-0E3C-4027-88AD-2FAF6028BDBE}" presName="text3" presStyleLbl="fgAcc3" presStyleIdx="1" presStyleCnt="3">
        <dgm:presLayoutVars>
          <dgm:chPref val="3"/>
        </dgm:presLayoutVars>
      </dgm:prSet>
      <dgm:spPr/>
    </dgm:pt>
    <dgm:pt modelId="{25CE62B7-5980-4365-86B4-777BBAA42932}" type="pres">
      <dgm:prSet presAssocID="{52D1D157-0E3C-4027-88AD-2FAF6028BDBE}" presName="hierChild4" presStyleCnt="0"/>
      <dgm:spPr/>
    </dgm:pt>
    <dgm:pt modelId="{CEA8D796-488F-4170-ADD1-2CC83DD5174C}" type="pres">
      <dgm:prSet presAssocID="{89DA325B-7E09-463B-99D1-7AFDB715758C}" presName="Name10" presStyleLbl="parChTrans1D2" presStyleIdx="1" presStyleCnt="2"/>
      <dgm:spPr/>
    </dgm:pt>
    <dgm:pt modelId="{F320A09A-B8C5-4F5F-A264-724E988D2174}" type="pres">
      <dgm:prSet presAssocID="{7B7CA140-D04A-4907-8EC4-03927131DEFE}" presName="hierRoot2" presStyleCnt="0"/>
      <dgm:spPr/>
    </dgm:pt>
    <dgm:pt modelId="{66B03770-B2EA-4C5A-8987-6F2EB817F722}" type="pres">
      <dgm:prSet presAssocID="{7B7CA140-D04A-4907-8EC4-03927131DEFE}" presName="composite2" presStyleCnt="0"/>
      <dgm:spPr/>
    </dgm:pt>
    <dgm:pt modelId="{86665FB9-C5DC-439F-B956-C06299B2CCE5}" type="pres">
      <dgm:prSet presAssocID="{7B7CA140-D04A-4907-8EC4-03927131DEFE}" presName="background2" presStyleLbl="node2" presStyleIdx="1" presStyleCnt="2"/>
      <dgm:spPr/>
    </dgm:pt>
    <dgm:pt modelId="{96177A02-4844-4994-91C4-557A6480082A}" type="pres">
      <dgm:prSet presAssocID="{7B7CA140-D04A-4907-8EC4-03927131DEFE}" presName="text2" presStyleLbl="fgAcc2" presStyleIdx="1" presStyleCnt="2">
        <dgm:presLayoutVars>
          <dgm:chPref val="3"/>
        </dgm:presLayoutVars>
      </dgm:prSet>
      <dgm:spPr/>
    </dgm:pt>
    <dgm:pt modelId="{E6D37E35-7DC0-42B3-8DA1-2C1D9FDFF6DB}" type="pres">
      <dgm:prSet presAssocID="{7B7CA140-D04A-4907-8EC4-03927131DEFE}" presName="hierChild3" presStyleCnt="0"/>
      <dgm:spPr/>
    </dgm:pt>
    <dgm:pt modelId="{68E0EE46-9B0E-4002-8D0A-5DB73CAA309B}" type="pres">
      <dgm:prSet presAssocID="{7F02D3C5-7E73-4DD3-864D-F0489A135E75}" presName="Name17" presStyleLbl="parChTrans1D3" presStyleIdx="2" presStyleCnt="3"/>
      <dgm:spPr/>
    </dgm:pt>
    <dgm:pt modelId="{5E8ADE87-9E6B-467F-8618-9B7DD566A7BB}" type="pres">
      <dgm:prSet presAssocID="{EC224676-B3FF-4166-9B62-3D5505519CEB}" presName="hierRoot3" presStyleCnt="0"/>
      <dgm:spPr/>
    </dgm:pt>
    <dgm:pt modelId="{646B42E1-E119-4A92-8851-822AE23217DC}" type="pres">
      <dgm:prSet presAssocID="{EC224676-B3FF-4166-9B62-3D5505519CEB}" presName="composite3" presStyleCnt="0"/>
      <dgm:spPr/>
    </dgm:pt>
    <dgm:pt modelId="{54248EC3-EEB5-4FAC-9064-716FEBBDA631}" type="pres">
      <dgm:prSet presAssocID="{EC224676-B3FF-4166-9B62-3D5505519CEB}" presName="background3" presStyleLbl="node3" presStyleIdx="2" presStyleCnt="3"/>
      <dgm:spPr/>
    </dgm:pt>
    <dgm:pt modelId="{6D694887-B979-4A3B-9C16-99991DD4D4EF}" type="pres">
      <dgm:prSet presAssocID="{EC224676-B3FF-4166-9B62-3D5505519CEB}" presName="text3" presStyleLbl="fgAcc3" presStyleIdx="2" presStyleCnt="3" custLinFactNeighborX="42735" custLinFactNeighborY="-4536">
        <dgm:presLayoutVars>
          <dgm:chPref val="3"/>
        </dgm:presLayoutVars>
      </dgm:prSet>
      <dgm:spPr/>
    </dgm:pt>
    <dgm:pt modelId="{7D830C4B-82E4-4A85-B204-0E6F16C2731E}" type="pres">
      <dgm:prSet presAssocID="{EC224676-B3FF-4166-9B62-3D5505519CEB}" presName="hierChild4" presStyleCnt="0"/>
      <dgm:spPr/>
    </dgm:pt>
  </dgm:ptLst>
  <dgm:cxnLst>
    <dgm:cxn modelId="{37063A08-D952-4034-9179-04C221B2B418}" srcId="{1595BFA3-8BC2-495A-A471-EFD1757155E4}" destId="{E9A665CB-C0A4-4838-89FB-7C5C5B6CFC30}" srcOrd="0" destOrd="0" parTransId="{428C539C-E799-46DA-8137-F2DA7217AF4E}" sibTransId="{2B574293-2610-43D3-8CE6-18210AADCCF8}"/>
    <dgm:cxn modelId="{A0DE9F12-D51A-4DD1-BDA2-B16AC1C5D3B4}" type="presOf" srcId="{7178E466-7834-4B34-A92C-252799EAA33C}" destId="{ADAD8A86-54BF-4DD1-8C01-5FBEAD197E8A}" srcOrd="0" destOrd="0" presId="urn:microsoft.com/office/officeart/2005/8/layout/hierarchy1"/>
    <dgm:cxn modelId="{CE23131D-21EA-421A-864C-1C0CE35F45E1}" srcId="{DAD07B29-8ADA-4A28-AB02-14F04827C7B0}" destId="{52D1D157-0E3C-4027-88AD-2FAF6028BDBE}" srcOrd="1" destOrd="0" parTransId="{971675C0-8D98-4AB6-A0D2-8D685DB61CCE}" sibTransId="{0805E8A8-6562-4C88-BD17-F106ACB1953C}"/>
    <dgm:cxn modelId="{E97A705B-8EE8-4711-9FD4-535CBD1D98B2}" srcId="{7B7CA140-D04A-4907-8EC4-03927131DEFE}" destId="{EC224676-B3FF-4166-9B62-3D5505519CEB}" srcOrd="0" destOrd="0" parTransId="{7F02D3C5-7E73-4DD3-864D-F0489A135E75}" sibTransId="{F8F0EB58-A9A5-4D61-91A3-0C7F28242874}"/>
    <dgm:cxn modelId="{8DCCEE5C-0CE1-4C13-B1E7-ECBFDC87DA7A}" srcId="{DAD07B29-8ADA-4A28-AB02-14F04827C7B0}" destId="{4CA7D77D-B990-4631-8172-19712A30D72E}" srcOrd="0" destOrd="0" parTransId="{7178E466-7834-4B34-A92C-252799EAA33C}" sibTransId="{E9411B1B-5760-468A-B228-35ADD31FBAA6}"/>
    <dgm:cxn modelId="{3E15ED65-E6F7-4858-A4A1-6DE2BCD05379}" type="presOf" srcId="{7F02D3C5-7E73-4DD3-864D-F0489A135E75}" destId="{68E0EE46-9B0E-4002-8D0A-5DB73CAA309B}" srcOrd="0" destOrd="0" presId="urn:microsoft.com/office/officeart/2005/8/layout/hierarchy1"/>
    <dgm:cxn modelId="{A58B4175-2D23-4F97-8D04-68CB826F3485}" type="presOf" srcId="{4CA7D77D-B990-4631-8172-19712A30D72E}" destId="{F64BCDB6-32C1-4E7D-BF49-5AED55DAE510}" srcOrd="0" destOrd="0" presId="urn:microsoft.com/office/officeart/2005/8/layout/hierarchy1"/>
    <dgm:cxn modelId="{DA0FCB83-B9CD-420F-9505-344AA1D9AD70}" srcId="{E9A665CB-C0A4-4838-89FB-7C5C5B6CFC30}" destId="{7B7CA140-D04A-4907-8EC4-03927131DEFE}" srcOrd="1" destOrd="0" parTransId="{89DA325B-7E09-463B-99D1-7AFDB715758C}" sibTransId="{CA940AC6-202D-4A29-94D8-DABDAF815070}"/>
    <dgm:cxn modelId="{13646687-6158-4622-B48B-F7B63133F452}" type="presOf" srcId="{89DA325B-7E09-463B-99D1-7AFDB715758C}" destId="{CEA8D796-488F-4170-ADD1-2CC83DD5174C}" srcOrd="0" destOrd="0" presId="urn:microsoft.com/office/officeart/2005/8/layout/hierarchy1"/>
    <dgm:cxn modelId="{6E1BE287-3A7D-438F-8DD3-21D0865CB21D}" type="presOf" srcId="{DAD07B29-8ADA-4A28-AB02-14F04827C7B0}" destId="{47CE449A-21BC-41C1-88FB-BC54D0076AFD}" srcOrd="0" destOrd="0" presId="urn:microsoft.com/office/officeart/2005/8/layout/hierarchy1"/>
    <dgm:cxn modelId="{3E23518E-C5E7-4CF1-9BDB-560591A611B8}" type="presOf" srcId="{83F5FCCC-D429-4596-B340-A6F99BDEF9E4}" destId="{B3903C24-5968-40F3-82F4-EAE19C4922CE}" srcOrd="0" destOrd="0" presId="urn:microsoft.com/office/officeart/2005/8/layout/hierarchy1"/>
    <dgm:cxn modelId="{77D3789A-71BA-438C-AC44-7C5505ACB291}" type="presOf" srcId="{E9A665CB-C0A4-4838-89FB-7C5C5B6CFC30}" destId="{BE43D39D-97C7-4435-8645-C63C041A8426}" srcOrd="0" destOrd="0" presId="urn:microsoft.com/office/officeart/2005/8/layout/hierarchy1"/>
    <dgm:cxn modelId="{CC17879F-E082-4631-964C-E07B6061455A}" type="presOf" srcId="{1595BFA3-8BC2-495A-A471-EFD1757155E4}" destId="{EAD38928-6427-4768-B029-5062F3937043}" srcOrd="0" destOrd="0" presId="urn:microsoft.com/office/officeart/2005/8/layout/hierarchy1"/>
    <dgm:cxn modelId="{2A6B02BB-386C-48C4-B82E-A2D2FE15705E}" type="presOf" srcId="{971675C0-8D98-4AB6-A0D2-8D685DB61CCE}" destId="{AEC84006-90AC-4F62-9566-3CDCEF8F7328}" srcOrd="0" destOrd="0" presId="urn:microsoft.com/office/officeart/2005/8/layout/hierarchy1"/>
    <dgm:cxn modelId="{10E129C0-F3D2-4002-A38C-7EC7929F07F8}" type="presOf" srcId="{7B7CA140-D04A-4907-8EC4-03927131DEFE}" destId="{96177A02-4844-4994-91C4-557A6480082A}" srcOrd="0" destOrd="0" presId="urn:microsoft.com/office/officeart/2005/8/layout/hierarchy1"/>
    <dgm:cxn modelId="{AEE0ACD9-F802-41B0-A848-581C2CA17CD7}" type="presOf" srcId="{EC224676-B3FF-4166-9B62-3D5505519CEB}" destId="{6D694887-B979-4A3B-9C16-99991DD4D4EF}" srcOrd="0" destOrd="0" presId="urn:microsoft.com/office/officeart/2005/8/layout/hierarchy1"/>
    <dgm:cxn modelId="{68D893E3-E1EE-4C56-BC3F-EF54AD564C37}" type="presOf" srcId="{52D1D157-0E3C-4027-88AD-2FAF6028BDBE}" destId="{D9D10820-8643-4A28-8EDB-E24FD586702D}" srcOrd="0" destOrd="0" presId="urn:microsoft.com/office/officeart/2005/8/layout/hierarchy1"/>
    <dgm:cxn modelId="{42CE7EE4-0D1B-4336-B961-C8EA61D882DB}" srcId="{E9A665CB-C0A4-4838-89FB-7C5C5B6CFC30}" destId="{DAD07B29-8ADA-4A28-AB02-14F04827C7B0}" srcOrd="0" destOrd="0" parTransId="{83F5FCCC-D429-4596-B340-A6F99BDEF9E4}" sibTransId="{F1B7E23C-9992-4441-9C47-9D218049D929}"/>
    <dgm:cxn modelId="{7118E0FA-92F5-4632-9A89-B7EB4681752E}" type="presParOf" srcId="{EAD38928-6427-4768-B029-5062F3937043}" destId="{56EFC5CC-C9FE-4A57-860D-06A7BF578CE4}" srcOrd="0" destOrd="0" presId="urn:microsoft.com/office/officeart/2005/8/layout/hierarchy1"/>
    <dgm:cxn modelId="{0F177865-B29E-4ABA-9733-67284B7EC992}" type="presParOf" srcId="{56EFC5CC-C9FE-4A57-860D-06A7BF578CE4}" destId="{13593CA5-CD18-4C40-AF0C-6E162617BE15}" srcOrd="0" destOrd="0" presId="urn:microsoft.com/office/officeart/2005/8/layout/hierarchy1"/>
    <dgm:cxn modelId="{5862382C-C2C8-43DC-8E41-3A5C3AC1DD2A}" type="presParOf" srcId="{13593CA5-CD18-4C40-AF0C-6E162617BE15}" destId="{E2DA6736-CA6E-4834-A5FA-398AF24A1D00}" srcOrd="0" destOrd="0" presId="urn:microsoft.com/office/officeart/2005/8/layout/hierarchy1"/>
    <dgm:cxn modelId="{7E15B848-FE0D-4278-A3C3-E390A07ADB1F}" type="presParOf" srcId="{13593CA5-CD18-4C40-AF0C-6E162617BE15}" destId="{BE43D39D-97C7-4435-8645-C63C041A8426}" srcOrd="1" destOrd="0" presId="urn:microsoft.com/office/officeart/2005/8/layout/hierarchy1"/>
    <dgm:cxn modelId="{A9949C3B-7A77-4F1A-8D9A-E740C62C189C}" type="presParOf" srcId="{56EFC5CC-C9FE-4A57-860D-06A7BF578CE4}" destId="{138080A2-BD9E-4F0D-B229-C3C1B95307BB}" srcOrd="1" destOrd="0" presId="urn:microsoft.com/office/officeart/2005/8/layout/hierarchy1"/>
    <dgm:cxn modelId="{B9D30EF1-DAFB-426E-965D-778B1DA1D7D8}" type="presParOf" srcId="{138080A2-BD9E-4F0D-B229-C3C1B95307BB}" destId="{B3903C24-5968-40F3-82F4-EAE19C4922CE}" srcOrd="0" destOrd="0" presId="urn:microsoft.com/office/officeart/2005/8/layout/hierarchy1"/>
    <dgm:cxn modelId="{70614898-1328-4BD1-99A9-F46FDB52C719}" type="presParOf" srcId="{138080A2-BD9E-4F0D-B229-C3C1B95307BB}" destId="{1CAD94AE-8D4B-4A2B-B4D6-38C5A11BB376}" srcOrd="1" destOrd="0" presId="urn:microsoft.com/office/officeart/2005/8/layout/hierarchy1"/>
    <dgm:cxn modelId="{AA68D6B3-4337-418A-9401-A4278D04C1C9}" type="presParOf" srcId="{1CAD94AE-8D4B-4A2B-B4D6-38C5A11BB376}" destId="{FC025C45-E227-4653-BE8E-D8D043116114}" srcOrd="0" destOrd="0" presId="urn:microsoft.com/office/officeart/2005/8/layout/hierarchy1"/>
    <dgm:cxn modelId="{91846A8A-1679-48ED-8071-E1410B2BCFE6}" type="presParOf" srcId="{FC025C45-E227-4653-BE8E-D8D043116114}" destId="{0BB66326-1F15-4380-AFC0-CFE33F3F65BD}" srcOrd="0" destOrd="0" presId="urn:microsoft.com/office/officeart/2005/8/layout/hierarchy1"/>
    <dgm:cxn modelId="{C90AFB2C-BF83-4ECA-9618-1D6E47761532}" type="presParOf" srcId="{FC025C45-E227-4653-BE8E-D8D043116114}" destId="{47CE449A-21BC-41C1-88FB-BC54D0076AFD}" srcOrd="1" destOrd="0" presId="urn:microsoft.com/office/officeart/2005/8/layout/hierarchy1"/>
    <dgm:cxn modelId="{2C542E01-E3F9-4F34-9826-C782149B92A0}" type="presParOf" srcId="{1CAD94AE-8D4B-4A2B-B4D6-38C5A11BB376}" destId="{D303EEAA-B369-4BA6-87BA-B081A0A85C57}" srcOrd="1" destOrd="0" presId="urn:microsoft.com/office/officeart/2005/8/layout/hierarchy1"/>
    <dgm:cxn modelId="{DA031813-826B-4CA6-A302-A82F2DE928B7}" type="presParOf" srcId="{D303EEAA-B369-4BA6-87BA-B081A0A85C57}" destId="{ADAD8A86-54BF-4DD1-8C01-5FBEAD197E8A}" srcOrd="0" destOrd="0" presId="urn:microsoft.com/office/officeart/2005/8/layout/hierarchy1"/>
    <dgm:cxn modelId="{4327523D-C23F-44A6-9767-76230378E691}" type="presParOf" srcId="{D303EEAA-B369-4BA6-87BA-B081A0A85C57}" destId="{72482989-EBD2-4F8B-803C-1A160C46F313}" srcOrd="1" destOrd="0" presId="urn:microsoft.com/office/officeart/2005/8/layout/hierarchy1"/>
    <dgm:cxn modelId="{2DE14D03-E526-424C-84C1-779387BCC62E}" type="presParOf" srcId="{72482989-EBD2-4F8B-803C-1A160C46F313}" destId="{E5C42E48-B2E1-4662-9863-09462D057D53}" srcOrd="0" destOrd="0" presId="urn:microsoft.com/office/officeart/2005/8/layout/hierarchy1"/>
    <dgm:cxn modelId="{E32FE4D1-8791-4D64-9D65-F357E9EA3912}" type="presParOf" srcId="{E5C42E48-B2E1-4662-9863-09462D057D53}" destId="{1AFF51E2-B4AF-4C2B-BE99-A4C0B4F28782}" srcOrd="0" destOrd="0" presId="urn:microsoft.com/office/officeart/2005/8/layout/hierarchy1"/>
    <dgm:cxn modelId="{C87F3979-5932-48D7-9A2C-5A6708412304}" type="presParOf" srcId="{E5C42E48-B2E1-4662-9863-09462D057D53}" destId="{F64BCDB6-32C1-4E7D-BF49-5AED55DAE510}" srcOrd="1" destOrd="0" presId="urn:microsoft.com/office/officeart/2005/8/layout/hierarchy1"/>
    <dgm:cxn modelId="{8C61CD0E-C41F-4369-8FA8-A5097C4B312E}" type="presParOf" srcId="{72482989-EBD2-4F8B-803C-1A160C46F313}" destId="{CB30C10D-7E15-4908-A6C7-8FAA06F2F547}" srcOrd="1" destOrd="0" presId="urn:microsoft.com/office/officeart/2005/8/layout/hierarchy1"/>
    <dgm:cxn modelId="{60C3044E-AA86-4812-9828-649D6E185317}" type="presParOf" srcId="{D303EEAA-B369-4BA6-87BA-B081A0A85C57}" destId="{AEC84006-90AC-4F62-9566-3CDCEF8F7328}" srcOrd="2" destOrd="0" presId="urn:microsoft.com/office/officeart/2005/8/layout/hierarchy1"/>
    <dgm:cxn modelId="{695E15F1-10A0-4B6A-8140-F8F42578FBB6}" type="presParOf" srcId="{D303EEAA-B369-4BA6-87BA-B081A0A85C57}" destId="{EBA5C0F0-A86D-457E-9306-0387CC9B7BAD}" srcOrd="3" destOrd="0" presId="urn:microsoft.com/office/officeart/2005/8/layout/hierarchy1"/>
    <dgm:cxn modelId="{3C716BA8-0537-4937-A1EC-3B4FBFCF3CEA}" type="presParOf" srcId="{EBA5C0F0-A86D-457E-9306-0387CC9B7BAD}" destId="{6F0516D5-46C6-4D1E-AA4D-52A693907D47}" srcOrd="0" destOrd="0" presId="urn:microsoft.com/office/officeart/2005/8/layout/hierarchy1"/>
    <dgm:cxn modelId="{306087E3-DDC6-469C-A462-C4EFA13A0865}" type="presParOf" srcId="{6F0516D5-46C6-4D1E-AA4D-52A693907D47}" destId="{B3484BDF-DFD5-47D1-93E8-F741CE8D3D8C}" srcOrd="0" destOrd="0" presId="urn:microsoft.com/office/officeart/2005/8/layout/hierarchy1"/>
    <dgm:cxn modelId="{B6E0F562-74D4-4761-80C6-0793CEA8F202}" type="presParOf" srcId="{6F0516D5-46C6-4D1E-AA4D-52A693907D47}" destId="{D9D10820-8643-4A28-8EDB-E24FD586702D}" srcOrd="1" destOrd="0" presId="urn:microsoft.com/office/officeart/2005/8/layout/hierarchy1"/>
    <dgm:cxn modelId="{C961BC12-D066-4386-9C1D-BE0A8C8072DC}" type="presParOf" srcId="{EBA5C0F0-A86D-457E-9306-0387CC9B7BAD}" destId="{25CE62B7-5980-4365-86B4-777BBAA42932}" srcOrd="1" destOrd="0" presId="urn:microsoft.com/office/officeart/2005/8/layout/hierarchy1"/>
    <dgm:cxn modelId="{546F9E71-CF32-4D8E-B81F-BDDECBFCEFE2}" type="presParOf" srcId="{138080A2-BD9E-4F0D-B229-C3C1B95307BB}" destId="{CEA8D796-488F-4170-ADD1-2CC83DD5174C}" srcOrd="2" destOrd="0" presId="urn:microsoft.com/office/officeart/2005/8/layout/hierarchy1"/>
    <dgm:cxn modelId="{4C0004CB-489E-46E5-825A-2A635A9B132E}" type="presParOf" srcId="{138080A2-BD9E-4F0D-B229-C3C1B95307BB}" destId="{F320A09A-B8C5-4F5F-A264-724E988D2174}" srcOrd="3" destOrd="0" presId="urn:microsoft.com/office/officeart/2005/8/layout/hierarchy1"/>
    <dgm:cxn modelId="{7F65BFBB-D72C-40E6-8DCA-188DCC56393B}" type="presParOf" srcId="{F320A09A-B8C5-4F5F-A264-724E988D2174}" destId="{66B03770-B2EA-4C5A-8987-6F2EB817F722}" srcOrd="0" destOrd="0" presId="urn:microsoft.com/office/officeart/2005/8/layout/hierarchy1"/>
    <dgm:cxn modelId="{4BC9F1EA-0242-4B6C-8B00-18493447EAC7}" type="presParOf" srcId="{66B03770-B2EA-4C5A-8987-6F2EB817F722}" destId="{86665FB9-C5DC-439F-B956-C06299B2CCE5}" srcOrd="0" destOrd="0" presId="urn:microsoft.com/office/officeart/2005/8/layout/hierarchy1"/>
    <dgm:cxn modelId="{7E61CA98-EDF8-4B1C-A6DB-F0C8A5AD2D01}" type="presParOf" srcId="{66B03770-B2EA-4C5A-8987-6F2EB817F722}" destId="{96177A02-4844-4994-91C4-557A6480082A}" srcOrd="1" destOrd="0" presId="urn:microsoft.com/office/officeart/2005/8/layout/hierarchy1"/>
    <dgm:cxn modelId="{3004135F-9E92-4114-B079-4D920C7C3CCB}" type="presParOf" srcId="{F320A09A-B8C5-4F5F-A264-724E988D2174}" destId="{E6D37E35-7DC0-42B3-8DA1-2C1D9FDFF6DB}" srcOrd="1" destOrd="0" presId="urn:microsoft.com/office/officeart/2005/8/layout/hierarchy1"/>
    <dgm:cxn modelId="{185FD524-0975-429E-B0CE-4CE931964E2C}" type="presParOf" srcId="{E6D37E35-7DC0-42B3-8DA1-2C1D9FDFF6DB}" destId="{68E0EE46-9B0E-4002-8D0A-5DB73CAA309B}" srcOrd="0" destOrd="0" presId="urn:microsoft.com/office/officeart/2005/8/layout/hierarchy1"/>
    <dgm:cxn modelId="{EA091BDD-5531-4084-ADBF-7417507EE187}" type="presParOf" srcId="{E6D37E35-7DC0-42B3-8DA1-2C1D9FDFF6DB}" destId="{5E8ADE87-9E6B-467F-8618-9B7DD566A7BB}" srcOrd="1" destOrd="0" presId="urn:microsoft.com/office/officeart/2005/8/layout/hierarchy1"/>
    <dgm:cxn modelId="{8222157F-74AE-4F6B-8890-5239FC5BB001}" type="presParOf" srcId="{5E8ADE87-9E6B-467F-8618-9B7DD566A7BB}" destId="{646B42E1-E119-4A92-8851-822AE23217DC}" srcOrd="0" destOrd="0" presId="urn:microsoft.com/office/officeart/2005/8/layout/hierarchy1"/>
    <dgm:cxn modelId="{A48D6054-EB33-4D35-A386-8B2258D969E6}" type="presParOf" srcId="{646B42E1-E119-4A92-8851-822AE23217DC}" destId="{54248EC3-EEB5-4FAC-9064-716FEBBDA631}" srcOrd="0" destOrd="0" presId="urn:microsoft.com/office/officeart/2005/8/layout/hierarchy1"/>
    <dgm:cxn modelId="{812C4854-F9ED-48D5-91E5-C57F44196422}" type="presParOf" srcId="{646B42E1-E119-4A92-8851-822AE23217DC}" destId="{6D694887-B979-4A3B-9C16-99991DD4D4EF}" srcOrd="1" destOrd="0" presId="urn:microsoft.com/office/officeart/2005/8/layout/hierarchy1"/>
    <dgm:cxn modelId="{74C710FA-1729-4FB0-8403-6808476C781B}" type="presParOf" srcId="{5E8ADE87-9E6B-467F-8618-9B7DD566A7BB}" destId="{7D830C4B-82E4-4A85-B204-0E6F16C2731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0EE46-9B0E-4002-8D0A-5DB73CAA309B}">
      <dsp:nvSpPr>
        <dsp:cNvPr id="0" name=""/>
        <dsp:cNvSpPr/>
      </dsp:nvSpPr>
      <dsp:spPr>
        <a:xfrm>
          <a:off x="4801344" y="2348804"/>
          <a:ext cx="376237" cy="393795"/>
        </a:xfrm>
        <a:custGeom>
          <a:avLst/>
          <a:gdLst/>
          <a:ahLst/>
          <a:cxnLst/>
          <a:rect l="0" t="0" r="0" b="0"/>
          <a:pathLst>
            <a:path>
              <a:moveTo>
                <a:pt x="0" y="0"/>
              </a:moveTo>
              <a:lnTo>
                <a:pt x="0" y="254571"/>
              </a:lnTo>
              <a:lnTo>
                <a:pt x="376237" y="254571"/>
              </a:lnTo>
              <a:lnTo>
                <a:pt x="376237" y="39379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EA8D796-488F-4170-ADD1-2CC83DD5174C}">
      <dsp:nvSpPr>
        <dsp:cNvPr id="0" name=""/>
        <dsp:cNvSpPr/>
      </dsp:nvSpPr>
      <dsp:spPr>
        <a:xfrm>
          <a:off x="3251382" y="956646"/>
          <a:ext cx="1549961" cy="437837"/>
        </a:xfrm>
        <a:custGeom>
          <a:avLst/>
          <a:gdLst/>
          <a:ahLst/>
          <a:cxnLst/>
          <a:rect l="0" t="0" r="0" b="0"/>
          <a:pathLst>
            <a:path>
              <a:moveTo>
                <a:pt x="0" y="0"/>
              </a:moveTo>
              <a:lnTo>
                <a:pt x="0" y="298613"/>
              </a:lnTo>
              <a:lnTo>
                <a:pt x="1549961" y="298613"/>
              </a:lnTo>
              <a:lnTo>
                <a:pt x="1549961" y="43783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EC84006-90AC-4F62-9566-3CDCEF8F7328}">
      <dsp:nvSpPr>
        <dsp:cNvPr id="0" name=""/>
        <dsp:cNvSpPr/>
      </dsp:nvSpPr>
      <dsp:spPr>
        <a:xfrm>
          <a:off x="2046089" y="2348804"/>
          <a:ext cx="918418" cy="437083"/>
        </a:xfrm>
        <a:custGeom>
          <a:avLst/>
          <a:gdLst/>
          <a:ahLst/>
          <a:cxnLst/>
          <a:rect l="0" t="0" r="0" b="0"/>
          <a:pathLst>
            <a:path>
              <a:moveTo>
                <a:pt x="0" y="0"/>
              </a:moveTo>
              <a:lnTo>
                <a:pt x="0" y="297859"/>
              </a:lnTo>
              <a:lnTo>
                <a:pt x="918418" y="297859"/>
              </a:lnTo>
              <a:lnTo>
                <a:pt x="918418" y="43708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DAD8A86-54BF-4DD1-8C01-5FBEAD197E8A}">
      <dsp:nvSpPr>
        <dsp:cNvPr id="0" name=""/>
        <dsp:cNvSpPr/>
      </dsp:nvSpPr>
      <dsp:spPr>
        <a:xfrm>
          <a:off x="1127670" y="2348804"/>
          <a:ext cx="918418" cy="437083"/>
        </a:xfrm>
        <a:custGeom>
          <a:avLst/>
          <a:gdLst/>
          <a:ahLst/>
          <a:cxnLst/>
          <a:rect l="0" t="0" r="0" b="0"/>
          <a:pathLst>
            <a:path>
              <a:moveTo>
                <a:pt x="918418" y="0"/>
              </a:moveTo>
              <a:lnTo>
                <a:pt x="918418" y="297859"/>
              </a:lnTo>
              <a:lnTo>
                <a:pt x="0" y="297859"/>
              </a:lnTo>
              <a:lnTo>
                <a:pt x="0" y="43708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3903C24-5968-40F3-82F4-EAE19C4922CE}">
      <dsp:nvSpPr>
        <dsp:cNvPr id="0" name=""/>
        <dsp:cNvSpPr/>
      </dsp:nvSpPr>
      <dsp:spPr>
        <a:xfrm>
          <a:off x="2046089" y="956646"/>
          <a:ext cx="1205293" cy="437837"/>
        </a:xfrm>
        <a:custGeom>
          <a:avLst/>
          <a:gdLst/>
          <a:ahLst/>
          <a:cxnLst/>
          <a:rect l="0" t="0" r="0" b="0"/>
          <a:pathLst>
            <a:path>
              <a:moveTo>
                <a:pt x="1205293" y="0"/>
              </a:moveTo>
              <a:lnTo>
                <a:pt x="1205293" y="298613"/>
              </a:lnTo>
              <a:lnTo>
                <a:pt x="0" y="298613"/>
              </a:lnTo>
              <a:lnTo>
                <a:pt x="0" y="43783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DA6736-CA6E-4834-A5FA-398AF24A1D00}">
      <dsp:nvSpPr>
        <dsp:cNvPr id="0" name=""/>
        <dsp:cNvSpPr/>
      </dsp:nvSpPr>
      <dsp:spPr>
        <a:xfrm>
          <a:off x="2499949" y="2326"/>
          <a:ext cx="1502866" cy="9543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3D39D-97C7-4435-8645-C63C041A8426}">
      <dsp:nvSpPr>
        <dsp:cNvPr id="0" name=""/>
        <dsp:cNvSpPr/>
      </dsp:nvSpPr>
      <dsp:spPr>
        <a:xfrm>
          <a:off x="2666934" y="160962"/>
          <a:ext cx="1502866" cy="9543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err="1"/>
            <a:t>বাংলা</a:t>
          </a:r>
          <a:r>
            <a:rPr lang="en-US" sz="2500" b="1" kern="1200" dirty="0"/>
            <a:t> </a:t>
          </a:r>
          <a:r>
            <a:rPr lang="en-US" sz="2500" b="1" kern="1200" dirty="0" err="1"/>
            <a:t>ভাষারীতি</a:t>
          </a:r>
          <a:r>
            <a:rPr lang="en-US" sz="2500" b="1" kern="1200" dirty="0"/>
            <a:t> </a:t>
          </a:r>
          <a:endParaRPr lang="en-US" sz="2500" kern="1200" dirty="0"/>
        </a:p>
      </dsp:txBody>
      <dsp:txXfrm>
        <a:off x="2694885" y="188913"/>
        <a:ext cx="1446964" cy="898418"/>
      </dsp:txXfrm>
    </dsp:sp>
    <dsp:sp modelId="{0BB66326-1F15-4380-AFC0-CFE33F3F65BD}">
      <dsp:nvSpPr>
        <dsp:cNvPr id="0" name=""/>
        <dsp:cNvSpPr/>
      </dsp:nvSpPr>
      <dsp:spPr>
        <a:xfrm>
          <a:off x="1294655" y="1394483"/>
          <a:ext cx="1502866" cy="9543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449A-21BC-41C1-88FB-BC54D0076AFD}">
      <dsp:nvSpPr>
        <dsp:cNvPr id="0" name=""/>
        <dsp:cNvSpPr/>
      </dsp:nvSpPr>
      <dsp:spPr>
        <a:xfrm>
          <a:off x="1461641" y="1553119"/>
          <a:ext cx="1502866" cy="9543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bn-BD" sz="2500" kern="1200" dirty="0"/>
            <a:t>লৈখিক</a:t>
          </a:r>
          <a:endParaRPr lang="en-US" sz="2500" kern="1200" dirty="0"/>
        </a:p>
      </dsp:txBody>
      <dsp:txXfrm>
        <a:off x="1489592" y="1581070"/>
        <a:ext cx="1446964" cy="898418"/>
      </dsp:txXfrm>
    </dsp:sp>
    <dsp:sp modelId="{1AFF51E2-B4AF-4C2B-BE99-A4C0B4F28782}">
      <dsp:nvSpPr>
        <dsp:cNvPr id="0" name=""/>
        <dsp:cNvSpPr/>
      </dsp:nvSpPr>
      <dsp:spPr>
        <a:xfrm>
          <a:off x="376237" y="2785887"/>
          <a:ext cx="1502866" cy="9543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BCDB6-32C1-4E7D-BF49-5AED55DAE510}">
      <dsp:nvSpPr>
        <dsp:cNvPr id="0" name=""/>
        <dsp:cNvSpPr/>
      </dsp:nvSpPr>
      <dsp:spPr>
        <a:xfrm>
          <a:off x="543222" y="2944523"/>
          <a:ext cx="1502866" cy="9543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bn-BD" sz="2500" kern="1200" dirty="0"/>
            <a:t>সাধু</a:t>
          </a:r>
          <a:endParaRPr lang="en-US" sz="2500" kern="1200" dirty="0"/>
        </a:p>
      </dsp:txBody>
      <dsp:txXfrm>
        <a:off x="571173" y="2972474"/>
        <a:ext cx="1446964" cy="898418"/>
      </dsp:txXfrm>
    </dsp:sp>
    <dsp:sp modelId="{B3484BDF-DFD5-47D1-93E8-F741CE8D3D8C}">
      <dsp:nvSpPr>
        <dsp:cNvPr id="0" name=""/>
        <dsp:cNvSpPr/>
      </dsp:nvSpPr>
      <dsp:spPr>
        <a:xfrm>
          <a:off x="2213074" y="2785887"/>
          <a:ext cx="1502866" cy="9543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D10820-8643-4A28-8EDB-E24FD586702D}">
      <dsp:nvSpPr>
        <dsp:cNvPr id="0" name=""/>
        <dsp:cNvSpPr/>
      </dsp:nvSpPr>
      <dsp:spPr>
        <a:xfrm>
          <a:off x="2380059" y="2944523"/>
          <a:ext cx="1502866" cy="9543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bn-BD" sz="2500" kern="1200" dirty="0"/>
            <a:t>চলিত</a:t>
          </a:r>
          <a:endParaRPr lang="en-US" sz="2500" kern="1200" dirty="0"/>
        </a:p>
      </dsp:txBody>
      <dsp:txXfrm>
        <a:off x="2408010" y="2972474"/>
        <a:ext cx="1446964" cy="898418"/>
      </dsp:txXfrm>
    </dsp:sp>
    <dsp:sp modelId="{86665FB9-C5DC-439F-B956-C06299B2CCE5}">
      <dsp:nvSpPr>
        <dsp:cNvPr id="0" name=""/>
        <dsp:cNvSpPr/>
      </dsp:nvSpPr>
      <dsp:spPr>
        <a:xfrm>
          <a:off x="4049910" y="1394483"/>
          <a:ext cx="1502866" cy="9543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177A02-4844-4994-91C4-557A6480082A}">
      <dsp:nvSpPr>
        <dsp:cNvPr id="0" name=""/>
        <dsp:cNvSpPr/>
      </dsp:nvSpPr>
      <dsp:spPr>
        <a:xfrm>
          <a:off x="4216896" y="1553119"/>
          <a:ext cx="1502866" cy="9543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bn-BD" sz="2500" kern="1200" dirty="0"/>
            <a:t>মৌখিক</a:t>
          </a:r>
          <a:endParaRPr lang="en-US" sz="2500" kern="1200" dirty="0"/>
        </a:p>
      </dsp:txBody>
      <dsp:txXfrm>
        <a:off x="4244847" y="1581070"/>
        <a:ext cx="1446964" cy="898418"/>
      </dsp:txXfrm>
    </dsp:sp>
    <dsp:sp modelId="{54248EC3-EEB5-4FAC-9064-716FEBBDA631}">
      <dsp:nvSpPr>
        <dsp:cNvPr id="0" name=""/>
        <dsp:cNvSpPr/>
      </dsp:nvSpPr>
      <dsp:spPr>
        <a:xfrm>
          <a:off x="4426148" y="2742599"/>
          <a:ext cx="1502866" cy="9543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694887-B979-4A3B-9C16-99991DD4D4EF}">
      <dsp:nvSpPr>
        <dsp:cNvPr id="0" name=""/>
        <dsp:cNvSpPr/>
      </dsp:nvSpPr>
      <dsp:spPr>
        <a:xfrm>
          <a:off x="4593133" y="2901235"/>
          <a:ext cx="1502866" cy="9543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bn-BD" sz="2500" kern="1200" dirty="0"/>
            <a:t>আঞ্চলিক</a:t>
          </a:r>
          <a:endParaRPr lang="en-US" sz="2500" kern="1200" dirty="0"/>
        </a:p>
      </dsp:txBody>
      <dsp:txXfrm>
        <a:off x="4621084" y="2929186"/>
        <a:ext cx="1446964" cy="8984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A98FF-9AD3-4B10-A8CC-57C6369A421C}" type="datetimeFigureOut">
              <a:rPr lang="en-US" smtClean="0"/>
              <a:pPr/>
              <a:t>3/30/2022</a:t>
            </a:fld>
            <a:endParaRPr lang="en-US"/>
          </a:p>
        </p:txBody>
      </p:sp>
      <p:sp>
        <p:nvSpPr>
          <p:cNvPr id="4" name="Slide Image Placeholder 3"/>
          <p:cNvSpPr>
            <a:spLocks noGrp="1" noRot="1" noChangeAspect="1"/>
          </p:cNvSpPr>
          <p:nvPr>
            <p:ph type="sldImg" idx="2"/>
          </p:nvPr>
        </p:nvSpPr>
        <p:spPr>
          <a:xfrm>
            <a:off x="368300" y="685800"/>
            <a:ext cx="6121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21262-729F-43C3-807B-9E6EB5DE9F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692917" rtl="0" eaLnBrk="1" latinLnBrk="0" hangingPunct="1">
      <a:defRPr sz="900" kern="1200">
        <a:solidFill>
          <a:schemeClr val="tx1"/>
        </a:solidFill>
        <a:latin typeface="+mn-lt"/>
        <a:ea typeface="+mn-ea"/>
        <a:cs typeface="+mn-cs"/>
      </a:defRPr>
    </a:lvl1pPr>
    <a:lvl2pPr marL="346459" algn="l" defTabSz="692917" rtl="0" eaLnBrk="1" latinLnBrk="0" hangingPunct="1">
      <a:defRPr sz="900" kern="1200">
        <a:solidFill>
          <a:schemeClr val="tx1"/>
        </a:solidFill>
        <a:latin typeface="+mn-lt"/>
        <a:ea typeface="+mn-ea"/>
        <a:cs typeface="+mn-cs"/>
      </a:defRPr>
    </a:lvl2pPr>
    <a:lvl3pPr marL="692917" algn="l" defTabSz="692917" rtl="0" eaLnBrk="1" latinLnBrk="0" hangingPunct="1">
      <a:defRPr sz="900" kern="1200">
        <a:solidFill>
          <a:schemeClr val="tx1"/>
        </a:solidFill>
        <a:latin typeface="+mn-lt"/>
        <a:ea typeface="+mn-ea"/>
        <a:cs typeface="+mn-cs"/>
      </a:defRPr>
    </a:lvl3pPr>
    <a:lvl4pPr marL="1039375" algn="l" defTabSz="692917" rtl="0" eaLnBrk="1" latinLnBrk="0" hangingPunct="1">
      <a:defRPr sz="900" kern="1200">
        <a:solidFill>
          <a:schemeClr val="tx1"/>
        </a:solidFill>
        <a:latin typeface="+mn-lt"/>
        <a:ea typeface="+mn-ea"/>
        <a:cs typeface="+mn-cs"/>
      </a:defRPr>
    </a:lvl4pPr>
    <a:lvl5pPr marL="1385833" algn="l" defTabSz="692917" rtl="0" eaLnBrk="1" latinLnBrk="0" hangingPunct="1">
      <a:defRPr sz="900" kern="1200">
        <a:solidFill>
          <a:schemeClr val="tx1"/>
        </a:solidFill>
        <a:latin typeface="+mn-lt"/>
        <a:ea typeface="+mn-ea"/>
        <a:cs typeface="+mn-cs"/>
      </a:defRPr>
    </a:lvl5pPr>
    <a:lvl6pPr marL="1732292" algn="l" defTabSz="692917" rtl="0" eaLnBrk="1" latinLnBrk="0" hangingPunct="1">
      <a:defRPr sz="900" kern="1200">
        <a:solidFill>
          <a:schemeClr val="tx1"/>
        </a:solidFill>
        <a:latin typeface="+mn-lt"/>
        <a:ea typeface="+mn-ea"/>
        <a:cs typeface="+mn-cs"/>
      </a:defRPr>
    </a:lvl6pPr>
    <a:lvl7pPr marL="2078751" algn="l" defTabSz="692917" rtl="0" eaLnBrk="1" latinLnBrk="0" hangingPunct="1">
      <a:defRPr sz="900" kern="1200">
        <a:solidFill>
          <a:schemeClr val="tx1"/>
        </a:solidFill>
        <a:latin typeface="+mn-lt"/>
        <a:ea typeface="+mn-ea"/>
        <a:cs typeface="+mn-cs"/>
      </a:defRPr>
    </a:lvl7pPr>
    <a:lvl8pPr marL="2425209" algn="l" defTabSz="692917" rtl="0" eaLnBrk="1" latinLnBrk="0" hangingPunct="1">
      <a:defRPr sz="900" kern="1200">
        <a:solidFill>
          <a:schemeClr val="tx1"/>
        </a:solidFill>
        <a:latin typeface="+mn-lt"/>
        <a:ea typeface="+mn-ea"/>
        <a:cs typeface="+mn-cs"/>
      </a:defRPr>
    </a:lvl8pPr>
    <a:lvl9pPr marL="2771667" algn="l" defTabSz="692917"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685800"/>
            <a:ext cx="6121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021262-729F-43C3-807B-9E6EB5DE9FD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21262-729F-43C3-807B-9E6EB5DE9FD9}" type="slidenum">
              <a:rPr lang="en-US" smtClean="0"/>
              <a:pPr/>
              <a:t>5</a:t>
            </a:fld>
            <a:endParaRPr lang="en-US"/>
          </a:p>
        </p:txBody>
      </p:sp>
    </p:spTree>
    <p:extLst>
      <p:ext uri="{BB962C8B-B14F-4D97-AF65-F5344CB8AC3E}">
        <p14:creationId xmlns:p14="http://schemas.microsoft.com/office/powerpoint/2010/main" val="82384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021262-729F-43C3-807B-9E6EB5DE9FD9}"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685800"/>
            <a:ext cx="6121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021262-729F-43C3-807B-9E6EB5DE9FD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0917"/>
            <a:ext cx="7772400" cy="1097755"/>
          </a:xfrm>
        </p:spPr>
        <p:txBody>
          <a:bodyPr/>
          <a:lstStyle/>
          <a:p>
            <a:r>
              <a:rPr lang="en-US"/>
              <a:t>Click to edit Master title style</a:t>
            </a:r>
          </a:p>
        </p:txBody>
      </p:sp>
      <p:sp>
        <p:nvSpPr>
          <p:cNvPr id="3" name="Subtitle 2"/>
          <p:cNvSpPr>
            <a:spLocks noGrp="1"/>
          </p:cNvSpPr>
          <p:nvPr>
            <p:ph type="subTitle" idx="1"/>
          </p:nvPr>
        </p:nvSpPr>
        <p:spPr>
          <a:xfrm>
            <a:off x="1371600" y="2902056"/>
            <a:ext cx="6400800" cy="1308770"/>
          </a:xfrm>
        </p:spPr>
        <p:txBody>
          <a:bodyPr/>
          <a:lstStyle>
            <a:lvl1pPr marL="0" indent="0" algn="ctr">
              <a:buNone/>
              <a:defRPr>
                <a:solidFill>
                  <a:schemeClr val="tx1">
                    <a:tint val="75000"/>
                  </a:schemeClr>
                </a:solidFill>
              </a:defRPr>
            </a:lvl1pPr>
            <a:lvl2pPr marL="375361" indent="0" algn="ctr">
              <a:buNone/>
              <a:defRPr>
                <a:solidFill>
                  <a:schemeClr val="tx1">
                    <a:tint val="75000"/>
                  </a:schemeClr>
                </a:solidFill>
              </a:defRPr>
            </a:lvl2pPr>
            <a:lvl3pPr marL="750722" indent="0" algn="ctr">
              <a:buNone/>
              <a:defRPr>
                <a:solidFill>
                  <a:schemeClr val="tx1">
                    <a:tint val="75000"/>
                  </a:schemeClr>
                </a:solidFill>
              </a:defRPr>
            </a:lvl3pPr>
            <a:lvl4pPr marL="1126084" indent="0" algn="ctr">
              <a:buNone/>
              <a:defRPr>
                <a:solidFill>
                  <a:schemeClr val="tx1">
                    <a:tint val="75000"/>
                  </a:schemeClr>
                </a:solidFill>
              </a:defRPr>
            </a:lvl4pPr>
            <a:lvl5pPr marL="1501445" indent="0" algn="ctr">
              <a:buNone/>
              <a:defRPr>
                <a:solidFill>
                  <a:schemeClr val="tx1">
                    <a:tint val="75000"/>
                  </a:schemeClr>
                </a:solidFill>
              </a:defRPr>
            </a:lvl5pPr>
            <a:lvl6pPr marL="1876806" indent="0" algn="ctr">
              <a:buNone/>
              <a:defRPr>
                <a:solidFill>
                  <a:schemeClr val="tx1">
                    <a:tint val="75000"/>
                  </a:schemeClr>
                </a:solidFill>
              </a:defRPr>
            </a:lvl6pPr>
            <a:lvl7pPr marL="2252167" indent="0" algn="ctr">
              <a:buNone/>
              <a:defRPr>
                <a:solidFill>
                  <a:schemeClr val="tx1">
                    <a:tint val="75000"/>
                  </a:schemeClr>
                </a:solidFill>
              </a:defRPr>
            </a:lvl7pPr>
            <a:lvl8pPr marL="2627528" indent="0" algn="ctr">
              <a:buNone/>
              <a:defRPr>
                <a:solidFill>
                  <a:schemeClr val="tx1">
                    <a:tint val="75000"/>
                  </a:schemeClr>
                </a:solidFill>
              </a:defRPr>
            </a:lvl8pPr>
            <a:lvl9pPr marL="30028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190865"/>
            <a:ext cx="2262188" cy="40792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9" y="190865"/>
            <a:ext cx="6637338" cy="40792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90894"/>
            <a:ext cx="7772400" cy="1017142"/>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722313" y="2170616"/>
            <a:ext cx="7772400" cy="1120279"/>
          </a:xfrm>
        </p:spPr>
        <p:txBody>
          <a:bodyPr anchor="b"/>
          <a:lstStyle>
            <a:lvl1pPr marL="0" indent="0">
              <a:buNone/>
              <a:defRPr sz="1600">
                <a:solidFill>
                  <a:schemeClr val="tx1">
                    <a:tint val="75000"/>
                  </a:schemeClr>
                </a:solidFill>
              </a:defRPr>
            </a:lvl1pPr>
            <a:lvl2pPr marL="375361" indent="0">
              <a:buNone/>
              <a:defRPr sz="1500">
                <a:solidFill>
                  <a:schemeClr val="tx1">
                    <a:tint val="75000"/>
                  </a:schemeClr>
                </a:solidFill>
              </a:defRPr>
            </a:lvl2pPr>
            <a:lvl3pPr marL="750722" indent="0">
              <a:buNone/>
              <a:defRPr sz="1300">
                <a:solidFill>
                  <a:schemeClr val="tx1">
                    <a:tint val="75000"/>
                  </a:schemeClr>
                </a:solidFill>
              </a:defRPr>
            </a:lvl3pPr>
            <a:lvl4pPr marL="1126084" indent="0">
              <a:buNone/>
              <a:defRPr sz="1100">
                <a:solidFill>
                  <a:schemeClr val="tx1">
                    <a:tint val="75000"/>
                  </a:schemeClr>
                </a:solidFill>
              </a:defRPr>
            </a:lvl4pPr>
            <a:lvl5pPr marL="1501445" indent="0">
              <a:buNone/>
              <a:defRPr sz="1100">
                <a:solidFill>
                  <a:schemeClr val="tx1">
                    <a:tint val="75000"/>
                  </a:schemeClr>
                </a:solidFill>
              </a:defRPr>
            </a:lvl5pPr>
            <a:lvl6pPr marL="1876806" indent="0">
              <a:buNone/>
              <a:defRPr sz="1100">
                <a:solidFill>
                  <a:schemeClr val="tx1">
                    <a:tint val="75000"/>
                  </a:schemeClr>
                </a:solidFill>
              </a:defRPr>
            </a:lvl6pPr>
            <a:lvl7pPr marL="2252167" indent="0">
              <a:buNone/>
              <a:defRPr sz="1100">
                <a:solidFill>
                  <a:schemeClr val="tx1">
                    <a:tint val="75000"/>
                  </a:schemeClr>
                </a:solidFill>
              </a:defRPr>
            </a:lvl7pPr>
            <a:lvl8pPr marL="2627528" indent="0">
              <a:buNone/>
              <a:defRPr sz="1100">
                <a:solidFill>
                  <a:schemeClr val="tx1">
                    <a:tint val="75000"/>
                  </a:schemeClr>
                </a:solidFill>
              </a:defRPr>
            </a:lvl8pPr>
            <a:lvl9pPr marL="300289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115540"/>
            <a:ext cx="4449762" cy="3154563"/>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3" y="1115540"/>
            <a:ext cx="4449763" cy="3154563"/>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089"/>
            <a:ext cx="8229600" cy="85354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146361"/>
            <a:ext cx="4040188" cy="477748"/>
          </a:xfrm>
        </p:spPr>
        <p:txBody>
          <a:bodyPr anchor="b"/>
          <a:lstStyle>
            <a:lvl1pPr marL="0" indent="0">
              <a:buNone/>
              <a:defRPr sz="2000" b="1"/>
            </a:lvl1pPr>
            <a:lvl2pPr marL="375361" indent="0">
              <a:buNone/>
              <a:defRPr sz="1600" b="1"/>
            </a:lvl2pPr>
            <a:lvl3pPr marL="750722" indent="0">
              <a:buNone/>
              <a:defRPr sz="1500" b="1"/>
            </a:lvl3pPr>
            <a:lvl4pPr marL="1126084" indent="0">
              <a:buNone/>
              <a:defRPr sz="1300" b="1"/>
            </a:lvl4pPr>
            <a:lvl5pPr marL="1501445" indent="0">
              <a:buNone/>
              <a:defRPr sz="1300" b="1"/>
            </a:lvl5pPr>
            <a:lvl6pPr marL="1876806" indent="0">
              <a:buNone/>
              <a:defRPr sz="1300" b="1"/>
            </a:lvl6pPr>
            <a:lvl7pPr marL="2252167" indent="0">
              <a:buNone/>
              <a:defRPr sz="1300" b="1"/>
            </a:lvl7pPr>
            <a:lvl8pPr marL="2627528" indent="0">
              <a:buNone/>
              <a:defRPr sz="1300" b="1"/>
            </a:lvl8pPr>
            <a:lvl9pPr marL="3002890"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2" y="1624109"/>
            <a:ext cx="4040188" cy="2950661"/>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46361"/>
            <a:ext cx="4041776" cy="477748"/>
          </a:xfrm>
        </p:spPr>
        <p:txBody>
          <a:bodyPr anchor="b"/>
          <a:lstStyle>
            <a:lvl1pPr marL="0" indent="0">
              <a:buNone/>
              <a:defRPr sz="2000" b="1"/>
            </a:lvl1pPr>
            <a:lvl2pPr marL="375361" indent="0">
              <a:buNone/>
              <a:defRPr sz="1600" b="1"/>
            </a:lvl2pPr>
            <a:lvl3pPr marL="750722" indent="0">
              <a:buNone/>
              <a:defRPr sz="1500" b="1"/>
            </a:lvl3pPr>
            <a:lvl4pPr marL="1126084" indent="0">
              <a:buNone/>
              <a:defRPr sz="1300" b="1"/>
            </a:lvl4pPr>
            <a:lvl5pPr marL="1501445" indent="0">
              <a:buNone/>
              <a:defRPr sz="1300" b="1"/>
            </a:lvl5pPr>
            <a:lvl6pPr marL="1876806" indent="0">
              <a:buNone/>
              <a:defRPr sz="1300" b="1"/>
            </a:lvl6pPr>
            <a:lvl7pPr marL="2252167" indent="0">
              <a:buNone/>
              <a:defRPr sz="1300" b="1"/>
            </a:lvl7pPr>
            <a:lvl8pPr marL="2627528" indent="0">
              <a:buNone/>
              <a:defRPr sz="1300" b="1"/>
            </a:lvl8pPr>
            <a:lvl9pPr marL="300289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7" y="1624109"/>
            <a:ext cx="4041776" cy="2950661"/>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3903"/>
            <a:ext cx="3008313" cy="867772"/>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1" y="203905"/>
            <a:ext cx="5111750" cy="4370866"/>
          </a:xfrm>
        </p:spPr>
        <p:txBody>
          <a:bodyPr/>
          <a:lstStyle>
            <a:lvl1pPr>
              <a:defRPr sz="2600"/>
            </a:lvl1pPr>
            <a:lvl2pPr>
              <a:defRPr sz="23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1677"/>
            <a:ext cx="3008313" cy="3503094"/>
          </a:xfrm>
        </p:spPr>
        <p:txBody>
          <a:bodyPr/>
          <a:lstStyle>
            <a:lvl1pPr marL="0" indent="0">
              <a:buNone/>
              <a:defRPr sz="1100"/>
            </a:lvl1pPr>
            <a:lvl2pPr marL="375361" indent="0">
              <a:buNone/>
              <a:defRPr sz="1000"/>
            </a:lvl2pPr>
            <a:lvl3pPr marL="750722" indent="0">
              <a:buNone/>
              <a:defRPr sz="800"/>
            </a:lvl3pPr>
            <a:lvl4pPr marL="1126084" indent="0">
              <a:buNone/>
              <a:defRPr sz="700"/>
            </a:lvl4pPr>
            <a:lvl5pPr marL="1501445" indent="0">
              <a:buNone/>
              <a:defRPr sz="700"/>
            </a:lvl5pPr>
            <a:lvl6pPr marL="1876806" indent="0">
              <a:buNone/>
              <a:defRPr sz="700"/>
            </a:lvl6pPr>
            <a:lvl7pPr marL="2252167" indent="0">
              <a:buNone/>
              <a:defRPr sz="700"/>
            </a:lvl7pPr>
            <a:lvl8pPr marL="2627528" indent="0">
              <a:buNone/>
              <a:defRPr sz="700"/>
            </a:lvl8pPr>
            <a:lvl9pPr marL="300289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584894"/>
            <a:ext cx="5486400" cy="423216"/>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457595"/>
            <a:ext cx="5486400" cy="3072765"/>
          </a:xfrm>
        </p:spPr>
        <p:txBody>
          <a:bodyPr/>
          <a:lstStyle>
            <a:lvl1pPr marL="0" indent="0">
              <a:buNone/>
              <a:defRPr sz="2600"/>
            </a:lvl1pPr>
            <a:lvl2pPr marL="375361" indent="0">
              <a:buNone/>
              <a:defRPr sz="2300"/>
            </a:lvl2pPr>
            <a:lvl3pPr marL="750722" indent="0">
              <a:buNone/>
              <a:defRPr sz="2000"/>
            </a:lvl3pPr>
            <a:lvl4pPr marL="1126084" indent="0">
              <a:buNone/>
              <a:defRPr sz="1600"/>
            </a:lvl4pPr>
            <a:lvl5pPr marL="1501445" indent="0">
              <a:buNone/>
              <a:defRPr sz="1600"/>
            </a:lvl5pPr>
            <a:lvl6pPr marL="1876806" indent="0">
              <a:buNone/>
              <a:defRPr sz="1600"/>
            </a:lvl6pPr>
            <a:lvl7pPr marL="2252167" indent="0">
              <a:buNone/>
              <a:defRPr sz="1600"/>
            </a:lvl7pPr>
            <a:lvl8pPr marL="2627528" indent="0">
              <a:buNone/>
              <a:defRPr sz="1600"/>
            </a:lvl8pPr>
            <a:lvl9pPr marL="3002890" indent="0">
              <a:buNone/>
              <a:defRPr sz="1600"/>
            </a:lvl9pPr>
          </a:lstStyle>
          <a:p>
            <a:endParaRPr lang="en-US"/>
          </a:p>
        </p:txBody>
      </p:sp>
      <p:sp>
        <p:nvSpPr>
          <p:cNvPr id="4" name="Text Placeholder 3"/>
          <p:cNvSpPr>
            <a:spLocks noGrp="1"/>
          </p:cNvSpPr>
          <p:nvPr>
            <p:ph type="body" sz="half" idx="2"/>
          </p:nvPr>
        </p:nvSpPr>
        <p:spPr>
          <a:xfrm>
            <a:off x="1792288" y="4008111"/>
            <a:ext cx="5486400" cy="601039"/>
          </a:xfrm>
        </p:spPr>
        <p:txBody>
          <a:bodyPr/>
          <a:lstStyle>
            <a:lvl1pPr marL="0" indent="0">
              <a:buNone/>
              <a:defRPr sz="1100"/>
            </a:lvl1pPr>
            <a:lvl2pPr marL="375361" indent="0">
              <a:buNone/>
              <a:defRPr sz="1000"/>
            </a:lvl2pPr>
            <a:lvl3pPr marL="750722" indent="0">
              <a:buNone/>
              <a:defRPr sz="800"/>
            </a:lvl3pPr>
            <a:lvl4pPr marL="1126084" indent="0">
              <a:buNone/>
              <a:defRPr sz="700"/>
            </a:lvl4pPr>
            <a:lvl5pPr marL="1501445" indent="0">
              <a:buNone/>
              <a:defRPr sz="700"/>
            </a:lvl5pPr>
            <a:lvl6pPr marL="1876806" indent="0">
              <a:buNone/>
              <a:defRPr sz="700"/>
            </a:lvl6pPr>
            <a:lvl7pPr marL="2252167" indent="0">
              <a:buNone/>
              <a:defRPr sz="700"/>
            </a:lvl7pPr>
            <a:lvl8pPr marL="2627528" indent="0">
              <a:buNone/>
              <a:defRPr sz="700"/>
            </a:lvl8pPr>
            <a:lvl9pPr marL="300289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089"/>
            <a:ext cx="8229600" cy="853546"/>
          </a:xfrm>
          <a:prstGeom prst="rect">
            <a:avLst/>
          </a:prstGeom>
        </p:spPr>
        <p:txBody>
          <a:bodyPr vert="horz" lIns="75072" tIns="37536" rIns="75072" bIns="37536" rtlCol="0" anchor="ctr">
            <a:normAutofit/>
          </a:bodyPr>
          <a:lstStyle/>
          <a:p>
            <a:r>
              <a:rPr lang="en-US"/>
              <a:t>Click to edit Master title style</a:t>
            </a:r>
          </a:p>
        </p:txBody>
      </p:sp>
      <p:sp>
        <p:nvSpPr>
          <p:cNvPr id="3" name="Text Placeholder 2"/>
          <p:cNvSpPr>
            <a:spLocks noGrp="1"/>
          </p:cNvSpPr>
          <p:nvPr>
            <p:ph type="body" idx="1"/>
          </p:nvPr>
        </p:nvSpPr>
        <p:spPr>
          <a:xfrm>
            <a:off x="457200" y="1194965"/>
            <a:ext cx="8229600" cy="3379805"/>
          </a:xfrm>
          <a:prstGeom prst="rect">
            <a:avLst/>
          </a:prstGeom>
        </p:spPr>
        <p:txBody>
          <a:bodyPr vert="horz" lIns="75072" tIns="37536" rIns="75072" bIns="3753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46666"/>
            <a:ext cx="2133600" cy="272660"/>
          </a:xfrm>
          <a:prstGeom prst="rect">
            <a:avLst/>
          </a:prstGeom>
        </p:spPr>
        <p:txBody>
          <a:bodyPr vert="horz" lIns="75072" tIns="37536" rIns="75072" bIns="37536" rtlCol="0" anchor="ctr"/>
          <a:lstStyle>
            <a:lvl1pPr algn="l">
              <a:defRPr sz="1000">
                <a:solidFill>
                  <a:schemeClr val="tx1">
                    <a:tint val="75000"/>
                  </a:schemeClr>
                </a:solidFill>
              </a:defRPr>
            </a:lvl1pPr>
          </a:lstStyle>
          <a:p>
            <a:fld id="{1D8BD707-D9CF-40AE-B4C6-C98DA3205C09}" type="datetimeFigureOut">
              <a:rPr lang="en-US" smtClean="0"/>
              <a:pPr/>
              <a:t>3/30/2022</a:t>
            </a:fld>
            <a:endParaRPr lang="en-US"/>
          </a:p>
        </p:txBody>
      </p:sp>
      <p:sp>
        <p:nvSpPr>
          <p:cNvPr id="5" name="Footer Placeholder 4"/>
          <p:cNvSpPr>
            <a:spLocks noGrp="1"/>
          </p:cNvSpPr>
          <p:nvPr>
            <p:ph type="ftr" sz="quarter" idx="3"/>
          </p:nvPr>
        </p:nvSpPr>
        <p:spPr>
          <a:xfrm>
            <a:off x="3124200" y="4746666"/>
            <a:ext cx="2895600" cy="272660"/>
          </a:xfrm>
          <a:prstGeom prst="rect">
            <a:avLst/>
          </a:prstGeom>
        </p:spPr>
        <p:txBody>
          <a:bodyPr vert="horz" lIns="75072" tIns="37536" rIns="75072" bIns="37536"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46666"/>
            <a:ext cx="2133600" cy="272660"/>
          </a:xfrm>
          <a:prstGeom prst="rect">
            <a:avLst/>
          </a:prstGeom>
        </p:spPr>
        <p:txBody>
          <a:bodyPr vert="horz" lIns="75072" tIns="37536" rIns="75072" bIns="37536" rtlCol="0" anchor="ctr"/>
          <a:lstStyle>
            <a:lvl1pPr algn="r">
              <a:defRPr sz="10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750722" rtl="0" eaLnBrk="1" latinLnBrk="0" hangingPunct="1">
        <a:spcBef>
          <a:spcPct val="0"/>
        </a:spcBef>
        <a:buNone/>
        <a:defRPr sz="3600" kern="1200">
          <a:solidFill>
            <a:schemeClr val="tx1"/>
          </a:solidFill>
          <a:latin typeface="+mj-lt"/>
          <a:ea typeface="+mj-ea"/>
          <a:cs typeface="+mj-cs"/>
        </a:defRPr>
      </a:lvl1pPr>
    </p:titleStyle>
    <p:bodyStyle>
      <a:lvl1pPr marL="281521" indent="-281521" algn="l" defTabSz="750722"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609962" indent="-234601" algn="l" defTabSz="750722"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38403" indent="-187681" algn="l" defTabSz="750722"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13764" indent="-187681" algn="l" defTabSz="75072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89125" indent="-187681" algn="l" defTabSz="75072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64487" indent="-187681" algn="l" defTabSz="75072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39848" indent="-187681" algn="l" defTabSz="75072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15209" indent="-187681" algn="l" defTabSz="75072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90570" indent="-187681" algn="l" defTabSz="75072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50722" rtl="0" eaLnBrk="1" latinLnBrk="0" hangingPunct="1">
        <a:defRPr sz="1500" kern="1200">
          <a:solidFill>
            <a:schemeClr val="tx1"/>
          </a:solidFill>
          <a:latin typeface="+mn-lt"/>
          <a:ea typeface="+mn-ea"/>
          <a:cs typeface="+mn-cs"/>
        </a:defRPr>
      </a:lvl1pPr>
      <a:lvl2pPr marL="375361" algn="l" defTabSz="750722" rtl="0" eaLnBrk="1" latinLnBrk="0" hangingPunct="1">
        <a:defRPr sz="1500" kern="1200">
          <a:solidFill>
            <a:schemeClr val="tx1"/>
          </a:solidFill>
          <a:latin typeface="+mn-lt"/>
          <a:ea typeface="+mn-ea"/>
          <a:cs typeface="+mn-cs"/>
        </a:defRPr>
      </a:lvl2pPr>
      <a:lvl3pPr marL="750722" algn="l" defTabSz="750722" rtl="0" eaLnBrk="1" latinLnBrk="0" hangingPunct="1">
        <a:defRPr sz="1500" kern="1200">
          <a:solidFill>
            <a:schemeClr val="tx1"/>
          </a:solidFill>
          <a:latin typeface="+mn-lt"/>
          <a:ea typeface="+mn-ea"/>
          <a:cs typeface="+mn-cs"/>
        </a:defRPr>
      </a:lvl3pPr>
      <a:lvl4pPr marL="1126084" algn="l" defTabSz="750722" rtl="0" eaLnBrk="1" latinLnBrk="0" hangingPunct="1">
        <a:defRPr sz="1500" kern="1200">
          <a:solidFill>
            <a:schemeClr val="tx1"/>
          </a:solidFill>
          <a:latin typeface="+mn-lt"/>
          <a:ea typeface="+mn-ea"/>
          <a:cs typeface="+mn-cs"/>
        </a:defRPr>
      </a:lvl4pPr>
      <a:lvl5pPr marL="1501445" algn="l" defTabSz="750722" rtl="0" eaLnBrk="1" latinLnBrk="0" hangingPunct="1">
        <a:defRPr sz="1500" kern="1200">
          <a:solidFill>
            <a:schemeClr val="tx1"/>
          </a:solidFill>
          <a:latin typeface="+mn-lt"/>
          <a:ea typeface="+mn-ea"/>
          <a:cs typeface="+mn-cs"/>
        </a:defRPr>
      </a:lvl5pPr>
      <a:lvl6pPr marL="1876806" algn="l" defTabSz="750722" rtl="0" eaLnBrk="1" latinLnBrk="0" hangingPunct="1">
        <a:defRPr sz="1500" kern="1200">
          <a:solidFill>
            <a:schemeClr val="tx1"/>
          </a:solidFill>
          <a:latin typeface="+mn-lt"/>
          <a:ea typeface="+mn-ea"/>
          <a:cs typeface="+mn-cs"/>
        </a:defRPr>
      </a:lvl6pPr>
      <a:lvl7pPr marL="2252167" algn="l" defTabSz="750722" rtl="0" eaLnBrk="1" latinLnBrk="0" hangingPunct="1">
        <a:defRPr sz="1500" kern="1200">
          <a:solidFill>
            <a:schemeClr val="tx1"/>
          </a:solidFill>
          <a:latin typeface="+mn-lt"/>
          <a:ea typeface="+mn-ea"/>
          <a:cs typeface="+mn-cs"/>
        </a:defRPr>
      </a:lvl7pPr>
      <a:lvl8pPr marL="2627528" algn="l" defTabSz="750722" rtl="0" eaLnBrk="1" latinLnBrk="0" hangingPunct="1">
        <a:defRPr sz="1500" kern="1200">
          <a:solidFill>
            <a:schemeClr val="tx1"/>
          </a:solidFill>
          <a:latin typeface="+mn-lt"/>
          <a:ea typeface="+mn-ea"/>
          <a:cs typeface="+mn-cs"/>
        </a:defRPr>
      </a:lvl8pPr>
      <a:lvl9pPr marL="3002890" algn="l" defTabSz="75072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1" y="1138061"/>
            <a:ext cx="2899136" cy="22163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138061"/>
            <a:ext cx="2979100" cy="2105413"/>
          </a:xfrm>
          <a:prstGeom prst="rect">
            <a:avLst/>
          </a:prstGeom>
        </p:spPr>
      </p:pic>
      <p:pic>
        <p:nvPicPr>
          <p:cNvPr id="2" name="Picture 1">
            <a:extLst>
              <a:ext uri="{FF2B5EF4-FFF2-40B4-BE49-F238E27FC236}">
                <a16:creationId xmlns:a16="http://schemas.microsoft.com/office/drawing/2014/main" id="{E3471925-320D-498D-BA34-87B9171122D4}"/>
              </a:ext>
            </a:extLst>
          </p:cNvPr>
          <p:cNvPicPr>
            <a:picLocks noChangeAspect="1"/>
          </p:cNvPicPr>
          <p:nvPr/>
        </p:nvPicPr>
        <p:blipFill>
          <a:blip r:embed="rId4"/>
          <a:stretch>
            <a:fillRect/>
          </a:stretch>
        </p:blipFill>
        <p:spPr>
          <a:xfrm>
            <a:off x="19755" y="0"/>
            <a:ext cx="9104489" cy="5121275"/>
          </a:xfrm>
          <a:prstGeom prst="rect">
            <a:avLst/>
          </a:prstGeom>
        </p:spPr>
      </p:pic>
      <p:sp>
        <p:nvSpPr>
          <p:cNvPr id="4" name="Title 3"/>
          <p:cNvSpPr>
            <a:spLocks noGrp="1"/>
          </p:cNvSpPr>
          <p:nvPr>
            <p:ph type="title" idx="4294967295"/>
          </p:nvPr>
        </p:nvSpPr>
        <p:spPr>
          <a:xfrm>
            <a:off x="229505" y="598742"/>
            <a:ext cx="3511750" cy="819251"/>
          </a:xfrm>
          <a:noFill/>
        </p:spPr>
        <p:txBody>
          <a:bodyPr>
            <a:normAutofit fontScale="90000"/>
          </a:bodyPr>
          <a:lstStyle/>
          <a:p>
            <a:pPr algn="ctr"/>
            <a:br>
              <a:rPr lang="en-US" sz="4000" b="1" dirty="0">
                <a:solidFill>
                  <a:srgbClr val="C00000"/>
                </a:solidFill>
                <a:latin typeface="NikoshBAN" panose="02000000000000000000" pitchFamily="2" charset="0"/>
                <a:cs typeface="NikoshBAN" panose="02000000000000000000" pitchFamily="2" charset="0"/>
              </a:rPr>
            </a:br>
            <a:r>
              <a:rPr lang="bn-BD" sz="7300" b="1"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latin typeface="NikoshBAN" panose="02000000000000000000" pitchFamily="2" charset="0"/>
                <a:cs typeface="NikoshBAN" panose="02000000000000000000" pitchFamily="2" charset="0"/>
              </a:rPr>
              <a:t>শুভ সকাল </a:t>
            </a:r>
            <a:br>
              <a:rPr lang="en-US" b="1" dirty="0">
                <a:solidFill>
                  <a:srgbClr val="C00000"/>
                </a:solidFill>
                <a:latin typeface="NikoshBAN" panose="02000000000000000000" pitchFamily="2" charset="0"/>
                <a:cs typeface="NikoshBAN" panose="02000000000000000000" pitchFamily="2" charset="0"/>
              </a:rPr>
            </a:b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2" y="1138061"/>
            <a:ext cx="2895599" cy="221921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000" y="787803"/>
            <a:ext cx="3511749" cy="3357992"/>
          </a:xfrm>
          <a:prstGeom prst="rect">
            <a:avLst/>
          </a:prstGeom>
        </p:spPr>
      </p:pic>
      <p:sp>
        <p:nvSpPr>
          <p:cNvPr id="9" name="Rectangle 8"/>
          <p:cNvSpPr/>
          <p:nvPr/>
        </p:nvSpPr>
        <p:spPr>
          <a:xfrm>
            <a:off x="3200399" y="1417637"/>
            <a:ext cx="2971801" cy="1177964"/>
          </a:xfrm>
          <a:prstGeom prst="rect">
            <a:avLst/>
          </a:prstGeom>
        </p:spPr>
        <p:txBody>
          <a:bodyPr wrap="square" lIns="69292" tIns="34646" rIns="69292" bIns="34646">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7200" b="1" spc="38" dirty="0">
                <a:ln w="11430">
                  <a:solidFill>
                    <a:schemeClr val="tx1"/>
                  </a:solidFill>
                </a:ln>
                <a:solidFill>
                  <a:schemeClr val="bg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স্বাগতম্</a:t>
            </a:r>
            <a:endParaRPr lang="en-US" sz="7200" b="1" spc="38" dirty="0">
              <a:ln w="11430">
                <a:solidFill>
                  <a:schemeClr val="tx1"/>
                </a:solidFill>
              </a:ln>
              <a:solidFill>
                <a:schemeClr val="bg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8382001" y="4554807"/>
            <a:ext cx="762000" cy="56646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95200" y="4410072"/>
            <a:ext cx="571604" cy="76199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 y="1"/>
            <a:ext cx="761998" cy="56646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361704" y="-78169"/>
            <a:ext cx="629043" cy="8385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3000" fill="hold"/>
                                        <p:tgtEl>
                                          <p:spTgt spid="9"/>
                                        </p:tgtEl>
                                        <p:attrNameLst>
                                          <p:attrName>ppt_w</p:attrName>
                                        </p:attrNameLst>
                                      </p:cBhvr>
                                      <p:tavLst>
                                        <p:tav tm="0">
                                          <p:val>
                                            <p:fltVal val="0"/>
                                          </p:val>
                                        </p:tav>
                                        <p:tav tm="100000">
                                          <p:val>
                                            <p:strVal val="#ppt_w"/>
                                          </p:val>
                                        </p:tav>
                                      </p:tavLst>
                                    </p:anim>
                                    <p:anim calcmode="lin" valueType="num">
                                      <p:cBhvr>
                                        <p:cTn id="26" dur="3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308967" y="4389664"/>
            <a:ext cx="835030" cy="73160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46909" cy="109247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39610" y="-67941"/>
            <a:ext cx="1036449" cy="117233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1523" y="4283798"/>
            <a:ext cx="785956" cy="888998"/>
          </a:xfrm>
          <a:prstGeom prst="rect">
            <a:avLst/>
          </a:prstGeom>
        </p:spPr>
      </p:pic>
      <p:sp>
        <p:nvSpPr>
          <p:cNvPr id="6" name="TextBox 5"/>
          <p:cNvSpPr txBox="1"/>
          <p:nvPr/>
        </p:nvSpPr>
        <p:spPr>
          <a:xfrm>
            <a:off x="2514600" y="198437"/>
            <a:ext cx="4597400" cy="475915"/>
          </a:xfrm>
          <a:prstGeom prst="rect">
            <a:avLst/>
          </a:prstGeom>
          <a:solidFill>
            <a:schemeClr val="accent2">
              <a:lumMod val="20000"/>
              <a:lumOff val="80000"/>
            </a:schemeClr>
          </a:solidFill>
          <a:ln>
            <a:solidFill>
              <a:schemeClr val="tx1"/>
            </a:solidFill>
          </a:ln>
          <a:scene3d>
            <a:camera prst="orthographicFront"/>
            <a:lightRig rig="threePt" dir="t"/>
          </a:scene3d>
          <a:sp3d>
            <a:bevelT w="139700" prst="cross"/>
          </a:sp3d>
        </p:spPr>
        <p:txBody>
          <a:bodyPr wrap="square" lIns="75072" tIns="37536" rIns="75072" bIns="37536" rtlCol="0">
            <a:spAutoFit/>
          </a:bodyPr>
          <a:lstStyle/>
          <a:p>
            <a:pPr algn="ctr"/>
            <a:r>
              <a:rPr lang="bn-BD" sz="2600" b="1" dirty="0">
                <a:ln>
                  <a:solidFill>
                    <a:sysClr val="windowText" lastClr="000000"/>
                  </a:solidFill>
                </a:ln>
                <a:solidFill>
                  <a:sysClr val="windowText" lastClr="000000"/>
                </a:solidFill>
              </a:rPr>
              <a:t>সাধু ও চলিত ভাষারীতির বৈশিষ্ট্য/পার্থক্য</a:t>
            </a:r>
            <a:endParaRPr lang="en-US" sz="2600" b="1" dirty="0">
              <a:ln>
                <a:solidFill>
                  <a:sysClr val="windowText" lastClr="000000"/>
                </a:solidFill>
              </a:ln>
              <a:solidFill>
                <a:sysClr val="windowText" lastClr="000000"/>
              </a:solidFill>
            </a:endParaRPr>
          </a:p>
        </p:txBody>
      </p:sp>
      <p:sp>
        <p:nvSpPr>
          <p:cNvPr id="12" name="TextBox 11"/>
          <p:cNvSpPr txBox="1"/>
          <p:nvPr/>
        </p:nvSpPr>
        <p:spPr>
          <a:xfrm>
            <a:off x="1333500" y="1097416"/>
            <a:ext cx="1206500" cy="429748"/>
          </a:xfrm>
          <a:prstGeom prst="rect">
            <a:avLst/>
          </a:prstGeom>
          <a:solidFill>
            <a:schemeClr val="accent2">
              <a:lumMod val="20000"/>
              <a:lumOff val="80000"/>
            </a:schemeClr>
          </a:solidFill>
          <a:ln>
            <a:solidFill>
              <a:schemeClr val="tx1"/>
            </a:solidFill>
          </a:ln>
        </p:spPr>
        <p:txBody>
          <a:bodyPr wrap="square" lIns="75072" tIns="37536" rIns="75072" bIns="37536" rtlCol="0">
            <a:spAutoFit/>
          </a:bodyPr>
          <a:lstStyle/>
          <a:p>
            <a:r>
              <a:rPr lang="bn-BD" sz="2300" b="1" dirty="0"/>
              <a:t>সাধু ভাষা</a:t>
            </a:r>
            <a:endParaRPr lang="en-US" sz="2300" b="1" dirty="0"/>
          </a:p>
        </p:txBody>
      </p:sp>
      <p:sp>
        <p:nvSpPr>
          <p:cNvPr id="13" name="TextBox 12"/>
          <p:cNvSpPr txBox="1"/>
          <p:nvPr/>
        </p:nvSpPr>
        <p:spPr>
          <a:xfrm>
            <a:off x="5905500" y="1036448"/>
            <a:ext cx="1206500" cy="429748"/>
          </a:xfrm>
          <a:prstGeom prst="rect">
            <a:avLst/>
          </a:prstGeom>
          <a:solidFill>
            <a:schemeClr val="accent2">
              <a:lumMod val="20000"/>
              <a:lumOff val="80000"/>
            </a:schemeClr>
          </a:solidFill>
          <a:ln>
            <a:solidFill>
              <a:schemeClr val="tx1"/>
            </a:solidFill>
          </a:ln>
        </p:spPr>
        <p:txBody>
          <a:bodyPr wrap="square" lIns="75072" tIns="37536" rIns="75072" bIns="37536" rtlCol="0">
            <a:spAutoFit/>
          </a:bodyPr>
          <a:lstStyle/>
          <a:p>
            <a:r>
              <a:rPr lang="bn-BD" sz="2300" b="1" dirty="0"/>
              <a:t>চলিতভাষা</a:t>
            </a:r>
            <a:endParaRPr lang="en-US" sz="2300" b="1" dirty="0"/>
          </a:p>
        </p:txBody>
      </p:sp>
      <p:pic>
        <p:nvPicPr>
          <p:cNvPr id="29698" name="Picture 2" descr="Related image"/>
          <p:cNvPicPr>
            <a:picLocks noChangeAspect="1" noChangeArrowheads="1"/>
          </p:cNvPicPr>
          <p:nvPr/>
        </p:nvPicPr>
        <p:blipFill>
          <a:blip r:embed="rId4" cstate="print"/>
          <a:srcRect t="2251" r="9229" b="5438"/>
          <a:stretch>
            <a:fillRect/>
          </a:stretch>
        </p:blipFill>
        <p:spPr bwMode="auto">
          <a:xfrm>
            <a:off x="608671" y="1768059"/>
            <a:ext cx="2439329" cy="2909815"/>
          </a:xfrm>
          <a:prstGeom prst="rect">
            <a:avLst/>
          </a:prstGeom>
          <a:noFill/>
        </p:spPr>
      </p:pic>
      <p:pic>
        <p:nvPicPr>
          <p:cNvPr id="29702" name="Picture 6" descr="Image result for গ্রাম্য বালক"/>
          <p:cNvPicPr>
            <a:picLocks noChangeAspect="1" noChangeArrowheads="1"/>
          </p:cNvPicPr>
          <p:nvPr/>
        </p:nvPicPr>
        <p:blipFill>
          <a:blip r:embed="rId5" cstate="print"/>
          <a:srcRect l="22931" t="5839" r="31641" b="21168"/>
          <a:stretch>
            <a:fillRect/>
          </a:stretch>
        </p:blipFill>
        <p:spPr bwMode="auto">
          <a:xfrm>
            <a:off x="4889500" y="1768060"/>
            <a:ext cx="1999343" cy="2463930"/>
          </a:xfrm>
          <a:prstGeom prst="rect">
            <a:avLst/>
          </a:prstGeom>
          <a:noFill/>
        </p:spPr>
      </p:pic>
      <p:pic>
        <p:nvPicPr>
          <p:cNvPr id="29700" name="Picture 4" descr="Image result for স্মার্ট বয়"/>
          <p:cNvPicPr>
            <a:picLocks noChangeAspect="1" noChangeArrowheads="1"/>
          </p:cNvPicPr>
          <p:nvPr/>
        </p:nvPicPr>
        <p:blipFill>
          <a:blip r:embed="rId6" cstate="print"/>
          <a:srcRect r="21053"/>
          <a:stretch>
            <a:fillRect/>
          </a:stretch>
        </p:blipFill>
        <p:spPr bwMode="auto">
          <a:xfrm>
            <a:off x="6858000" y="1768059"/>
            <a:ext cx="2032000" cy="2438702"/>
          </a:xfrm>
          <a:prstGeom prst="rect">
            <a:avLst/>
          </a:prstGeom>
          <a:noFill/>
        </p:spPr>
      </p:pic>
      <p:sp>
        <p:nvSpPr>
          <p:cNvPr id="17" name="Oval 16">
            <a:hlinkClick r:id="rId7" action="ppaction://hlinksldjump"/>
          </p:cNvPr>
          <p:cNvSpPr/>
          <p:nvPr/>
        </p:nvSpPr>
        <p:spPr>
          <a:xfrm>
            <a:off x="3365500" y="4145794"/>
            <a:ext cx="1270000" cy="67064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5072" tIns="37536" rIns="75072" bIns="37536" rtlCol="0" anchor="ctr"/>
          <a:lstStyle/>
          <a:p>
            <a:pPr algn="ctr"/>
            <a:r>
              <a:rPr lang="bn-BD" sz="2000" b="1" dirty="0">
                <a:solidFill>
                  <a:sysClr val="windowText" lastClr="000000"/>
                </a:solidFill>
              </a:rPr>
              <a:t>বিস্তারিত</a:t>
            </a:r>
            <a:endParaRPr lang="en-US" sz="2000" b="1" dirty="0">
              <a:solidFill>
                <a:sysClr val="windowText" lastClr="0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9698"/>
                                        </p:tgtEl>
                                        <p:attrNameLst>
                                          <p:attrName>style.visibility</p:attrName>
                                        </p:attrNameLst>
                                      </p:cBhvr>
                                      <p:to>
                                        <p:strVal val="visible"/>
                                      </p:to>
                                    </p:set>
                                    <p:animEffect transition="in" filter="fade">
                                      <p:cBhvr>
                                        <p:cTn id="20" dur="1000"/>
                                        <p:tgtEl>
                                          <p:spTgt spid="29698"/>
                                        </p:tgtEl>
                                      </p:cBhvr>
                                    </p:animEffect>
                                    <p:anim calcmode="lin" valueType="num">
                                      <p:cBhvr>
                                        <p:cTn id="21" dur="1000" fill="hold"/>
                                        <p:tgtEl>
                                          <p:spTgt spid="29698"/>
                                        </p:tgtEl>
                                        <p:attrNameLst>
                                          <p:attrName>ppt_x</p:attrName>
                                        </p:attrNameLst>
                                      </p:cBhvr>
                                      <p:tavLst>
                                        <p:tav tm="0">
                                          <p:val>
                                            <p:strVal val="#ppt_x"/>
                                          </p:val>
                                        </p:tav>
                                        <p:tav tm="100000">
                                          <p:val>
                                            <p:strVal val="#ppt_x"/>
                                          </p:val>
                                        </p:tav>
                                      </p:tavLst>
                                    </p:anim>
                                    <p:anim calcmode="lin" valueType="num">
                                      <p:cBhvr>
                                        <p:cTn id="22" dur="1000" fill="hold"/>
                                        <p:tgtEl>
                                          <p:spTgt spid="2969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29702"/>
                                        </p:tgtEl>
                                        <p:attrNameLst>
                                          <p:attrName>style.visibility</p:attrName>
                                        </p:attrNameLst>
                                      </p:cBhvr>
                                      <p:to>
                                        <p:strVal val="visible"/>
                                      </p:to>
                                    </p:set>
                                    <p:animEffect transition="in" filter="fade">
                                      <p:cBhvr>
                                        <p:cTn id="34" dur="1000"/>
                                        <p:tgtEl>
                                          <p:spTgt spid="29702"/>
                                        </p:tgtEl>
                                      </p:cBhvr>
                                    </p:animEffect>
                                    <p:anim calcmode="lin" valueType="num">
                                      <p:cBhvr>
                                        <p:cTn id="35" dur="1000" fill="hold"/>
                                        <p:tgtEl>
                                          <p:spTgt spid="29702"/>
                                        </p:tgtEl>
                                        <p:attrNameLst>
                                          <p:attrName>ppt_x</p:attrName>
                                        </p:attrNameLst>
                                      </p:cBhvr>
                                      <p:tavLst>
                                        <p:tav tm="0">
                                          <p:val>
                                            <p:strVal val="#ppt_x"/>
                                          </p:val>
                                        </p:tav>
                                        <p:tav tm="100000">
                                          <p:val>
                                            <p:strVal val="#ppt_x"/>
                                          </p:val>
                                        </p:tav>
                                      </p:tavLst>
                                    </p:anim>
                                    <p:anim calcmode="lin" valueType="num">
                                      <p:cBhvr>
                                        <p:cTn id="36" dur="1000" fill="hold"/>
                                        <p:tgtEl>
                                          <p:spTgt spid="2970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nodeType="clickEffect">
                                  <p:stCondLst>
                                    <p:cond delay="0"/>
                                  </p:stCondLst>
                                  <p:childTnLst>
                                    <p:animMotion origin="layout" path="M -2.5463E-6 -3.49206E-6 L 0.22411 -0.00248 " pathEditMode="relative" rAng="0" ptsTypes="AA">
                                      <p:cBhvr>
                                        <p:cTn id="40" dur="2000" fill="hold"/>
                                        <p:tgtEl>
                                          <p:spTgt spid="29702"/>
                                        </p:tgtEl>
                                        <p:attrNameLst>
                                          <p:attrName>ppt_x</p:attrName>
                                          <p:attrName>ppt_y</p:attrName>
                                        </p:attrNameLst>
                                      </p:cBhvr>
                                      <p:rCtr x="11200" y="-100"/>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70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29700"/>
                                        </p:tgtEl>
                                        <p:attrNameLst>
                                          <p:attrName>style.visibility</p:attrName>
                                        </p:attrNameLst>
                                      </p:cBhvr>
                                      <p:to>
                                        <p:strVal val="visible"/>
                                      </p:to>
                                    </p:set>
                                    <p:anim calcmode="lin" valueType="num">
                                      <p:cBhvr>
                                        <p:cTn id="49" dur="500" fill="hold"/>
                                        <p:tgtEl>
                                          <p:spTgt spid="29700"/>
                                        </p:tgtEl>
                                        <p:attrNameLst>
                                          <p:attrName>ppt_w</p:attrName>
                                        </p:attrNameLst>
                                      </p:cBhvr>
                                      <p:tavLst>
                                        <p:tav tm="0">
                                          <p:val>
                                            <p:fltVal val="0"/>
                                          </p:val>
                                        </p:tav>
                                        <p:tav tm="100000">
                                          <p:val>
                                            <p:strVal val="#ppt_w"/>
                                          </p:val>
                                        </p:tav>
                                      </p:tavLst>
                                    </p:anim>
                                    <p:anim calcmode="lin" valueType="num">
                                      <p:cBhvr>
                                        <p:cTn id="50" dur="500" fill="hold"/>
                                        <p:tgtEl>
                                          <p:spTgt spid="29700"/>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diamond(in)">
                                      <p:cBhvr>
                                        <p:cTn id="5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34BD1-BA7E-4291-ACAE-EFD2C5A1B7E1}"/>
              </a:ext>
            </a:extLst>
          </p:cNvPr>
          <p:cNvSpPr txBox="1"/>
          <p:nvPr/>
        </p:nvSpPr>
        <p:spPr>
          <a:xfrm>
            <a:off x="28902" y="3996"/>
            <a:ext cx="9115097" cy="6124754"/>
          </a:xfrm>
          <a:prstGeom prst="rect">
            <a:avLst/>
          </a:prstGeom>
          <a:solidFill>
            <a:schemeClr val="accent3">
              <a:lumMod val="60000"/>
              <a:lumOff val="40000"/>
            </a:schemeClr>
          </a:solidFill>
        </p:spPr>
        <p:txBody>
          <a:bodyPr wrap="square" rtlCol="0">
            <a:spAutoFit/>
          </a:bodyPr>
          <a:lstStyle/>
          <a:p>
            <a:pPr algn="ctr"/>
            <a:r>
              <a:rPr lang="bn-BD" sz="2400" b="1" u="sng" dirty="0">
                <a:solidFill>
                  <a:srgbClr val="C00000"/>
                </a:solidFill>
              </a:rPr>
              <a:t>সাধু ভাষা থেকে চলিত ভাষায় রূপান্তরের নিয়ম: </a:t>
            </a:r>
            <a:endParaRPr lang="en-US" sz="2400" b="1" u="sng" dirty="0">
              <a:solidFill>
                <a:srgbClr val="C00000"/>
              </a:solidFill>
            </a:endParaRPr>
          </a:p>
          <a:p>
            <a:r>
              <a:rPr lang="bn-BD" sz="2000" dirty="0"/>
              <a:t>সাধু ভাষা থেকে চলিত ভাষায় রূপান্তর করতে হলে নিম্নের নিয়মগুলো অবশ্যই মনে রাখতে হবে-</a:t>
            </a:r>
          </a:p>
          <a:p>
            <a:pPr marL="457200" indent="-457200">
              <a:buAutoNum type="arabicParenR"/>
            </a:pPr>
            <a:r>
              <a:rPr lang="bn-BD" sz="2400" dirty="0"/>
              <a:t>পূর্ণ ক্রিয়াপদে ই/উ থাকলে চলিত রীতিতে তা বাদ দিতে হবে। যেমন- খাইব&gt;খাব, আসিবে&gt;আসবে, দেখিয়াছিলেন&gt;দেখেছিলেন, হউক&gt; হোক ইত্যাদি।</a:t>
            </a:r>
          </a:p>
          <a:p>
            <a:pPr marL="457200" indent="-457200">
              <a:buAutoNum type="arabicParenR"/>
            </a:pPr>
            <a:r>
              <a:rPr lang="bn-BD" sz="2400" dirty="0"/>
              <a:t>সাধু ভাষায় ব্যবহৃত পুর্ণ সর্বণাম পদ চলিত ভাষায় সংক্ষিপ্ত রূপে লিখতে হবে। যেমন- তাহারা&gt;তারা, যাহারা&gt;যারা ইত্যাদি।</a:t>
            </a:r>
          </a:p>
          <a:p>
            <a:pPr marL="457200" indent="-457200">
              <a:buAutoNum type="arabicParenR"/>
            </a:pPr>
            <a:r>
              <a:rPr lang="bn-BD" sz="2400" dirty="0"/>
              <a:t>সাধুরীতিতে ব্যবহৃত পদের শেষে অ,আ এবং ও স্বরধ্বনি থাকলে পূর্ববর্তী ই চলিতরীতিতে এ ধ্বনিতে রূপান্তর করে লিখতে হবে। যেমন- ভিতর&gt;ভেতর, ভিজা&gt;ভেজা ইত্যাদি।</a:t>
            </a:r>
          </a:p>
          <a:p>
            <a:pPr marL="457200" indent="-457200">
              <a:buAutoNum type="arabicParenR"/>
            </a:pPr>
            <a:r>
              <a:rPr lang="bn-BD" sz="2400" dirty="0"/>
              <a:t>সাধুরীতিতে ব্যবহৃত পদের পূর্বে উ/ঊ থাকলে চলিতরীতিতে শেষের আ ধ্বনি ও ধ্বনিতে রূপান্তর করে লিখতে হবে। যেমন- তুলা&gt;তুলো, বুড়া&gt;বুড়ো ইত্যাদি।</a:t>
            </a:r>
          </a:p>
          <a:p>
            <a:pPr marL="457200" indent="-457200">
              <a:buAutoNum type="arabicParenR"/>
            </a:pPr>
            <a:r>
              <a:rPr lang="bn-BD" sz="2000" dirty="0"/>
              <a:t>সাধুরীতিতে ব্যবহৃত তৎসম শব্দগুলো চলিতরীতিতে যথাসম্ভব পরিবর্তন করে সমার্থক তদ্ভব ও দেশি শব্দ ব্যবহার করতে হবে। যেমন-মস্তক&gt;মাথা, ভ্রাতা&gt;ভাই, কাষ্ঠনির্মিত&gt;কাঠের তৈরি ইত্যাদি।</a:t>
            </a:r>
          </a:p>
          <a:p>
            <a:pPr marL="457200" indent="-457200">
              <a:buAutoNum type="arabicParenR"/>
            </a:pPr>
            <a:r>
              <a:rPr lang="bn-BD" sz="2400" dirty="0"/>
              <a:t>সাধুরীতিতে ব্যবহৃত সমাসবদ্ধ দীর্ঘপদকে ভেঙে চলিতরীতিতে সহজ করে লিখতে হবে। যেমন- দারুনির্মিত&gt;কাঠের তৈরি, নানা আভরণভূষিত&gt;নানারকম গয়না পড়া, মুষ্ঠিবদ্ধ হস্ত&gt;মুঠো করা হাত ইত্যাদি।</a:t>
            </a:r>
          </a:p>
          <a:p>
            <a:pPr marL="457200" indent="-457200">
              <a:buAutoNum type="arabicParenR"/>
            </a:pPr>
            <a:endParaRPr lang="bn-BD" sz="2000" dirty="0"/>
          </a:p>
          <a:p>
            <a:endParaRPr lang="en-US" sz="2400" dirty="0"/>
          </a:p>
        </p:txBody>
      </p:sp>
    </p:spTree>
    <p:extLst>
      <p:ext uri="{BB962C8B-B14F-4D97-AF65-F5344CB8AC3E}">
        <p14:creationId xmlns:p14="http://schemas.microsoft.com/office/powerpoint/2010/main" val="4210652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482652" y="4541836"/>
            <a:ext cx="661347" cy="579436"/>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46909" cy="1092473"/>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039610" y="-67941"/>
            <a:ext cx="1036449" cy="117233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2981" y="4422657"/>
            <a:ext cx="655640" cy="741597"/>
          </a:xfrm>
          <a:prstGeom prst="rect">
            <a:avLst/>
          </a:prstGeom>
        </p:spPr>
      </p:pic>
      <p:sp>
        <p:nvSpPr>
          <p:cNvPr id="27650" name="AutoShape 2" descr="Image result for বিরহী যক্ষ"/>
          <p:cNvSpPr>
            <a:spLocks noChangeAspect="1" noChangeArrowheads="1"/>
          </p:cNvSpPr>
          <p:nvPr/>
        </p:nvSpPr>
        <p:spPr bwMode="auto">
          <a:xfrm>
            <a:off x="129646" y="-1792192"/>
            <a:ext cx="2119313" cy="3734264"/>
          </a:xfrm>
          <a:prstGeom prst="rect">
            <a:avLst/>
          </a:prstGeom>
          <a:noFill/>
        </p:spPr>
        <p:txBody>
          <a:bodyPr vert="horz" wrap="square" lIns="75072" tIns="37536" rIns="75072" bIns="37536" numCol="1" anchor="t" anchorCtr="0" compatLnSpc="1">
            <a:prstTxWarp prst="textNoShape">
              <a:avLst/>
            </a:prstTxWarp>
          </a:bodyPr>
          <a:lstStyle/>
          <a:p>
            <a:endParaRPr lang="en-US"/>
          </a:p>
        </p:txBody>
      </p:sp>
      <p:sp>
        <p:nvSpPr>
          <p:cNvPr id="27652" name="AutoShape 4" descr="Image result for বিরহী যক্ষ"/>
          <p:cNvSpPr>
            <a:spLocks noChangeAspect="1" noChangeArrowheads="1"/>
          </p:cNvSpPr>
          <p:nvPr/>
        </p:nvSpPr>
        <p:spPr bwMode="auto">
          <a:xfrm>
            <a:off x="129646" y="-1792192"/>
            <a:ext cx="2119313" cy="3734264"/>
          </a:xfrm>
          <a:prstGeom prst="rect">
            <a:avLst/>
          </a:prstGeom>
          <a:noFill/>
        </p:spPr>
        <p:txBody>
          <a:bodyPr vert="horz" wrap="square" lIns="75072" tIns="37536" rIns="75072" bIns="37536" numCol="1" anchor="t" anchorCtr="0" compatLnSpc="1">
            <a:prstTxWarp prst="textNoShape">
              <a:avLst/>
            </a:prstTxWarp>
          </a:bodyPr>
          <a:lstStyle/>
          <a:p>
            <a:endParaRPr lang="en-US"/>
          </a:p>
        </p:txBody>
      </p:sp>
      <p:sp>
        <p:nvSpPr>
          <p:cNvPr id="12" name="TextBox 11"/>
          <p:cNvSpPr txBox="1"/>
          <p:nvPr/>
        </p:nvSpPr>
        <p:spPr>
          <a:xfrm>
            <a:off x="1397000" y="121935"/>
            <a:ext cx="5715000" cy="383582"/>
          </a:xfrm>
          <a:prstGeom prst="rect">
            <a:avLst/>
          </a:prstGeom>
          <a:solidFill>
            <a:schemeClr val="accent4">
              <a:lumMod val="60000"/>
              <a:lumOff val="40000"/>
            </a:schemeClr>
          </a:solidFill>
          <a:scene3d>
            <a:camera prst="orthographicFront"/>
            <a:lightRig rig="threePt" dir="t"/>
          </a:scene3d>
          <a:sp3d>
            <a:bevelT w="139700" prst="cross"/>
          </a:sp3d>
        </p:spPr>
        <p:txBody>
          <a:bodyPr wrap="square" lIns="75072" tIns="37536" rIns="75072" bIns="37536" rtlCol="0">
            <a:spAutoFit/>
          </a:bodyPr>
          <a:lstStyle/>
          <a:p>
            <a:pPr algn="ctr"/>
            <a:r>
              <a:rPr lang="en-US" sz="2000" b="1" dirty="0" err="1"/>
              <a:t>সাধু</a:t>
            </a:r>
            <a:r>
              <a:rPr lang="en-US" sz="2000" b="1" dirty="0"/>
              <a:t> ও </a:t>
            </a:r>
            <a:r>
              <a:rPr lang="en-US" sz="2000" b="1" dirty="0" err="1"/>
              <a:t>চলিতভাষারীতির</a:t>
            </a:r>
            <a:r>
              <a:rPr lang="en-US" sz="2000" b="1" dirty="0"/>
              <a:t> </a:t>
            </a:r>
            <a:r>
              <a:rPr lang="en-US" sz="2000" b="1" dirty="0" err="1"/>
              <a:t>মিশ্রণ</a:t>
            </a:r>
            <a:r>
              <a:rPr lang="en-US" sz="2000" b="1" dirty="0"/>
              <a:t> </a:t>
            </a:r>
            <a:r>
              <a:rPr lang="en-US" sz="2000" b="1" dirty="0" err="1"/>
              <a:t>জনিত</a:t>
            </a:r>
            <a:r>
              <a:rPr lang="en-US" sz="2000" b="1" dirty="0"/>
              <a:t> </a:t>
            </a:r>
            <a:r>
              <a:rPr lang="en-US" sz="2000" b="1" dirty="0" err="1"/>
              <a:t>সমস্যা</a:t>
            </a:r>
            <a:r>
              <a:rPr lang="en-US" sz="2000" b="1" dirty="0"/>
              <a:t> </a:t>
            </a:r>
          </a:p>
        </p:txBody>
      </p:sp>
      <p:sp>
        <p:nvSpPr>
          <p:cNvPr id="11" name="Rectangle 10"/>
          <p:cNvSpPr/>
          <p:nvPr/>
        </p:nvSpPr>
        <p:spPr>
          <a:xfrm>
            <a:off x="155575" y="3049771"/>
            <a:ext cx="8861954" cy="1938992"/>
          </a:xfrm>
          <a:prstGeom prst="rect">
            <a:avLst/>
          </a:prstGeom>
          <a:noFill/>
          <a:ln>
            <a:solidFill>
              <a:schemeClr val="tx1"/>
            </a:solidFill>
          </a:ln>
        </p:spPr>
        <p:txBody>
          <a:bodyPr wrap="square">
            <a:spAutoFit/>
          </a:bodyPr>
          <a:lstStyle/>
          <a:p>
            <a:pPr algn="just"/>
            <a:r>
              <a:rPr lang="as-IN" sz="2000" dirty="0"/>
              <a:t>বাংলা ভাষার দুটি রূপ </a:t>
            </a:r>
            <a:r>
              <a:rPr lang="bn-BD" sz="2000" dirty="0"/>
              <a:t>- </a:t>
            </a:r>
            <a:r>
              <a:rPr lang="as-IN" sz="2000" dirty="0"/>
              <a:t>সাধু এবং চলি</a:t>
            </a:r>
            <a:r>
              <a:rPr lang="bn-BD" sz="2000" dirty="0"/>
              <a:t>তের </a:t>
            </a:r>
            <a:r>
              <a:rPr lang="as-IN" sz="2000" dirty="0"/>
              <a:t>মধ্যে উল্লেখযোগ্য পার্থক্য বিদ্যমান। তাই একই রচনা</a:t>
            </a:r>
            <a:r>
              <a:rPr lang="bn-BD" sz="2000" dirty="0"/>
              <a:t>য় </a:t>
            </a:r>
            <a:r>
              <a:rPr lang="as-IN" sz="2000" dirty="0"/>
              <a:t>সাধু ও চলিত ভাষার সংমিশ্রণ অসংগত ও অশুদ্ধ। ভাষারীতির এ অশিষ্ট প্রয়োগকে গুরুচণ্ডালী দোষ বলে। সাধু ও চলিত ভাষার মিশ্রণের ফলে ভাষা প্রকৃতিগত বৈশিষ্ট্য হারি</a:t>
            </a:r>
            <a:r>
              <a:rPr lang="bn-BD" sz="2000" dirty="0"/>
              <a:t>য়ে</a:t>
            </a:r>
            <a:r>
              <a:rPr lang="as-IN" sz="2000" dirty="0"/>
              <a:t> কলুষিত হ</a:t>
            </a:r>
            <a:r>
              <a:rPr lang="bn-BD" sz="2000" dirty="0"/>
              <a:t>য়ে </a:t>
            </a:r>
            <a:r>
              <a:rPr lang="as-IN" sz="2000" dirty="0"/>
              <a:t>প</a:t>
            </a:r>
            <a:r>
              <a:rPr lang="bn-BD" sz="2000" dirty="0"/>
              <a:t>ড়ে</a:t>
            </a:r>
            <a:r>
              <a:rPr lang="as-IN" sz="2000" dirty="0"/>
              <a:t>। তাই সাধু ও চলিতরীতির মিশ্রণ দূষণী</a:t>
            </a:r>
            <a:r>
              <a:rPr lang="bn-BD" sz="2000" dirty="0"/>
              <a:t>য়</a:t>
            </a:r>
            <a:r>
              <a:rPr lang="as-IN" sz="2000" dirty="0"/>
              <a:t> হিসেবে পরিগণিত হ</a:t>
            </a:r>
            <a:r>
              <a:rPr lang="bn-BD" sz="2000" dirty="0"/>
              <a:t>য়</a:t>
            </a:r>
            <a:r>
              <a:rPr lang="as-IN" sz="2000" dirty="0"/>
              <a:t>। </a:t>
            </a:r>
            <a:r>
              <a:rPr lang="bn-BD" sz="2000" dirty="0"/>
              <a:t>কোন একটি বাক্যে অথবা লেখায় এদের মিশ্রণজনিত দোষকে বলা হয় গুরুচণ্ডালী দোষ।</a:t>
            </a:r>
            <a:r>
              <a:rPr lang="bn-IN" sz="2000" dirty="0"/>
              <a:t> যেমন- </a:t>
            </a:r>
          </a:p>
          <a:p>
            <a:pPr algn="just"/>
            <a:r>
              <a:rPr lang="bn-IN" sz="2000" dirty="0"/>
              <a:t>শব পোড়া; মরা দাহ –শব্দ দুটো গুরুচণ্ডালীদোষে দুষ্ট এবং বাংলা গদ্যে এধরনের মিশ্রন পুরোপুরিভাবে নিষিদ্ধ। </a:t>
            </a:r>
            <a:r>
              <a:rPr lang="bn-BD" sz="2000" dirty="0"/>
              <a:t>কাজেই লেখাকে দোষমুক্ত রাখার জন্যই যেকোন লেখায় </a:t>
            </a:r>
            <a:r>
              <a:rPr lang="as-IN" sz="2000" dirty="0"/>
              <a:t>উভ</a:t>
            </a:r>
            <a:r>
              <a:rPr lang="bn-BD" sz="2000" dirty="0"/>
              <a:t>য়</a:t>
            </a:r>
            <a:r>
              <a:rPr lang="as-IN" sz="2000" dirty="0"/>
              <a:t>রীতির মিশ্রণ পরিহার করা অবশ্যই কর্তব্য।</a:t>
            </a:r>
            <a:endParaRPr lang="en-US" sz="2000" dirty="0"/>
          </a:p>
        </p:txBody>
      </p:sp>
      <p:sp>
        <p:nvSpPr>
          <p:cNvPr id="28674" name="AutoShape 2" descr="Related image"/>
          <p:cNvSpPr>
            <a:spLocks noChangeAspect="1" noChangeArrowheads="1"/>
          </p:cNvSpPr>
          <p:nvPr/>
        </p:nvSpPr>
        <p:spPr bwMode="auto">
          <a:xfrm>
            <a:off x="155575" y="-1668463"/>
            <a:ext cx="4632325" cy="347821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Related image"/>
          <p:cNvSpPr>
            <a:spLocks noChangeAspect="1" noChangeArrowheads="1"/>
          </p:cNvSpPr>
          <p:nvPr/>
        </p:nvSpPr>
        <p:spPr bwMode="auto">
          <a:xfrm>
            <a:off x="155575" y="-1020763"/>
            <a:ext cx="1573213" cy="2136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0" name="Picture 8" descr="Image result for গুরু এবং চণ্ডাল"/>
          <p:cNvPicPr>
            <a:picLocks noChangeAspect="1" noChangeArrowheads="1"/>
          </p:cNvPicPr>
          <p:nvPr/>
        </p:nvPicPr>
        <p:blipFill>
          <a:blip r:embed="rId3" cstate="print"/>
          <a:srcRect l="12121" t="10273" r="12122"/>
          <a:stretch>
            <a:fillRect/>
          </a:stretch>
        </p:blipFill>
        <p:spPr bwMode="auto">
          <a:xfrm>
            <a:off x="5331282" y="407184"/>
            <a:ext cx="1780718" cy="2740920"/>
          </a:xfrm>
          <a:prstGeom prst="ellipse">
            <a:avLst/>
          </a:prstGeom>
          <a:ln>
            <a:noFill/>
          </a:ln>
          <a:effectLst>
            <a:softEdge rad="112500"/>
          </a:effectLst>
        </p:spPr>
      </p:pic>
      <p:pic>
        <p:nvPicPr>
          <p:cNvPr id="28682" name="Picture 10" descr="Image result for গুরুদেব"/>
          <p:cNvPicPr>
            <a:picLocks noChangeAspect="1" noChangeArrowheads="1"/>
          </p:cNvPicPr>
          <p:nvPr/>
        </p:nvPicPr>
        <p:blipFill>
          <a:blip r:embed="rId4" cstate="print"/>
          <a:srcRect/>
          <a:stretch>
            <a:fillRect/>
          </a:stretch>
        </p:blipFill>
        <p:spPr bwMode="auto">
          <a:xfrm>
            <a:off x="1447800" y="579437"/>
            <a:ext cx="20574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p:cNvSpPr txBox="1"/>
          <p:nvPr/>
        </p:nvSpPr>
        <p:spPr>
          <a:xfrm>
            <a:off x="304800" y="1874837"/>
            <a:ext cx="1143000" cy="369332"/>
          </a:xfrm>
          <a:prstGeom prst="rect">
            <a:avLst/>
          </a:prstGeom>
          <a:solidFill>
            <a:schemeClr val="tx2">
              <a:lumMod val="20000"/>
              <a:lumOff val="80000"/>
            </a:schemeClr>
          </a:solidFill>
          <a:ln>
            <a:solidFill>
              <a:schemeClr val="tx1"/>
            </a:solidFill>
          </a:ln>
        </p:spPr>
        <p:txBody>
          <a:bodyPr wrap="square" rtlCol="0">
            <a:spAutoFit/>
          </a:bodyPr>
          <a:lstStyle/>
          <a:p>
            <a:pPr algn="ctr"/>
            <a:r>
              <a:rPr lang="bn-BD" sz="1800" b="1" dirty="0"/>
              <a:t>গুরু</a:t>
            </a:r>
            <a:endParaRPr lang="en-US" sz="1800" b="1" dirty="0"/>
          </a:p>
        </p:txBody>
      </p:sp>
      <p:sp>
        <p:nvSpPr>
          <p:cNvPr id="16" name="TextBox 15"/>
          <p:cNvSpPr txBox="1"/>
          <p:nvPr/>
        </p:nvSpPr>
        <p:spPr>
          <a:xfrm>
            <a:off x="7086600" y="1798637"/>
            <a:ext cx="1143000" cy="369332"/>
          </a:xfrm>
          <a:prstGeom prst="rect">
            <a:avLst/>
          </a:prstGeom>
          <a:solidFill>
            <a:schemeClr val="bg2">
              <a:lumMod val="75000"/>
            </a:schemeClr>
          </a:solidFill>
          <a:ln>
            <a:solidFill>
              <a:schemeClr val="tx1"/>
            </a:solidFill>
          </a:ln>
        </p:spPr>
        <p:txBody>
          <a:bodyPr wrap="square" rtlCol="0">
            <a:spAutoFit/>
          </a:bodyPr>
          <a:lstStyle/>
          <a:p>
            <a:pPr algn="ctr"/>
            <a:r>
              <a:rPr lang="bn-BD" sz="1800" b="1" dirty="0"/>
              <a:t>চণ্ডাল</a:t>
            </a:r>
            <a:r>
              <a:rPr lang="bn-BD" dirty="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8682"/>
                                        </p:tgtEl>
                                        <p:attrNameLst>
                                          <p:attrName>style.visibility</p:attrName>
                                        </p:attrNameLst>
                                      </p:cBhvr>
                                      <p:to>
                                        <p:strVal val="visible"/>
                                      </p:to>
                                    </p:set>
                                    <p:anim calcmode="lin" valueType="num">
                                      <p:cBhvr>
                                        <p:cTn id="14" dur="1000" fill="hold"/>
                                        <p:tgtEl>
                                          <p:spTgt spid="28682"/>
                                        </p:tgtEl>
                                        <p:attrNameLst>
                                          <p:attrName>ppt_x</p:attrName>
                                        </p:attrNameLst>
                                      </p:cBhvr>
                                      <p:tavLst>
                                        <p:tav tm="0">
                                          <p:val>
                                            <p:strVal val="#ppt_x-.2"/>
                                          </p:val>
                                        </p:tav>
                                        <p:tav tm="100000">
                                          <p:val>
                                            <p:strVal val="#ppt_x"/>
                                          </p:val>
                                        </p:tav>
                                      </p:tavLst>
                                    </p:anim>
                                    <p:anim calcmode="lin" valueType="num">
                                      <p:cBhvr>
                                        <p:cTn id="15" dur="1000" fill="hold"/>
                                        <p:tgtEl>
                                          <p:spTgt spid="2868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82"/>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amond(in)">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8680"/>
                                        </p:tgtEl>
                                        <p:attrNameLst>
                                          <p:attrName>style.visibility</p:attrName>
                                        </p:attrNameLst>
                                      </p:cBhvr>
                                      <p:to>
                                        <p:strVal val="visible"/>
                                      </p:to>
                                    </p:set>
                                    <p:anim calcmode="lin" valueType="num">
                                      <p:cBhvr additive="base">
                                        <p:cTn id="26" dur="1000" fill="hold"/>
                                        <p:tgtEl>
                                          <p:spTgt spid="28680"/>
                                        </p:tgtEl>
                                        <p:attrNameLst>
                                          <p:attrName>ppt_x</p:attrName>
                                        </p:attrNameLst>
                                      </p:cBhvr>
                                      <p:tavLst>
                                        <p:tav tm="0">
                                          <p:val>
                                            <p:strVal val="#ppt_x"/>
                                          </p:val>
                                        </p:tav>
                                        <p:tav tm="100000">
                                          <p:val>
                                            <p:strVal val="#ppt_x"/>
                                          </p:val>
                                        </p:tav>
                                      </p:tavLst>
                                    </p:anim>
                                    <p:anim calcmode="lin" valueType="num">
                                      <p:cBhvr additive="base">
                                        <p:cTn id="27" dur="1000" fill="hold"/>
                                        <p:tgtEl>
                                          <p:spTgt spid="2868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ppt_x</p:attrName>
                                        </p:attrNameLst>
                                      </p:cBhvr>
                                      <p:tavLst>
                                        <p:tav tm="0">
                                          <p:val>
                                            <p:strVal val="#ppt_x-.2"/>
                                          </p:val>
                                        </p:tav>
                                        <p:tav tm="100000">
                                          <p:val>
                                            <p:strVal val="#ppt_x"/>
                                          </p:val>
                                        </p:tav>
                                      </p:tavLst>
                                    </p:anim>
                                    <p:anim calcmode="lin" valueType="num">
                                      <p:cBhvr>
                                        <p:cTn id="3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amond(in)">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D46961-B167-4EB4-A334-695ECF1BF4A6}"/>
              </a:ext>
            </a:extLst>
          </p:cNvPr>
          <p:cNvSpPr txBox="1"/>
          <p:nvPr/>
        </p:nvSpPr>
        <p:spPr>
          <a:xfrm>
            <a:off x="152400" y="274637"/>
            <a:ext cx="8610600" cy="4462760"/>
          </a:xfrm>
          <a:prstGeom prst="rect">
            <a:avLst/>
          </a:prstGeom>
          <a:noFill/>
        </p:spPr>
        <p:txBody>
          <a:bodyPr wrap="square" rtlCol="0">
            <a:spAutoFit/>
          </a:bodyPr>
          <a:lstStyle/>
          <a:p>
            <a:r>
              <a:rPr lang="bn-IN" sz="3600" b="1" dirty="0">
                <a:solidFill>
                  <a:srgbClr val="FF0000"/>
                </a:solidFill>
              </a:rPr>
              <a:t>বাংলা গদ্যে সাধু ও চলিত ভাষারীতির মিশ্রন অর্থাৎ গুরুচণ্ডালী দোষে দুষ্ট হওয়ার কারণ এবং সমাধানের উপায়:</a:t>
            </a:r>
          </a:p>
          <a:p>
            <a:endParaRPr lang="bn-IN" sz="3600" b="1" dirty="0">
              <a:solidFill>
                <a:srgbClr val="FF0000"/>
              </a:solidFill>
            </a:endParaRPr>
          </a:p>
          <a:p>
            <a:pPr marL="571500" indent="-571500">
              <a:buFont typeface="Wingdings" panose="05000000000000000000" pitchFamily="2" charset="2"/>
              <a:buChar char="v"/>
            </a:pPr>
            <a:r>
              <a:rPr lang="bn-IN" sz="3600" b="1" dirty="0">
                <a:solidFill>
                  <a:srgbClr val="002060"/>
                </a:solidFill>
              </a:rPr>
              <a:t>আঞ্চলিক ভাষার প্রভাব;</a:t>
            </a:r>
          </a:p>
          <a:p>
            <a:pPr marL="571500" indent="-571500">
              <a:buFont typeface="Wingdings" panose="05000000000000000000" pitchFamily="2" charset="2"/>
              <a:buChar char="v"/>
            </a:pPr>
            <a:r>
              <a:rPr lang="bn-IN" sz="3600" b="1" dirty="0">
                <a:solidFill>
                  <a:srgbClr val="002060"/>
                </a:solidFill>
              </a:rPr>
              <a:t>সাধু ভাষার ক্রিয়া ও সর্বনাম পদের পূর্ণরূপের মিশ্রন;</a:t>
            </a:r>
          </a:p>
          <a:p>
            <a:pPr marL="571500" indent="-571500">
              <a:buFont typeface="Wingdings" panose="05000000000000000000" pitchFamily="2" charset="2"/>
              <a:buChar char="v"/>
            </a:pPr>
            <a:r>
              <a:rPr lang="bn-IN" sz="3600" b="1" dirty="0">
                <a:solidFill>
                  <a:srgbClr val="002060"/>
                </a:solidFill>
              </a:rPr>
              <a:t>সাধু ও চলিত ভাষা সম্পর্কে সঠিক জ্ঞানের অভাব;</a:t>
            </a:r>
          </a:p>
          <a:p>
            <a:pPr marL="571500" indent="-571500">
              <a:buFont typeface="Wingdings" panose="05000000000000000000" pitchFamily="2" charset="2"/>
              <a:buChar char="v"/>
            </a:pPr>
            <a:r>
              <a:rPr lang="bn-IN" sz="3600" b="1" dirty="0">
                <a:solidFill>
                  <a:srgbClr val="002060"/>
                </a:solidFill>
              </a:rPr>
              <a:t>ব্যাকরণগত দুর্বলতা।</a:t>
            </a:r>
          </a:p>
          <a:p>
            <a:endParaRPr lang="en-US" sz="3200" b="1" dirty="0"/>
          </a:p>
        </p:txBody>
      </p:sp>
    </p:spTree>
    <p:extLst>
      <p:ext uri="{BB962C8B-B14F-4D97-AF65-F5344CB8AC3E}">
        <p14:creationId xmlns:p14="http://schemas.microsoft.com/office/powerpoint/2010/main" val="7164410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meghdut à¦à¦° à¦à¦¬à¦¿à¦° à¦«à¦²à¦¾à¦«à¦²"/>
          <p:cNvSpPr>
            <a:spLocks noChangeAspect="1" noChangeArrowheads="1"/>
          </p:cNvSpPr>
          <p:nvPr/>
        </p:nvSpPr>
        <p:spPr bwMode="auto">
          <a:xfrm>
            <a:off x="141432" y="-109234"/>
            <a:ext cx="271318" cy="238790"/>
          </a:xfrm>
          <a:prstGeom prst="rect">
            <a:avLst/>
          </a:prstGeom>
          <a:noFill/>
        </p:spPr>
        <p:txBody>
          <a:bodyPr vert="horz" wrap="square" lIns="75072" tIns="37536" rIns="75072" bIns="37536" numCol="1" anchor="t" anchorCtr="0" compatLnSpc="1">
            <a:prstTxWarp prst="textNoShape">
              <a:avLst/>
            </a:prstTxWarp>
          </a:bodyPr>
          <a:lstStyle/>
          <a:p>
            <a:endParaRPr lang="en-US"/>
          </a:p>
        </p:txBody>
      </p:sp>
      <p:sp>
        <p:nvSpPr>
          <p:cNvPr id="1030" name="AutoShape 6" descr="meghdut à¦à¦° à¦à¦¬à¦¿à¦° à¦«à¦²à¦¾à¦«à¦²"/>
          <p:cNvSpPr>
            <a:spLocks noChangeAspect="1" noChangeArrowheads="1"/>
          </p:cNvSpPr>
          <p:nvPr/>
        </p:nvSpPr>
        <p:spPr bwMode="auto">
          <a:xfrm>
            <a:off x="141432" y="-109234"/>
            <a:ext cx="271318" cy="238790"/>
          </a:xfrm>
          <a:prstGeom prst="rect">
            <a:avLst/>
          </a:prstGeom>
          <a:noFill/>
        </p:spPr>
        <p:txBody>
          <a:bodyPr vert="horz" wrap="square" lIns="75072" tIns="37536" rIns="75072" bIns="37536" numCol="1" anchor="t" anchorCtr="0" compatLnSpc="1">
            <a:prstTxWarp prst="textNoShape">
              <a:avLst/>
            </a:prstTxWarp>
          </a:bodyPr>
          <a:lstStyle/>
          <a:p>
            <a:endParaRPr lang="en-US"/>
          </a:p>
        </p:txBody>
      </p:sp>
      <p:sp>
        <p:nvSpPr>
          <p:cNvPr id="1032" name="AutoShape 8" descr="meghdut à¦à¦° à¦à¦¬à¦¿à¦° à¦«à¦²à¦¾à¦«à¦²"/>
          <p:cNvSpPr>
            <a:spLocks noChangeAspect="1" noChangeArrowheads="1"/>
          </p:cNvSpPr>
          <p:nvPr/>
        </p:nvSpPr>
        <p:spPr bwMode="auto">
          <a:xfrm>
            <a:off x="141432" y="-109234"/>
            <a:ext cx="271318" cy="238790"/>
          </a:xfrm>
          <a:prstGeom prst="rect">
            <a:avLst/>
          </a:prstGeom>
          <a:noFill/>
        </p:spPr>
        <p:txBody>
          <a:bodyPr vert="horz" wrap="square" lIns="75072" tIns="37536" rIns="75072" bIns="37536" numCol="1" anchor="t" anchorCtr="0" compatLnSpc="1">
            <a:prstTxWarp prst="textNoShape">
              <a:avLst/>
            </a:prstTxWarp>
          </a:bodyPr>
          <a:lstStyle/>
          <a:p>
            <a:endParaRPr lang="en-US"/>
          </a:p>
        </p:txBody>
      </p:sp>
      <p:sp>
        <p:nvSpPr>
          <p:cNvPr id="1036" name="AutoShape 12" descr="meghdut à¦à¦° à¦à¦¬à¦¿à¦° à¦«à¦²à¦¾à¦«à¦²"/>
          <p:cNvSpPr>
            <a:spLocks noChangeAspect="1" noChangeArrowheads="1"/>
          </p:cNvSpPr>
          <p:nvPr/>
        </p:nvSpPr>
        <p:spPr bwMode="auto">
          <a:xfrm>
            <a:off x="141432" y="-109234"/>
            <a:ext cx="271318" cy="238790"/>
          </a:xfrm>
          <a:prstGeom prst="rect">
            <a:avLst/>
          </a:prstGeom>
          <a:noFill/>
        </p:spPr>
        <p:txBody>
          <a:bodyPr vert="horz" wrap="square" lIns="75072" tIns="37536" rIns="75072" bIns="37536" numCol="1" anchor="t" anchorCtr="0" compatLnSpc="1">
            <a:prstTxWarp prst="textNoShape">
              <a:avLst/>
            </a:prstTxWarp>
          </a:bodyPr>
          <a:lstStyle/>
          <a:p>
            <a:endParaRPr lang="en-US"/>
          </a:p>
        </p:txBody>
      </p:sp>
      <p:sp>
        <p:nvSpPr>
          <p:cNvPr id="1038" name="AutoShape 14" descr="meghdut à¦à¦° à¦à¦¬à¦¿à¦° à¦«à¦²à¦¾à¦«à¦²"/>
          <p:cNvSpPr>
            <a:spLocks noChangeAspect="1" noChangeArrowheads="1"/>
          </p:cNvSpPr>
          <p:nvPr/>
        </p:nvSpPr>
        <p:spPr bwMode="auto">
          <a:xfrm>
            <a:off x="141432" y="-109234"/>
            <a:ext cx="271318" cy="238790"/>
          </a:xfrm>
          <a:prstGeom prst="rect">
            <a:avLst/>
          </a:prstGeom>
          <a:noFill/>
        </p:spPr>
        <p:txBody>
          <a:bodyPr vert="horz" wrap="square" lIns="75072" tIns="37536" rIns="75072" bIns="37536" numCol="1" anchor="t" anchorCtr="0" compatLnSpc="1">
            <a:prstTxWarp prst="textNoShape">
              <a:avLst/>
            </a:prstTxWarp>
          </a:bodyPr>
          <a:lstStyle/>
          <a:p>
            <a:endParaRPr lang="en-US"/>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482650" y="4541836"/>
            <a:ext cx="661349" cy="579437"/>
          </a:xfrm>
          <a:prstGeom prst="rect">
            <a:avLst/>
          </a:prstGeom>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835292" cy="731836"/>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426160" y="-44160"/>
            <a:ext cx="673679" cy="762001"/>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7986" y="4503852"/>
            <a:ext cx="579440" cy="655407"/>
          </a:xfrm>
          <a:prstGeom prst="rect">
            <a:avLst/>
          </a:prstGeom>
        </p:spPr>
      </p:pic>
      <p:sp>
        <p:nvSpPr>
          <p:cNvPr id="16" name="TextBox 15"/>
          <p:cNvSpPr txBox="1"/>
          <p:nvPr/>
        </p:nvSpPr>
        <p:spPr>
          <a:xfrm>
            <a:off x="1981200" y="46037"/>
            <a:ext cx="4267200" cy="568248"/>
          </a:xfrm>
          <a:prstGeom prst="rect">
            <a:avLst/>
          </a:prstGeom>
          <a:solidFill>
            <a:schemeClr val="accent4">
              <a:lumMod val="60000"/>
              <a:lumOff val="40000"/>
            </a:schemeClr>
          </a:solidFill>
          <a:scene3d>
            <a:camera prst="orthographicFront"/>
            <a:lightRig rig="threePt" dir="t"/>
          </a:scene3d>
          <a:sp3d>
            <a:bevelT w="139700" prst="cross"/>
          </a:sp3d>
        </p:spPr>
        <p:txBody>
          <a:bodyPr wrap="square" lIns="75072" tIns="37536" rIns="75072" bIns="37536" rtlCol="0">
            <a:spAutoFit/>
          </a:bodyPr>
          <a:lstStyle/>
          <a:p>
            <a:pPr algn="ctr"/>
            <a:r>
              <a:rPr lang="bn-BD" sz="3200" b="1" dirty="0"/>
              <a:t>বাংলা</a:t>
            </a:r>
            <a:r>
              <a:rPr lang="en-US" sz="3200" b="1" dirty="0"/>
              <a:t> </a:t>
            </a:r>
            <a:r>
              <a:rPr lang="en-US" sz="3200" b="1" dirty="0" err="1"/>
              <a:t>বাক্য</a:t>
            </a:r>
            <a:r>
              <a:rPr lang="en-US" sz="3200" b="1" dirty="0"/>
              <a:t> ও</a:t>
            </a:r>
            <a:r>
              <a:rPr lang="bn-BD" sz="3200" b="1" dirty="0"/>
              <a:t> বাক্যগঠন</a:t>
            </a:r>
            <a:endParaRPr lang="en-US" sz="3200" b="1" dirty="0"/>
          </a:p>
        </p:txBody>
      </p:sp>
      <p:sp>
        <p:nvSpPr>
          <p:cNvPr id="13" name="Rectangle 12"/>
          <p:cNvSpPr/>
          <p:nvPr/>
        </p:nvSpPr>
        <p:spPr>
          <a:xfrm>
            <a:off x="457200" y="655637"/>
            <a:ext cx="8153400" cy="4093428"/>
          </a:xfrm>
          <a:prstGeom prst="rect">
            <a:avLst/>
          </a:prstGeom>
          <a:solidFill>
            <a:schemeClr val="accent6">
              <a:lumMod val="40000"/>
              <a:lumOff val="60000"/>
            </a:schemeClr>
          </a:solidFill>
          <a:ln>
            <a:solidFill>
              <a:schemeClr val="tx1"/>
            </a:solidFill>
          </a:ln>
        </p:spPr>
        <p:txBody>
          <a:bodyPr wrap="square">
            <a:spAutoFit/>
          </a:bodyPr>
          <a:lstStyle/>
          <a:p>
            <a:r>
              <a:rPr lang="as-IN" sz="2000" b="1" dirty="0">
                <a:solidFill>
                  <a:schemeClr val="accent6">
                    <a:lumMod val="75000"/>
                  </a:schemeClr>
                </a:solidFill>
              </a:rPr>
              <a:t>বাক্য: যে সুবিন্যস্ত পদসমষ্টি দ্বারা কোনো বি</a:t>
            </a:r>
            <a:r>
              <a:rPr lang="bn-BD" sz="2000" b="1" dirty="0">
                <a:solidFill>
                  <a:schemeClr val="accent6">
                    <a:lumMod val="75000"/>
                  </a:schemeClr>
                </a:solidFill>
              </a:rPr>
              <a:t>ষয়ে</a:t>
            </a:r>
            <a:r>
              <a:rPr lang="as-IN" sz="2000" b="1" dirty="0">
                <a:solidFill>
                  <a:schemeClr val="accent6">
                    <a:lumMod val="75000"/>
                  </a:schemeClr>
                </a:solidFill>
              </a:rPr>
              <a:t> বক্তার মনোভা</a:t>
            </a:r>
            <a:r>
              <a:rPr lang="en-US" sz="2000" b="1" dirty="0">
                <a:solidFill>
                  <a:schemeClr val="accent6">
                    <a:lumMod val="75000"/>
                  </a:schemeClr>
                </a:solidFill>
              </a:rPr>
              <a:t>ব</a:t>
            </a:r>
            <a:r>
              <a:rPr lang="as-IN" sz="2000" b="1" dirty="0">
                <a:solidFill>
                  <a:schemeClr val="accent6">
                    <a:lumMod val="75000"/>
                  </a:schemeClr>
                </a:solidFill>
              </a:rPr>
              <a:t> সম্পূর্ণরূপে প্রকাশিত হ</a:t>
            </a:r>
            <a:r>
              <a:rPr lang="bn-BD" sz="2000" b="1" dirty="0">
                <a:solidFill>
                  <a:schemeClr val="accent6">
                    <a:lumMod val="75000"/>
                  </a:schemeClr>
                </a:solidFill>
              </a:rPr>
              <a:t>য়</a:t>
            </a:r>
            <a:r>
              <a:rPr lang="as-IN" sz="2000" b="1" dirty="0">
                <a:solidFill>
                  <a:schemeClr val="accent6">
                    <a:lumMod val="75000"/>
                  </a:schemeClr>
                </a:solidFill>
              </a:rPr>
              <a:t> তাকে বাক্য বলে বলে।</a:t>
            </a:r>
            <a:endParaRPr lang="en-US" sz="2000" b="1" dirty="0">
              <a:solidFill>
                <a:schemeClr val="accent6">
                  <a:lumMod val="75000"/>
                </a:schemeClr>
              </a:solidFill>
            </a:endParaRPr>
          </a:p>
          <a:p>
            <a:r>
              <a:rPr lang="as-IN" sz="2000" b="1" dirty="0"/>
              <a:t>ড. সুনীতিকুমার চট্টোপাধ্যায় </a:t>
            </a:r>
            <a:r>
              <a:rPr lang="as-IN" sz="2000" dirty="0"/>
              <a:t>বলেন, ‘</a:t>
            </a:r>
            <a:r>
              <a:rPr lang="as-IN" sz="2000" b="1" dirty="0"/>
              <a:t>যে পদ বা শব্দ-সমষ্টির দ্বারা কোন বিষয়ে বক্তার ভাব সম্পূর্ণরূপে প্রকটিত হয়, সেই পদ বা শব্দ সমষ্টিকে বাক্য বলে।’</a:t>
            </a:r>
            <a:br>
              <a:rPr lang="as-IN" sz="2000" dirty="0"/>
            </a:br>
            <a:r>
              <a:rPr lang="as-IN" sz="2000" b="1" dirty="0">
                <a:solidFill>
                  <a:srgbClr val="002060"/>
                </a:solidFill>
              </a:rPr>
              <a:t>ডক্টর সুনীলকুমার মুখোপাধ্যা</a:t>
            </a:r>
            <a:r>
              <a:rPr lang="bn-BD" sz="2000" b="1" dirty="0">
                <a:solidFill>
                  <a:srgbClr val="002060"/>
                </a:solidFill>
              </a:rPr>
              <a:t>য়ে</a:t>
            </a:r>
            <a:r>
              <a:rPr lang="as-IN" sz="2000" b="1" dirty="0">
                <a:solidFill>
                  <a:srgbClr val="002060"/>
                </a:solidFill>
              </a:rPr>
              <a:t>র মতে</a:t>
            </a:r>
            <a:r>
              <a:rPr lang="as-IN" sz="2000" dirty="0">
                <a:solidFill>
                  <a:srgbClr val="002060"/>
                </a:solidFill>
              </a:rPr>
              <a:t>, ‘</a:t>
            </a:r>
            <a:r>
              <a:rPr lang="as-IN" sz="2000" b="1" dirty="0">
                <a:solidFill>
                  <a:srgbClr val="002060"/>
                </a:solidFill>
              </a:rPr>
              <a:t>পরস্পর অর্থ সম্বন্ধবিশিষ্ট যে পদগুলোর দ্বারা একটি সম্পূর্ণ ধারণা বা বক্তব্য বা ভাব প্রকাশ পা</a:t>
            </a:r>
            <a:r>
              <a:rPr lang="bn-BD" sz="2000" b="1" dirty="0">
                <a:solidFill>
                  <a:srgbClr val="002060"/>
                </a:solidFill>
              </a:rPr>
              <a:t>য়</a:t>
            </a:r>
            <a:r>
              <a:rPr lang="as-IN" sz="2000" b="1" dirty="0">
                <a:solidFill>
                  <a:srgbClr val="002060"/>
                </a:solidFill>
              </a:rPr>
              <a:t>, সে পদগুলোর সমষ্টিকে বাক্য বলে।’ </a:t>
            </a:r>
            <a:endParaRPr lang="bn-BD" sz="2000" b="1" dirty="0">
              <a:solidFill>
                <a:srgbClr val="002060"/>
              </a:solidFill>
            </a:endParaRPr>
          </a:p>
          <a:p>
            <a:r>
              <a:rPr lang="as-IN" sz="2000" b="1" dirty="0">
                <a:solidFill>
                  <a:srgbClr val="C00000"/>
                </a:solidFill>
              </a:rPr>
              <a:t>ডক্টর মুহাম্মদ শহীদুল্লাহর মতে</a:t>
            </a:r>
            <a:r>
              <a:rPr lang="as-IN" sz="2000" dirty="0">
                <a:solidFill>
                  <a:srgbClr val="C00000"/>
                </a:solidFill>
              </a:rPr>
              <a:t>, একটি সম্পূর্ণ মনোভাব যে সমস্ত পদ দ্বারা প্রকাশ করা যা</a:t>
            </a:r>
            <a:r>
              <a:rPr lang="bn-BD" sz="2000" dirty="0">
                <a:solidFill>
                  <a:srgbClr val="C00000"/>
                </a:solidFill>
              </a:rPr>
              <a:t>য়</a:t>
            </a:r>
            <a:r>
              <a:rPr lang="as-IN" sz="2000" dirty="0">
                <a:solidFill>
                  <a:srgbClr val="C00000"/>
                </a:solidFill>
              </a:rPr>
              <a:t>, তাদের সমষ্টিকে বাক্য বলে।</a:t>
            </a:r>
            <a:endParaRPr lang="en-US" sz="2000" dirty="0">
              <a:solidFill>
                <a:srgbClr val="C00000"/>
              </a:solidFill>
            </a:endParaRPr>
          </a:p>
          <a:p>
            <a:r>
              <a:rPr lang="as-IN" sz="2000" b="1" dirty="0"/>
              <a:t>একটি বাক্যে ২ টি অংশ থাকে ।যথা –</a:t>
            </a:r>
          </a:p>
          <a:p>
            <a:r>
              <a:rPr lang="en-US" sz="2000" b="1" dirty="0">
                <a:solidFill>
                  <a:srgbClr val="C00000"/>
                </a:solidFill>
              </a:rPr>
              <a:t>1. </a:t>
            </a:r>
            <a:r>
              <a:rPr lang="as-IN" sz="2000" b="1" dirty="0">
                <a:solidFill>
                  <a:srgbClr val="C00000"/>
                </a:solidFill>
              </a:rPr>
              <a:t>উদ্দেশ্য ( </a:t>
            </a:r>
            <a:r>
              <a:rPr lang="en-US" sz="2000" b="1" dirty="0">
                <a:solidFill>
                  <a:srgbClr val="C00000"/>
                </a:solidFill>
              </a:rPr>
              <a:t>Subject ): </a:t>
            </a:r>
            <a:r>
              <a:rPr lang="as-IN" sz="2000" b="1" dirty="0">
                <a:solidFill>
                  <a:srgbClr val="C00000"/>
                </a:solidFill>
              </a:rPr>
              <a:t>কোন বাক্যে যাকে উদ্দেশ্য করে কিছু বলা হয় তা উদ্দেশ্য ।অর্থাৎ বাক্যের কর্তা</a:t>
            </a:r>
            <a:r>
              <a:rPr lang="bn-BD" sz="2000" b="1" dirty="0">
                <a:solidFill>
                  <a:srgbClr val="C00000"/>
                </a:solidFill>
              </a:rPr>
              <a:t>ই</a:t>
            </a:r>
            <a:r>
              <a:rPr lang="as-IN" sz="2000" b="1" dirty="0">
                <a:solidFill>
                  <a:srgbClr val="C00000"/>
                </a:solidFill>
              </a:rPr>
              <a:t> হলো উদ্দেশ্য ।</a:t>
            </a:r>
          </a:p>
          <a:p>
            <a:r>
              <a:rPr lang="en-US" sz="2000" b="1" dirty="0">
                <a:solidFill>
                  <a:srgbClr val="0070C0"/>
                </a:solidFill>
              </a:rPr>
              <a:t>2. </a:t>
            </a:r>
            <a:r>
              <a:rPr lang="as-IN" sz="2000" b="1" dirty="0">
                <a:solidFill>
                  <a:srgbClr val="0070C0"/>
                </a:solidFill>
              </a:rPr>
              <a:t>বিধেয় ( </a:t>
            </a:r>
            <a:r>
              <a:rPr lang="en-US" sz="2000" b="1" dirty="0">
                <a:solidFill>
                  <a:srgbClr val="0070C0"/>
                </a:solidFill>
              </a:rPr>
              <a:t>Predicate ): </a:t>
            </a:r>
            <a:r>
              <a:rPr lang="as-IN" sz="2000" b="1" dirty="0">
                <a:solidFill>
                  <a:srgbClr val="0070C0"/>
                </a:solidFill>
              </a:rPr>
              <a:t>উদ্দেশ্য বিষয়ে যা বিধান বা নির্দেশ করা হয় তাই বিধেয় ।যেমন- </a:t>
            </a:r>
            <a:r>
              <a:rPr lang="en-US" sz="2000" b="1" dirty="0" err="1">
                <a:solidFill>
                  <a:srgbClr val="0070C0"/>
                </a:solidFill>
              </a:rPr>
              <a:t>পাখি</a:t>
            </a:r>
            <a:r>
              <a:rPr lang="en-US" sz="2000" b="1" dirty="0">
                <a:solidFill>
                  <a:srgbClr val="0070C0"/>
                </a:solidFill>
              </a:rPr>
              <a:t> </a:t>
            </a:r>
            <a:r>
              <a:rPr lang="en-US" sz="2000" b="1" dirty="0" err="1">
                <a:solidFill>
                  <a:srgbClr val="0070C0"/>
                </a:solidFill>
              </a:rPr>
              <a:t>আকাশে</a:t>
            </a:r>
            <a:r>
              <a:rPr lang="en-US" sz="2000" b="1" dirty="0">
                <a:solidFill>
                  <a:srgbClr val="0070C0"/>
                </a:solidFill>
              </a:rPr>
              <a:t> </a:t>
            </a:r>
            <a:r>
              <a:rPr lang="en-US" sz="2000" b="1" dirty="0" err="1">
                <a:solidFill>
                  <a:srgbClr val="0070C0"/>
                </a:solidFill>
              </a:rPr>
              <a:t>উড়ে</a:t>
            </a:r>
            <a:r>
              <a:rPr lang="en-US" sz="2000" b="1" dirty="0">
                <a:solidFill>
                  <a:srgbClr val="0070C0"/>
                </a:solidFill>
              </a:rPr>
              <a:t> </a:t>
            </a:r>
            <a:r>
              <a:rPr lang="as-IN" sz="2000" b="1" dirty="0">
                <a:solidFill>
                  <a:srgbClr val="0070C0"/>
                </a:solidFill>
              </a:rPr>
              <a:t>“এখানে </a:t>
            </a:r>
            <a:r>
              <a:rPr lang="en-US" sz="2000" b="1" dirty="0" err="1">
                <a:solidFill>
                  <a:srgbClr val="0070C0"/>
                </a:solidFill>
              </a:rPr>
              <a:t>পাখি</a:t>
            </a:r>
            <a:r>
              <a:rPr lang="as-IN" sz="2000" b="1" dirty="0">
                <a:solidFill>
                  <a:srgbClr val="0070C0"/>
                </a:solidFill>
              </a:rPr>
              <a:t> ‘উদ্দেশ্য</a:t>
            </a:r>
            <a:r>
              <a:rPr lang="en-US" sz="2000" b="1" dirty="0">
                <a:solidFill>
                  <a:srgbClr val="0070C0"/>
                </a:solidFill>
              </a:rPr>
              <a:t>’</a:t>
            </a:r>
            <a:r>
              <a:rPr lang="as-IN" sz="2000" b="1" dirty="0">
                <a:solidFill>
                  <a:srgbClr val="0070C0"/>
                </a:solidFill>
              </a:rPr>
              <a:t> আর </a:t>
            </a:r>
            <a:r>
              <a:rPr lang="en-US" sz="2000" b="1" dirty="0" err="1">
                <a:solidFill>
                  <a:srgbClr val="0070C0"/>
                </a:solidFill>
              </a:rPr>
              <a:t>আকাশে</a:t>
            </a:r>
            <a:r>
              <a:rPr lang="en-US" sz="2000" b="1" dirty="0">
                <a:solidFill>
                  <a:srgbClr val="0070C0"/>
                </a:solidFill>
              </a:rPr>
              <a:t> </a:t>
            </a:r>
            <a:r>
              <a:rPr lang="en-US" sz="2000" b="1" dirty="0" err="1">
                <a:solidFill>
                  <a:srgbClr val="0070C0"/>
                </a:solidFill>
              </a:rPr>
              <a:t>উড়ে</a:t>
            </a:r>
            <a:r>
              <a:rPr lang="en-US" sz="2000" b="1" dirty="0">
                <a:solidFill>
                  <a:srgbClr val="0070C0"/>
                </a:solidFill>
              </a:rPr>
              <a:t> </a:t>
            </a:r>
            <a:r>
              <a:rPr lang="as-IN" sz="2000" b="1" dirty="0">
                <a:solidFill>
                  <a:srgbClr val="0070C0"/>
                </a:solidFill>
              </a:rPr>
              <a:t>হলো </a:t>
            </a:r>
            <a:r>
              <a:rPr lang="en-US" sz="2000" b="1" dirty="0">
                <a:solidFill>
                  <a:srgbClr val="0070C0"/>
                </a:solidFill>
              </a:rPr>
              <a:t>‘</a:t>
            </a:r>
            <a:r>
              <a:rPr lang="as-IN" sz="2000" b="1" dirty="0">
                <a:solidFill>
                  <a:srgbClr val="0070C0"/>
                </a:solidFill>
              </a:rPr>
              <a:t>বিধেয়</a:t>
            </a:r>
            <a:r>
              <a:rPr lang="en-US" sz="2000" b="1" dirty="0">
                <a:solidFill>
                  <a:srgbClr val="0070C0"/>
                </a:solidFill>
              </a:rPr>
              <a:t>’ </a:t>
            </a:r>
            <a:r>
              <a:rPr lang="as-IN" sz="2000" b="1" dirty="0">
                <a:solidFill>
                  <a:srgbClr val="0070C0"/>
                </a:solidFill>
              </a:rPr>
              <a:t>।</a:t>
            </a:r>
            <a:endParaRPr lang="en-US" sz="2400" b="1"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305800" y="4386886"/>
            <a:ext cx="838200" cy="73438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52549" cy="109741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039610" y="-67941"/>
            <a:ext cx="1036449" cy="117233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163" y="4403437"/>
            <a:ext cx="673678" cy="762000"/>
          </a:xfrm>
          <a:prstGeom prst="rect">
            <a:avLst/>
          </a:prstGeom>
        </p:spPr>
      </p:pic>
      <p:sp>
        <p:nvSpPr>
          <p:cNvPr id="11" name="TextBox 10"/>
          <p:cNvSpPr txBox="1"/>
          <p:nvPr/>
        </p:nvSpPr>
        <p:spPr>
          <a:xfrm>
            <a:off x="1651000" y="60968"/>
            <a:ext cx="4216400" cy="383582"/>
          </a:xfrm>
          <a:prstGeom prst="rect">
            <a:avLst/>
          </a:prstGeom>
          <a:solidFill>
            <a:schemeClr val="accent4">
              <a:lumMod val="60000"/>
              <a:lumOff val="40000"/>
            </a:schemeClr>
          </a:solidFill>
          <a:scene3d>
            <a:camera prst="orthographicFront"/>
            <a:lightRig rig="threePt" dir="t"/>
          </a:scene3d>
          <a:sp3d>
            <a:bevelT w="139700" prst="cross"/>
          </a:sp3d>
        </p:spPr>
        <p:txBody>
          <a:bodyPr wrap="square" lIns="75072" tIns="37536" rIns="75072" bIns="37536" rtlCol="0">
            <a:spAutoFit/>
          </a:bodyPr>
          <a:lstStyle/>
          <a:p>
            <a:pPr algn="ctr"/>
            <a:r>
              <a:rPr lang="en-US" sz="2000" b="1" dirty="0" err="1"/>
              <a:t>একটি</a:t>
            </a:r>
            <a:r>
              <a:rPr lang="en-US" sz="2000" b="1" dirty="0"/>
              <a:t> </a:t>
            </a:r>
            <a:r>
              <a:rPr lang="en-US" sz="2000" b="1" dirty="0" err="1"/>
              <a:t>সার্থক</a:t>
            </a:r>
            <a:r>
              <a:rPr lang="en-US" sz="2000" b="1" dirty="0"/>
              <a:t> </a:t>
            </a:r>
            <a:r>
              <a:rPr lang="en-US" sz="2000" b="1" dirty="0" err="1"/>
              <a:t>বাক্যের</a:t>
            </a:r>
            <a:r>
              <a:rPr lang="en-US" sz="2000" b="1" dirty="0"/>
              <a:t> </a:t>
            </a:r>
            <a:r>
              <a:rPr lang="en-US" sz="2000" b="1" dirty="0" err="1"/>
              <a:t>গুণ</a:t>
            </a:r>
            <a:r>
              <a:rPr lang="bn-BD" sz="2000" b="1" dirty="0"/>
              <a:t> </a:t>
            </a:r>
            <a:r>
              <a:rPr lang="en-US" sz="2000" b="1" dirty="0"/>
              <a:t>/</a:t>
            </a:r>
            <a:r>
              <a:rPr lang="bn-BD" sz="2000" b="1" dirty="0"/>
              <a:t> </a:t>
            </a:r>
            <a:r>
              <a:rPr lang="en-US" sz="2000" b="1" dirty="0" err="1"/>
              <a:t>বৈশিষ্ট্য</a:t>
            </a:r>
            <a:endParaRPr lang="en-US" sz="2000" b="1" dirty="0"/>
          </a:p>
        </p:txBody>
      </p:sp>
      <p:sp>
        <p:nvSpPr>
          <p:cNvPr id="25602" name="AutoShape 2" descr="Image result for কুরুক্ষেত্র"/>
          <p:cNvSpPr>
            <a:spLocks noChangeAspect="1" noChangeArrowheads="1"/>
          </p:cNvSpPr>
          <p:nvPr/>
        </p:nvSpPr>
        <p:spPr bwMode="auto">
          <a:xfrm>
            <a:off x="129646" y="-1097416"/>
            <a:ext cx="3571875" cy="2286283"/>
          </a:xfrm>
          <a:prstGeom prst="rect">
            <a:avLst/>
          </a:prstGeom>
          <a:noFill/>
        </p:spPr>
        <p:txBody>
          <a:bodyPr vert="horz" wrap="square" lIns="75072" tIns="37536" rIns="75072" bIns="37536" numCol="1" anchor="t" anchorCtr="0" compatLnSpc="1">
            <a:prstTxWarp prst="textNoShape">
              <a:avLst/>
            </a:prstTxWarp>
          </a:bodyPr>
          <a:lstStyle/>
          <a:p>
            <a:endParaRPr lang="en-US"/>
          </a:p>
        </p:txBody>
      </p:sp>
      <p:sp>
        <p:nvSpPr>
          <p:cNvPr id="25604" name="AutoShape 4" descr="Image result for কুরুক্ষেত্র"/>
          <p:cNvSpPr>
            <a:spLocks noChangeAspect="1" noChangeArrowheads="1"/>
          </p:cNvSpPr>
          <p:nvPr/>
        </p:nvSpPr>
        <p:spPr bwMode="auto">
          <a:xfrm>
            <a:off x="129646" y="-1097416"/>
            <a:ext cx="3571875" cy="2286283"/>
          </a:xfrm>
          <a:prstGeom prst="rect">
            <a:avLst/>
          </a:prstGeom>
          <a:noFill/>
        </p:spPr>
        <p:txBody>
          <a:bodyPr vert="horz" wrap="square" lIns="75072" tIns="37536" rIns="75072" bIns="37536" numCol="1" anchor="t" anchorCtr="0" compatLnSpc="1">
            <a:prstTxWarp prst="textNoShape">
              <a:avLst/>
            </a:prstTxWarp>
          </a:bodyPr>
          <a:lstStyle/>
          <a:p>
            <a:endParaRPr lang="en-US"/>
          </a:p>
        </p:txBody>
      </p:sp>
      <p:sp>
        <p:nvSpPr>
          <p:cNvPr id="25606" name="AutoShape 6" descr="Image result for কুরুক্ষেত্র"/>
          <p:cNvSpPr>
            <a:spLocks noChangeAspect="1" noChangeArrowheads="1"/>
          </p:cNvSpPr>
          <p:nvPr/>
        </p:nvSpPr>
        <p:spPr bwMode="auto">
          <a:xfrm>
            <a:off x="129646" y="-1097416"/>
            <a:ext cx="3571875" cy="2286283"/>
          </a:xfrm>
          <a:prstGeom prst="rect">
            <a:avLst/>
          </a:prstGeom>
          <a:noFill/>
        </p:spPr>
        <p:txBody>
          <a:bodyPr vert="horz" wrap="square" lIns="75072" tIns="37536" rIns="75072" bIns="37536" numCol="1" anchor="t" anchorCtr="0" compatLnSpc="1">
            <a:prstTxWarp prst="textNoShape">
              <a:avLst/>
            </a:prstTxWarp>
          </a:bodyPr>
          <a:lstStyle/>
          <a:p>
            <a:endParaRPr lang="en-US"/>
          </a:p>
        </p:txBody>
      </p:sp>
      <p:sp>
        <p:nvSpPr>
          <p:cNvPr id="18" name="Right Arrow 17"/>
          <p:cNvSpPr/>
          <p:nvPr/>
        </p:nvSpPr>
        <p:spPr>
          <a:xfrm>
            <a:off x="14668500" y="1646124"/>
            <a:ext cx="317500" cy="1829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75072" tIns="37536" rIns="75072" bIns="37536" rtlCol="0" anchor="ctr"/>
          <a:lstStyle/>
          <a:p>
            <a:pPr algn="ctr"/>
            <a:endParaRPr lang="en-US"/>
          </a:p>
        </p:txBody>
      </p:sp>
      <p:sp>
        <p:nvSpPr>
          <p:cNvPr id="13" name="Rectangle 12"/>
          <p:cNvSpPr/>
          <p:nvPr/>
        </p:nvSpPr>
        <p:spPr>
          <a:xfrm>
            <a:off x="648046" y="1064937"/>
            <a:ext cx="5578582" cy="3754874"/>
          </a:xfrm>
          <a:prstGeom prst="rect">
            <a:avLst/>
          </a:prstGeom>
          <a:solidFill>
            <a:schemeClr val="accent3">
              <a:lumMod val="20000"/>
              <a:lumOff val="80000"/>
            </a:schemeClr>
          </a:solidFill>
          <a:ln>
            <a:solidFill>
              <a:schemeClr val="tx1"/>
            </a:solidFill>
          </a:ln>
        </p:spPr>
        <p:txBody>
          <a:bodyPr wrap="square">
            <a:spAutoFit/>
          </a:bodyPr>
          <a:lstStyle/>
          <a:p>
            <a:pPr algn="just"/>
            <a:br>
              <a:rPr lang="as-IN" dirty="0"/>
            </a:br>
            <a:r>
              <a:rPr lang="bn-BD" sz="2800" b="1" dirty="0"/>
              <a:t>১)</a:t>
            </a:r>
            <a:r>
              <a:rPr lang="as-IN" sz="2800" b="1" dirty="0"/>
              <a:t>আকাঙ্ক্ষা: </a:t>
            </a:r>
            <a:r>
              <a:rPr lang="as-IN" sz="2800" dirty="0"/>
              <a:t>বাক্যের অর্থ পরিপূর্ণভাবে বোঝার জন্যে এক শব্দের পর পরবর্তী শব্দসমূহ শোনার যে বাসনা, তাই আকাঙ্ক্ষা। আকাঙ্ক্ষা যতক্ষণ না মিটবে, ততক্ষণ বাক্য হবে না। যেমন; ‘আমি বিশ্ববিদ্যালয়ে ভর্তি পরীক্ষা’ বললে আকাঙ্ক্ষা মিটে না, তাই বাক্য হয় না। কিন্তু ,যদি বলা হয়: ‘আমি বিশ্ববিদ্যালয়ে ভর্তি পরীক্ষা দেব।’ তাহলে আকাঙ্ক্ষা মেটে, ফলে সার্থক বাক্য সৃষ্টি হয়।</a:t>
            </a:r>
            <a:endParaRPr lang="en-US" sz="1800" dirty="0"/>
          </a:p>
        </p:txBody>
      </p:sp>
      <p:sp>
        <p:nvSpPr>
          <p:cNvPr id="14" name="TextBox 13"/>
          <p:cNvSpPr txBox="1"/>
          <p:nvPr/>
        </p:nvSpPr>
        <p:spPr>
          <a:xfrm>
            <a:off x="914400" y="523911"/>
            <a:ext cx="6096000" cy="461665"/>
          </a:xfrm>
          <a:prstGeom prst="rect">
            <a:avLst/>
          </a:prstGeom>
          <a:solidFill>
            <a:schemeClr val="accent2">
              <a:lumMod val="20000"/>
              <a:lumOff val="80000"/>
            </a:schemeClr>
          </a:solidFill>
          <a:ln>
            <a:solidFill>
              <a:schemeClr val="tx1"/>
            </a:solidFill>
          </a:ln>
        </p:spPr>
        <p:txBody>
          <a:bodyPr wrap="square" rtlCol="0">
            <a:spAutoFit/>
          </a:bodyPr>
          <a:lstStyle/>
          <a:p>
            <a:r>
              <a:rPr lang="as-IN" sz="2400" b="1" dirty="0"/>
              <a:t>একটি সার্থক বাক্যের তিনটি বৈশিষ্</a:t>
            </a:r>
            <a:r>
              <a:rPr lang="en-US" sz="2400" b="1" dirty="0" err="1"/>
              <a:t>ট্য</a:t>
            </a:r>
            <a:r>
              <a:rPr lang="as-IN" sz="2400" b="1" dirty="0"/>
              <a:t> থাকে। এগুলো হচ্ছে</a:t>
            </a:r>
            <a:r>
              <a:rPr lang="bn-BD" sz="1600" b="1" dirty="0"/>
              <a:t>-</a:t>
            </a:r>
            <a:endParaRPr lang="en-US" sz="1600" dirty="0"/>
          </a:p>
        </p:txBody>
      </p:sp>
      <p:pic>
        <p:nvPicPr>
          <p:cNvPr id="2" name="Picture 2" descr="Related image"/>
          <p:cNvPicPr>
            <a:picLocks noChangeAspect="1" noChangeArrowheads="1"/>
          </p:cNvPicPr>
          <p:nvPr/>
        </p:nvPicPr>
        <p:blipFill>
          <a:blip r:embed="rId3" cstate="print"/>
          <a:srcRect/>
          <a:stretch>
            <a:fillRect/>
          </a:stretch>
        </p:blipFill>
        <p:spPr bwMode="auto">
          <a:xfrm>
            <a:off x="6324600" y="1189037"/>
            <a:ext cx="2795010" cy="31469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amond(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amond(in)">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827818" y="3968108"/>
            <a:ext cx="1316182" cy="1153166"/>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316182" cy="1153166"/>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039610" y="-67941"/>
            <a:ext cx="1036449" cy="1172332"/>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7943" y="4016886"/>
            <a:ext cx="1036449" cy="1172332"/>
          </a:xfrm>
          <a:prstGeom prst="rect">
            <a:avLst/>
          </a:prstGeom>
        </p:spPr>
      </p:pic>
      <p:sp>
        <p:nvSpPr>
          <p:cNvPr id="11" name="TextBox 10"/>
          <p:cNvSpPr txBox="1"/>
          <p:nvPr/>
        </p:nvSpPr>
        <p:spPr>
          <a:xfrm>
            <a:off x="785434" y="2776450"/>
            <a:ext cx="7772400" cy="2031325"/>
          </a:xfrm>
          <a:prstGeom prst="rect">
            <a:avLst/>
          </a:prstGeom>
          <a:solidFill>
            <a:schemeClr val="accent6">
              <a:lumMod val="20000"/>
              <a:lumOff val="80000"/>
            </a:schemeClr>
          </a:solidFill>
          <a:ln>
            <a:solidFill>
              <a:schemeClr val="tx1"/>
            </a:solidFill>
          </a:ln>
        </p:spPr>
        <p:txBody>
          <a:bodyPr wrap="square" rtlCol="0">
            <a:spAutoFit/>
          </a:bodyPr>
          <a:lstStyle/>
          <a:p>
            <a:r>
              <a:rPr lang="bn-BD" sz="2800" b="1" dirty="0"/>
              <a:t>২) </a:t>
            </a:r>
            <a:r>
              <a:rPr lang="as-IN" sz="2800" b="1" dirty="0"/>
              <a:t>আস</a:t>
            </a:r>
            <a:r>
              <a:rPr lang="bn-BD" sz="2800" b="1" dirty="0"/>
              <a:t>ত্তি/নৈকট্য</a:t>
            </a:r>
            <a:r>
              <a:rPr lang="as-IN" sz="2800" b="1" dirty="0"/>
              <a:t>: </a:t>
            </a:r>
            <a:r>
              <a:rPr lang="as-IN" sz="2800" dirty="0"/>
              <a:t>বাক্যের </a:t>
            </a:r>
            <a:r>
              <a:rPr lang="bn-BD" sz="2800" dirty="0"/>
              <a:t>সুশৃঙ্খল</a:t>
            </a:r>
            <a:r>
              <a:rPr lang="as-IN" sz="2800" dirty="0"/>
              <a:t> পদ বিন্যা</a:t>
            </a:r>
            <a:r>
              <a:rPr lang="bn-BD" sz="2800" dirty="0"/>
              <a:t>সকেই</a:t>
            </a:r>
            <a:r>
              <a:rPr lang="as-IN" sz="2800" dirty="0"/>
              <a:t> আসত্তি বলে। যেমন: ‘পড়ি</a:t>
            </a:r>
            <a:r>
              <a:rPr lang="bn-BD" sz="2800" dirty="0"/>
              <a:t> </a:t>
            </a:r>
            <a:r>
              <a:rPr lang="as-IN" sz="2800" dirty="0"/>
              <a:t>আমি বছর</a:t>
            </a:r>
            <a:r>
              <a:rPr lang="bn-BD" sz="2800" dirty="0"/>
              <a:t> কুমিল্লা </a:t>
            </a:r>
            <a:r>
              <a:rPr lang="as-IN" sz="2800" dirty="0"/>
              <a:t>যাবৎ</a:t>
            </a:r>
            <a:r>
              <a:rPr lang="bn-BD" sz="2800" dirty="0"/>
              <a:t>ভিক্টোরিয়া </a:t>
            </a:r>
            <a:r>
              <a:rPr lang="as-IN" sz="2800" dirty="0"/>
              <a:t>দুই</a:t>
            </a:r>
            <a:r>
              <a:rPr lang="bn-BD" sz="2800" dirty="0"/>
              <a:t> </a:t>
            </a:r>
            <a:r>
              <a:rPr lang="as-IN" sz="2800" dirty="0"/>
              <a:t>কলেজে’ বললে আসত্তিহীনতার জন্যে বাক্য হবে না। আসত্তি রক্ষা করতে হলে বলতে হবে ‘আমি দুই বছর যাবৎ </a:t>
            </a:r>
            <a:r>
              <a:rPr lang="bn-BD" sz="2800" dirty="0"/>
              <a:t>কুমিল্লা ভিক্টোরিয়া </a:t>
            </a:r>
            <a:r>
              <a:rPr lang="as-IN" sz="2800" dirty="0"/>
              <a:t>কলেজে পড়ি।’</a:t>
            </a:r>
            <a:endParaRPr lang="en-US" sz="2400" dirty="0"/>
          </a:p>
          <a:p>
            <a:endParaRPr lang="en-US" dirty="0"/>
          </a:p>
        </p:txBody>
      </p:sp>
      <p:sp>
        <p:nvSpPr>
          <p:cNvPr id="12" name="TextBox 11"/>
          <p:cNvSpPr txBox="1"/>
          <p:nvPr/>
        </p:nvSpPr>
        <p:spPr>
          <a:xfrm>
            <a:off x="2057400" y="119655"/>
            <a:ext cx="4216400" cy="383582"/>
          </a:xfrm>
          <a:prstGeom prst="rect">
            <a:avLst/>
          </a:prstGeom>
          <a:solidFill>
            <a:schemeClr val="accent4">
              <a:lumMod val="60000"/>
              <a:lumOff val="40000"/>
            </a:schemeClr>
          </a:solidFill>
          <a:scene3d>
            <a:camera prst="orthographicFront"/>
            <a:lightRig rig="threePt" dir="t"/>
          </a:scene3d>
          <a:sp3d>
            <a:bevelT w="139700" prst="cross"/>
          </a:sp3d>
        </p:spPr>
        <p:txBody>
          <a:bodyPr wrap="square" lIns="75072" tIns="37536" rIns="75072" bIns="37536" rtlCol="0">
            <a:spAutoFit/>
          </a:bodyPr>
          <a:lstStyle/>
          <a:p>
            <a:pPr algn="ctr"/>
            <a:r>
              <a:rPr lang="en-US" sz="2000" b="1" dirty="0" err="1"/>
              <a:t>একটি</a:t>
            </a:r>
            <a:r>
              <a:rPr lang="en-US" sz="2000" b="1" dirty="0"/>
              <a:t> </a:t>
            </a:r>
            <a:r>
              <a:rPr lang="en-US" sz="2000" b="1" dirty="0" err="1"/>
              <a:t>সার্থক</a:t>
            </a:r>
            <a:r>
              <a:rPr lang="en-US" sz="2000" b="1" dirty="0"/>
              <a:t> </a:t>
            </a:r>
            <a:r>
              <a:rPr lang="en-US" sz="2000" b="1" dirty="0" err="1"/>
              <a:t>বাক্যের</a:t>
            </a:r>
            <a:r>
              <a:rPr lang="en-US" sz="2000" b="1" dirty="0"/>
              <a:t> </a:t>
            </a:r>
            <a:r>
              <a:rPr lang="en-US" sz="2000" b="1" dirty="0" err="1"/>
              <a:t>গুণ</a:t>
            </a:r>
            <a:r>
              <a:rPr lang="bn-BD" sz="2000" b="1" dirty="0"/>
              <a:t> </a:t>
            </a:r>
            <a:r>
              <a:rPr lang="en-US" sz="2000" b="1" dirty="0"/>
              <a:t>/</a:t>
            </a:r>
            <a:r>
              <a:rPr lang="bn-BD" sz="2000" b="1" dirty="0"/>
              <a:t> </a:t>
            </a:r>
            <a:r>
              <a:rPr lang="en-US" sz="2000" b="1" dirty="0" err="1"/>
              <a:t>বৈশিষ্ট্য</a:t>
            </a:r>
            <a:endParaRPr lang="en-US" sz="2000" b="1" dirty="0"/>
          </a:p>
        </p:txBody>
      </p:sp>
      <p:pic>
        <p:nvPicPr>
          <p:cNvPr id="24578" name="Picture 2" descr="Related image"/>
          <p:cNvPicPr>
            <a:picLocks noChangeAspect="1" noChangeArrowheads="1"/>
          </p:cNvPicPr>
          <p:nvPr/>
        </p:nvPicPr>
        <p:blipFill>
          <a:blip r:embed="rId3" cstate="print"/>
          <a:srcRect/>
          <a:stretch>
            <a:fillRect/>
          </a:stretch>
        </p:blipFill>
        <p:spPr bwMode="auto">
          <a:xfrm>
            <a:off x="609600" y="666398"/>
            <a:ext cx="3303188" cy="2046639"/>
          </a:xfrm>
          <a:prstGeom prst="rect">
            <a:avLst/>
          </a:prstGeom>
          <a:noFill/>
        </p:spPr>
      </p:pic>
      <p:sp>
        <p:nvSpPr>
          <p:cNvPr id="24580" name="AutoShape 4" descr="Image result for গোছালো বই"/>
          <p:cNvSpPr>
            <a:spLocks noChangeAspect="1" noChangeArrowheads="1"/>
          </p:cNvSpPr>
          <p:nvPr/>
        </p:nvSpPr>
        <p:spPr bwMode="auto">
          <a:xfrm>
            <a:off x="155575" y="-2362200"/>
            <a:ext cx="3629025" cy="4933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Image result for গোছালো বই"/>
          <p:cNvSpPr>
            <a:spLocks noChangeAspect="1" noChangeArrowheads="1"/>
          </p:cNvSpPr>
          <p:nvPr/>
        </p:nvSpPr>
        <p:spPr bwMode="auto">
          <a:xfrm>
            <a:off x="155575" y="-2362200"/>
            <a:ext cx="3629025" cy="4933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4" name="AutoShape 8" descr="Image result for গোছালো বই"/>
          <p:cNvSpPr>
            <a:spLocks noChangeAspect="1" noChangeArrowheads="1"/>
          </p:cNvSpPr>
          <p:nvPr/>
        </p:nvSpPr>
        <p:spPr bwMode="auto">
          <a:xfrm>
            <a:off x="155575" y="-2362200"/>
            <a:ext cx="3629025" cy="4933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6" name="Picture 10" descr="Image result for সাজানো গোছানো বই"/>
          <p:cNvPicPr>
            <a:picLocks noChangeAspect="1" noChangeArrowheads="1"/>
          </p:cNvPicPr>
          <p:nvPr/>
        </p:nvPicPr>
        <p:blipFill>
          <a:blip r:embed="rId4" cstate="print"/>
          <a:srcRect/>
          <a:stretch>
            <a:fillRect/>
          </a:stretch>
        </p:blipFill>
        <p:spPr bwMode="auto">
          <a:xfrm>
            <a:off x="5410200" y="707937"/>
            <a:ext cx="3052708" cy="2005100"/>
          </a:xfrm>
          <a:prstGeom prst="rect">
            <a:avLst/>
          </a:prstGeom>
          <a:noFill/>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4578"/>
                                        </p:tgtEl>
                                        <p:attrNameLst>
                                          <p:attrName>style.visibility</p:attrName>
                                        </p:attrNameLst>
                                      </p:cBhvr>
                                      <p:to>
                                        <p:strVal val="visible"/>
                                      </p:to>
                                    </p:set>
                                    <p:animEffect transition="in" filter="fade">
                                      <p:cBhvr>
                                        <p:cTn id="14" dur="1000"/>
                                        <p:tgtEl>
                                          <p:spTgt spid="24578"/>
                                        </p:tgtEl>
                                      </p:cBhvr>
                                    </p:animEffect>
                                    <p:anim calcmode="lin" valueType="num">
                                      <p:cBhvr>
                                        <p:cTn id="15" dur="1000" fill="hold"/>
                                        <p:tgtEl>
                                          <p:spTgt spid="24578"/>
                                        </p:tgtEl>
                                        <p:attrNameLst>
                                          <p:attrName>ppt_x</p:attrName>
                                        </p:attrNameLst>
                                      </p:cBhvr>
                                      <p:tavLst>
                                        <p:tav tm="0">
                                          <p:val>
                                            <p:strVal val="#ppt_x"/>
                                          </p:val>
                                        </p:tav>
                                        <p:tav tm="100000">
                                          <p:val>
                                            <p:strVal val="#ppt_x"/>
                                          </p:val>
                                        </p:tav>
                                      </p:tavLst>
                                    </p:anim>
                                    <p:anim calcmode="lin" valueType="num">
                                      <p:cBhvr>
                                        <p:cTn id="16"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4586"/>
                                        </p:tgtEl>
                                        <p:attrNameLst>
                                          <p:attrName>style.visibility</p:attrName>
                                        </p:attrNameLst>
                                      </p:cBhvr>
                                      <p:to>
                                        <p:strVal val="visible"/>
                                      </p:to>
                                    </p:set>
                                    <p:animEffect transition="in" filter="fade">
                                      <p:cBhvr>
                                        <p:cTn id="21" dur="1000"/>
                                        <p:tgtEl>
                                          <p:spTgt spid="24586"/>
                                        </p:tgtEl>
                                      </p:cBhvr>
                                    </p:animEffect>
                                    <p:anim calcmode="lin" valueType="num">
                                      <p:cBhvr>
                                        <p:cTn id="22" dur="1000" fill="hold"/>
                                        <p:tgtEl>
                                          <p:spTgt spid="24586"/>
                                        </p:tgtEl>
                                        <p:attrNameLst>
                                          <p:attrName>ppt_x</p:attrName>
                                        </p:attrNameLst>
                                      </p:cBhvr>
                                      <p:tavLst>
                                        <p:tav tm="0">
                                          <p:val>
                                            <p:strVal val="#ppt_x"/>
                                          </p:val>
                                        </p:tav>
                                        <p:tav tm="100000">
                                          <p:val>
                                            <p:strVal val="#ppt_x"/>
                                          </p:val>
                                        </p:tav>
                                      </p:tavLst>
                                    </p:anim>
                                    <p:anim calcmode="lin" valueType="num">
                                      <p:cBhvr>
                                        <p:cTn id="23" dur="1000" fill="hold"/>
                                        <p:tgtEl>
                                          <p:spTgt spid="2458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897091" y="4028800"/>
            <a:ext cx="1246909" cy="1092473"/>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46909" cy="1092473"/>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039610" y="-67941"/>
            <a:ext cx="1036449" cy="1172332"/>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7943" y="4016886"/>
            <a:ext cx="1036449" cy="1172332"/>
          </a:xfrm>
          <a:prstGeom prst="rect">
            <a:avLst/>
          </a:prstGeom>
        </p:spPr>
      </p:pic>
      <p:sp>
        <p:nvSpPr>
          <p:cNvPr id="14" name="Rectangle 13"/>
          <p:cNvSpPr/>
          <p:nvPr/>
        </p:nvSpPr>
        <p:spPr>
          <a:xfrm>
            <a:off x="342900" y="2696058"/>
            <a:ext cx="8458200" cy="2062103"/>
          </a:xfrm>
          <a:prstGeom prst="rect">
            <a:avLst/>
          </a:prstGeom>
          <a:solidFill>
            <a:schemeClr val="tx2">
              <a:lumMod val="20000"/>
              <a:lumOff val="80000"/>
            </a:schemeClr>
          </a:solidFill>
          <a:ln>
            <a:solidFill>
              <a:schemeClr val="tx1"/>
            </a:solidFill>
          </a:ln>
        </p:spPr>
        <p:txBody>
          <a:bodyPr wrap="square">
            <a:spAutoFit/>
          </a:bodyPr>
          <a:lstStyle/>
          <a:p>
            <a:r>
              <a:rPr lang="as-IN" sz="3200" b="1" dirty="0"/>
              <a:t>যোগ্যতা: </a:t>
            </a:r>
            <a:r>
              <a:rPr lang="as-IN" sz="3200" dirty="0"/>
              <a:t>বাক্যের শব্দসমূহের বাস্তবসম্মত অর্থসঙ্গতিকে যোগ্যতা বলে। যেমন: </a:t>
            </a:r>
            <a:r>
              <a:rPr lang="bn-BD" sz="3200" dirty="0"/>
              <a:t>গরু আকাশে উড়ে </a:t>
            </a:r>
            <a:r>
              <a:rPr lang="as-IN" sz="3200" dirty="0"/>
              <a:t>বললে বাস্তবসম্মত কোনো অর্থ প্রকাশিত হয় না। কারণ এর যোগ্যতা নেই। যদি বলা হয়, ‘পাখি </a:t>
            </a:r>
            <a:r>
              <a:rPr lang="bn-BD" sz="3200" dirty="0"/>
              <a:t>আকাশে উড়ে </a:t>
            </a:r>
            <a:r>
              <a:rPr lang="as-IN" sz="3200" dirty="0"/>
              <a:t>’ তাহলে একটি যোগ্যতাসম্পন্ন বাক্য সৃষ্টি হয়।</a:t>
            </a:r>
            <a:endParaRPr lang="as-IN" sz="2800" dirty="0"/>
          </a:p>
        </p:txBody>
      </p:sp>
      <p:pic>
        <p:nvPicPr>
          <p:cNvPr id="23554" name="Picture 2" descr="Image result for flying cow"/>
          <p:cNvPicPr>
            <a:picLocks noChangeAspect="1" noChangeArrowheads="1"/>
          </p:cNvPicPr>
          <p:nvPr/>
        </p:nvPicPr>
        <p:blipFill>
          <a:blip r:embed="rId3" cstate="print"/>
          <a:srcRect l="5106" r="6383" b="30000"/>
          <a:stretch>
            <a:fillRect/>
          </a:stretch>
        </p:blipFill>
        <p:spPr bwMode="auto">
          <a:xfrm>
            <a:off x="762000" y="427037"/>
            <a:ext cx="3939758" cy="2209800"/>
          </a:xfrm>
          <a:prstGeom prst="rect">
            <a:avLst/>
          </a:prstGeom>
          <a:noFill/>
        </p:spPr>
      </p:pic>
      <p:pic>
        <p:nvPicPr>
          <p:cNvPr id="23556" name="Picture 4" descr="Related image"/>
          <p:cNvPicPr>
            <a:picLocks noChangeAspect="1" noChangeArrowheads="1" noCrop="1"/>
          </p:cNvPicPr>
          <p:nvPr/>
        </p:nvPicPr>
        <p:blipFill>
          <a:blip r:embed="rId4" cstate="print"/>
          <a:srcRect/>
          <a:stretch>
            <a:fillRect/>
          </a:stretch>
        </p:blipFill>
        <p:spPr bwMode="auto">
          <a:xfrm>
            <a:off x="4952999" y="427037"/>
            <a:ext cx="3144717" cy="2209800"/>
          </a:xfrm>
          <a:prstGeom prst="rect">
            <a:avLst/>
          </a:prstGeom>
          <a:noFill/>
        </p:spPr>
      </p:pic>
      <p:sp>
        <p:nvSpPr>
          <p:cNvPr id="10" name="TextBox 9"/>
          <p:cNvSpPr txBox="1"/>
          <p:nvPr/>
        </p:nvSpPr>
        <p:spPr>
          <a:xfrm>
            <a:off x="1600200" y="2255837"/>
            <a:ext cx="1524000" cy="400110"/>
          </a:xfrm>
          <a:prstGeom prst="rect">
            <a:avLst/>
          </a:prstGeom>
          <a:noFill/>
          <a:ln>
            <a:solidFill>
              <a:schemeClr val="accent2">
                <a:lumMod val="75000"/>
              </a:schemeClr>
            </a:solidFill>
          </a:ln>
        </p:spPr>
        <p:txBody>
          <a:bodyPr wrap="square" rtlCol="0">
            <a:spAutoFit/>
          </a:bodyPr>
          <a:lstStyle/>
          <a:p>
            <a:r>
              <a:rPr lang="bn-BD" sz="2000" b="1" dirty="0">
                <a:solidFill>
                  <a:srgbClr val="C00000"/>
                </a:solidFill>
              </a:rPr>
              <a:t>গরু আকাশে উড়ে</a:t>
            </a:r>
            <a:endParaRPr lang="en-US" sz="2000" b="1" dirty="0">
              <a:solidFill>
                <a:srgbClr val="C00000"/>
              </a:solidFill>
            </a:endParaRPr>
          </a:p>
        </p:txBody>
      </p:sp>
      <p:grpSp>
        <p:nvGrpSpPr>
          <p:cNvPr id="20" name="Group 19"/>
          <p:cNvGrpSpPr/>
          <p:nvPr/>
        </p:nvGrpSpPr>
        <p:grpSpPr>
          <a:xfrm>
            <a:off x="3200400" y="2255837"/>
            <a:ext cx="381000" cy="304800"/>
            <a:chOff x="3505200" y="2408237"/>
            <a:chExt cx="304800" cy="228600"/>
          </a:xfrm>
        </p:grpSpPr>
        <p:cxnSp>
          <p:nvCxnSpPr>
            <p:cNvPr id="15" name="Straight Connector 14"/>
            <p:cNvCxnSpPr/>
            <p:nvPr/>
          </p:nvCxnSpPr>
          <p:spPr>
            <a:xfrm>
              <a:off x="3505200" y="2408237"/>
              <a:ext cx="3048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3505200" y="2408237"/>
              <a:ext cx="3048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6019800" y="2236727"/>
            <a:ext cx="2057400" cy="400110"/>
          </a:xfrm>
          <a:prstGeom prst="rect">
            <a:avLst/>
          </a:prstGeom>
          <a:solidFill>
            <a:schemeClr val="accent1">
              <a:lumMod val="40000"/>
              <a:lumOff val="60000"/>
            </a:schemeClr>
          </a:solidFill>
          <a:ln>
            <a:solidFill>
              <a:schemeClr val="accent2">
                <a:lumMod val="75000"/>
              </a:schemeClr>
            </a:solidFill>
          </a:ln>
        </p:spPr>
        <p:txBody>
          <a:bodyPr wrap="square" rtlCol="0">
            <a:spAutoFit/>
          </a:bodyPr>
          <a:lstStyle/>
          <a:p>
            <a:r>
              <a:rPr lang="en-US" sz="2000" b="1" dirty="0" err="1">
                <a:solidFill>
                  <a:srgbClr val="C00000"/>
                </a:solidFill>
              </a:rPr>
              <a:t>পাখি</a:t>
            </a:r>
            <a:r>
              <a:rPr lang="bn-BD" sz="2000" b="1" dirty="0">
                <a:solidFill>
                  <a:srgbClr val="C00000"/>
                </a:solidFill>
              </a:rPr>
              <a:t> আকাশে উড়ে</a:t>
            </a:r>
            <a:endParaRPr lang="en-US" sz="2000" b="1" dirty="0">
              <a:solidFill>
                <a:srgbClr val="C00000"/>
              </a:solidFill>
            </a:endParaRPr>
          </a:p>
        </p:txBody>
      </p:sp>
      <p:sp>
        <p:nvSpPr>
          <p:cNvPr id="22" name="Freeform 21"/>
          <p:cNvSpPr/>
          <p:nvPr/>
        </p:nvSpPr>
        <p:spPr>
          <a:xfrm>
            <a:off x="7639050" y="2141538"/>
            <a:ext cx="565150" cy="430212"/>
          </a:xfrm>
          <a:custGeom>
            <a:avLst/>
            <a:gdLst>
              <a:gd name="connsiteX0" fmla="*/ 0 w 565150"/>
              <a:gd name="connsiteY0" fmla="*/ 239712 h 430212"/>
              <a:gd name="connsiteX1" fmla="*/ 171450 w 565150"/>
              <a:gd name="connsiteY1" fmla="*/ 430212 h 430212"/>
              <a:gd name="connsiteX2" fmla="*/ 171450 w 565150"/>
              <a:gd name="connsiteY2" fmla="*/ 430212 h 430212"/>
              <a:gd name="connsiteX3" fmla="*/ 514350 w 565150"/>
              <a:gd name="connsiteY3" fmla="*/ 58737 h 430212"/>
              <a:gd name="connsiteX4" fmla="*/ 476250 w 565150"/>
              <a:gd name="connsiteY4" fmla="*/ 77787 h 430212"/>
              <a:gd name="connsiteX5" fmla="*/ 504825 w 565150"/>
              <a:gd name="connsiteY5" fmla="*/ 39687 h 43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150" h="430212">
                <a:moveTo>
                  <a:pt x="0" y="239712"/>
                </a:moveTo>
                <a:lnTo>
                  <a:pt x="171450" y="430212"/>
                </a:lnTo>
                <a:lnTo>
                  <a:pt x="171450" y="430212"/>
                </a:lnTo>
                <a:cubicBezTo>
                  <a:pt x="228600" y="368300"/>
                  <a:pt x="463550" y="117474"/>
                  <a:pt x="514350" y="58737"/>
                </a:cubicBezTo>
                <a:cubicBezTo>
                  <a:pt x="565150" y="0"/>
                  <a:pt x="477837" y="80962"/>
                  <a:pt x="476250" y="77787"/>
                </a:cubicBezTo>
                <a:cubicBezTo>
                  <a:pt x="474663" y="74612"/>
                  <a:pt x="489744" y="57149"/>
                  <a:pt x="504825" y="39687"/>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2946400" y="-30163"/>
            <a:ext cx="4216400" cy="383582"/>
          </a:xfrm>
          <a:prstGeom prst="rect">
            <a:avLst/>
          </a:prstGeom>
          <a:solidFill>
            <a:schemeClr val="accent4">
              <a:lumMod val="60000"/>
              <a:lumOff val="40000"/>
            </a:schemeClr>
          </a:solidFill>
          <a:scene3d>
            <a:camera prst="orthographicFront"/>
            <a:lightRig rig="threePt" dir="t"/>
          </a:scene3d>
          <a:sp3d>
            <a:bevelT w="139700" prst="cross"/>
          </a:sp3d>
        </p:spPr>
        <p:txBody>
          <a:bodyPr wrap="square" lIns="75072" tIns="37536" rIns="75072" bIns="37536" rtlCol="0">
            <a:spAutoFit/>
          </a:bodyPr>
          <a:lstStyle/>
          <a:p>
            <a:pPr algn="ctr"/>
            <a:r>
              <a:rPr lang="en-US" sz="2000" b="1" dirty="0" err="1"/>
              <a:t>একটি</a:t>
            </a:r>
            <a:r>
              <a:rPr lang="en-US" sz="2000" b="1" dirty="0"/>
              <a:t> </a:t>
            </a:r>
            <a:r>
              <a:rPr lang="en-US" sz="2000" b="1" dirty="0" err="1"/>
              <a:t>সার্থক</a:t>
            </a:r>
            <a:r>
              <a:rPr lang="en-US" sz="2000" b="1" dirty="0"/>
              <a:t> </a:t>
            </a:r>
            <a:r>
              <a:rPr lang="en-US" sz="2000" b="1" dirty="0" err="1"/>
              <a:t>বাক্যের</a:t>
            </a:r>
            <a:r>
              <a:rPr lang="en-US" sz="2000" b="1" dirty="0"/>
              <a:t> </a:t>
            </a:r>
            <a:r>
              <a:rPr lang="en-US" sz="2000" b="1" dirty="0" err="1"/>
              <a:t>গুণ</a:t>
            </a:r>
            <a:r>
              <a:rPr lang="bn-BD" sz="2000" b="1" dirty="0"/>
              <a:t> </a:t>
            </a:r>
            <a:r>
              <a:rPr lang="en-US" sz="2000" b="1" dirty="0"/>
              <a:t>/</a:t>
            </a:r>
            <a:r>
              <a:rPr lang="bn-BD" sz="2000" b="1" dirty="0"/>
              <a:t> </a:t>
            </a:r>
            <a:r>
              <a:rPr lang="en-US" sz="2000" b="1" dirty="0" err="1"/>
              <a:t>বৈশিষ্ট্য</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 calcmode="lin" valueType="num">
                                      <p:cBhvr>
                                        <p:cTn id="14" dur="1000" fill="hold"/>
                                        <p:tgtEl>
                                          <p:spTgt spid="23554"/>
                                        </p:tgtEl>
                                        <p:attrNameLst>
                                          <p:attrName>ppt_x</p:attrName>
                                        </p:attrNameLst>
                                      </p:cBhvr>
                                      <p:tavLst>
                                        <p:tav tm="0">
                                          <p:val>
                                            <p:strVal val="#ppt_x-.2"/>
                                          </p:val>
                                        </p:tav>
                                        <p:tav tm="100000">
                                          <p:val>
                                            <p:strVal val="#ppt_x"/>
                                          </p:val>
                                        </p:tav>
                                      </p:tavLst>
                                    </p:anim>
                                    <p:anim calcmode="lin" valueType="num">
                                      <p:cBhvr>
                                        <p:cTn id="15" dur="1000" fill="hold"/>
                                        <p:tgtEl>
                                          <p:spTgt spid="2355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554"/>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amond(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amond(in)">
                                      <p:cBhvr>
                                        <p:cTn id="26" dur="2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23556"/>
                                        </p:tgtEl>
                                        <p:attrNameLst>
                                          <p:attrName>style.visibility</p:attrName>
                                        </p:attrNameLst>
                                      </p:cBhvr>
                                      <p:to>
                                        <p:strVal val="visible"/>
                                      </p:to>
                                    </p:set>
                                    <p:anim calcmode="lin" valueType="num">
                                      <p:cBhvr>
                                        <p:cTn id="31" dur="1000" fill="hold"/>
                                        <p:tgtEl>
                                          <p:spTgt spid="23556"/>
                                        </p:tgtEl>
                                        <p:attrNameLst>
                                          <p:attrName>ppt_x</p:attrName>
                                        </p:attrNameLst>
                                      </p:cBhvr>
                                      <p:tavLst>
                                        <p:tav tm="0">
                                          <p:val>
                                            <p:strVal val="#ppt_x-.2"/>
                                          </p:val>
                                        </p:tav>
                                        <p:tav tm="100000">
                                          <p:val>
                                            <p:strVal val="#ppt_x"/>
                                          </p:val>
                                        </p:tav>
                                      </p:tavLst>
                                    </p:anim>
                                    <p:anim calcmode="lin" valueType="num">
                                      <p:cBhvr>
                                        <p:cTn id="32"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3556"/>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diamond(in)">
                                      <p:cBhvr>
                                        <p:cTn id="38" dur="2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21" grpId="0" animBg="1"/>
      <p:bldP spid="22"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4637"/>
            <a:ext cx="8382000" cy="4339650"/>
          </a:xfrm>
          <a:prstGeom prst="rect">
            <a:avLst/>
          </a:prstGeom>
          <a:solidFill>
            <a:schemeClr val="accent6">
              <a:lumMod val="20000"/>
              <a:lumOff val="80000"/>
            </a:schemeClr>
          </a:solidFill>
          <a:ln>
            <a:solidFill>
              <a:schemeClr val="tx1"/>
            </a:solidFill>
          </a:ln>
        </p:spPr>
        <p:txBody>
          <a:bodyPr wrap="square">
            <a:spAutoFit/>
          </a:bodyPr>
          <a:lstStyle/>
          <a:p>
            <a:pPr algn="ctr"/>
            <a:r>
              <a:rPr lang="as-IN" sz="2800" b="1" dirty="0"/>
              <a:t>বাক্যের প্রকারভেদ:</a:t>
            </a:r>
          </a:p>
          <a:p>
            <a:r>
              <a:rPr lang="as-IN" sz="2000" b="1" dirty="0"/>
              <a:t>গঠন অনুসারে বাক্য ৩ প্রকার </a:t>
            </a:r>
            <a:r>
              <a:rPr lang="bn-BD" sz="2000" b="1" dirty="0"/>
              <a:t>: </a:t>
            </a:r>
            <a:endParaRPr lang="as-IN" sz="2000" b="1" dirty="0"/>
          </a:p>
          <a:p>
            <a:r>
              <a:rPr lang="as-IN" sz="2000" b="1" u="sng" dirty="0"/>
              <a:t>সরল বাক্য </a:t>
            </a:r>
            <a:r>
              <a:rPr lang="as-IN" sz="2000" u="sng" dirty="0"/>
              <a:t>(</a:t>
            </a:r>
            <a:r>
              <a:rPr lang="en-US" sz="2000" u="sng" dirty="0"/>
              <a:t>Simple sentence): </a:t>
            </a:r>
            <a:r>
              <a:rPr lang="as-IN" sz="2000" b="1" dirty="0">
                <a:solidFill>
                  <a:srgbClr val="C00000"/>
                </a:solidFill>
              </a:rPr>
              <a:t>যে বাক্যে একটি মাত্র উদ্দেশ্য (কর্তা ) ও একটি মাত্র বিধেয় (সমাপিকা ক্রিয়া )থাকে তাকে সরল বাক্য বলে।যেমন- বৃষ্টি পড়িতেছে ।এই বাক্যটিতে একটি মাত্র উদ্দেশ্য ’বৃষ্টি’ ও একটি মাত্র বিধেয় ’পড়িতেছে ‘ব্যবহৃত হয়েছে ।সুতরাং এটি একটি সরল বাক্য।</a:t>
            </a:r>
          </a:p>
          <a:p>
            <a:r>
              <a:rPr lang="as-IN" sz="2000" b="1" u="sng" dirty="0"/>
              <a:t>জটিল বাক্য </a:t>
            </a:r>
            <a:r>
              <a:rPr lang="as-IN" sz="2000" u="sng" dirty="0"/>
              <a:t>(</a:t>
            </a:r>
            <a:r>
              <a:rPr lang="en-US" sz="2000" u="sng" dirty="0"/>
              <a:t>Complex sentence): </a:t>
            </a:r>
            <a:r>
              <a:rPr lang="as-IN" sz="2000" b="1" dirty="0">
                <a:solidFill>
                  <a:schemeClr val="tx2"/>
                </a:solidFill>
              </a:rPr>
              <a:t>পরস্পর সাপেক্ষ দুটি খণ্ডবাক্যের সমন্বয়ে যে একটি পূর্ণ বাক্য গঠিত হয় তাকে জটিল বা মিশ্রবাক্য বলে ।যেমন-যদি তুমি আস তাহলে আমি যাব ।জটিল বাক্যে ....যদি -তাহলে, যিনি-তিনি,যা-তা,যে-সে  ইত্যাদি  শব্দ যুক্ত হয়ে বাক্য গঠন করে ।</a:t>
            </a:r>
          </a:p>
          <a:p>
            <a:r>
              <a:rPr lang="as-IN" sz="2000" b="1" u="sng" dirty="0"/>
              <a:t>যৌগিক বাক্য </a:t>
            </a:r>
            <a:r>
              <a:rPr lang="as-IN" sz="2000" u="sng" dirty="0"/>
              <a:t>(</a:t>
            </a:r>
            <a:r>
              <a:rPr lang="en-US" sz="2000" u="sng" dirty="0"/>
              <a:t>Compound sentence ):</a:t>
            </a:r>
            <a:r>
              <a:rPr lang="bn-IN" sz="2000" u="sng" dirty="0"/>
              <a:t> </a:t>
            </a:r>
            <a:r>
              <a:rPr lang="as-IN" sz="2000" b="1" dirty="0">
                <a:solidFill>
                  <a:srgbClr val="C00000"/>
                </a:solidFill>
              </a:rPr>
              <a:t>পরস্পর নিরপেক্ষ দুই বা বহু সরল  বা জটিল  বাক্যের সমন্বয়ে গঠিত একটি পূর্ণ বাক্যকে যৌগিক বা সংযুক্ত বাক্য বলে । এই ধরনের পূর্ণ বাক্যে নিরপেক্ষ বাক্যগুলি এবং,ও,আর,কিংবা ,নতুবা ইত্যাদি অব্যয় দ্বারা পরস্পর সংযুক্ত থাকে । যেমন-তুমি যাহাকে ভালোবাস সে ধনী বটে,কিন্তু সৎ নহে ।রাত্রি প্রভাত হইল এবং সঙ্গে সঙ্গে বৃষ্টি পড়িতে লাগিল ।</a:t>
            </a:r>
          </a:p>
          <a:p>
            <a:br>
              <a:rPr lang="as-IN" dirty="0"/>
            </a:br>
            <a:endParaRPr lang="as-I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4600" y="1798637"/>
            <a:ext cx="1676400" cy="1600200"/>
            <a:chOff x="2133597" y="1143005"/>
            <a:chExt cx="1976014" cy="1899809"/>
          </a:xfrm>
        </p:grpSpPr>
        <p:sp>
          <p:nvSpPr>
            <p:cNvPr id="3" name="Oval 2"/>
            <p:cNvSpPr/>
            <p:nvPr/>
          </p:nvSpPr>
          <p:spPr>
            <a:xfrm>
              <a:off x="2133597" y="1143005"/>
              <a:ext cx="1976014" cy="1899809"/>
            </a:xfrm>
            <a:prstGeom prst="ellipse">
              <a:avLst/>
            </a:prstGeom>
            <a:solidFill>
              <a:schemeClr val="accent2">
                <a:lumMod val="60000"/>
                <a:lumOff val="40000"/>
                <a:alpha val="50000"/>
              </a:schemeClr>
            </a:solidFill>
            <a:ln>
              <a:solidFill>
                <a:schemeClr val="tx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4" name="Oval 4"/>
            <p:cNvSpPr/>
            <p:nvPr/>
          </p:nvSpPr>
          <p:spPr>
            <a:xfrm>
              <a:off x="2422977" y="1421225"/>
              <a:ext cx="1417177" cy="151604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r>
                <a:rPr lang="as-IN" sz="4400" b="1" kern="1200" dirty="0"/>
                <a:t>বাক্য</a:t>
              </a:r>
              <a:endParaRPr lang="en-US" sz="4400" kern="1200" dirty="0"/>
            </a:p>
          </p:txBody>
        </p:sp>
      </p:grpSp>
      <p:grpSp>
        <p:nvGrpSpPr>
          <p:cNvPr id="5" name="Group 4"/>
          <p:cNvGrpSpPr/>
          <p:nvPr/>
        </p:nvGrpSpPr>
        <p:grpSpPr>
          <a:xfrm>
            <a:off x="2286000" y="427037"/>
            <a:ext cx="1371600" cy="1295400"/>
            <a:chOff x="1884928" y="952651"/>
            <a:chExt cx="2254249" cy="2254249"/>
          </a:xfrm>
        </p:grpSpPr>
        <p:sp>
          <p:nvSpPr>
            <p:cNvPr id="6" name="Oval 5"/>
            <p:cNvSpPr/>
            <p:nvPr/>
          </p:nvSpPr>
          <p:spPr>
            <a:xfrm>
              <a:off x="1884928" y="952651"/>
              <a:ext cx="2254249" cy="2254249"/>
            </a:xfrm>
            <a:prstGeom prst="ellipse">
              <a:avLst/>
            </a:prstGeom>
            <a:ln>
              <a:solidFill>
                <a:schemeClr val="tx1"/>
              </a:solid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 name="Oval 4"/>
            <p:cNvSpPr/>
            <p:nvPr/>
          </p:nvSpPr>
          <p:spPr>
            <a:xfrm>
              <a:off x="2215056" y="1516215"/>
              <a:ext cx="1585984" cy="112712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s-IN" sz="2000" b="1" kern="1200" dirty="0"/>
                <a:t>নির্দেশসূচক</a:t>
              </a:r>
              <a:endParaRPr lang="en-US" sz="2000" b="1" kern="1200" dirty="0"/>
            </a:p>
          </p:txBody>
        </p:sp>
      </p:grpSp>
      <p:grpSp>
        <p:nvGrpSpPr>
          <p:cNvPr id="8" name="Group 7"/>
          <p:cNvGrpSpPr/>
          <p:nvPr/>
        </p:nvGrpSpPr>
        <p:grpSpPr>
          <a:xfrm>
            <a:off x="4038600" y="1112837"/>
            <a:ext cx="1295400" cy="1295400"/>
            <a:chOff x="1759143" y="1213282"/>
            <a:chExt cx="2496343" cy="2496343"/>
          </a:xfrm>
        </p:grpSpPr>
        <p:sp>
          <p:nvSpPr>
            <p:cNvPr id="9" name="Oval 8"/>
            <p:cNvSpPr/>
            <p:nvPr/>
          </p:nvSpPr>
          <p:spPr>
            <a:xfrm>
              <a:off x="1759143" y="1213282"/>
              <a:ext cx="2496343" cy="2496343"/>
            </a:xfrm>
            <a:prstGeom prst="ellipse">
              <a:avLst/>
            </a:prstGeom>
            <a:ln>
              <a:solidFill>
                <a:schemeClr val="tx1"/>
              </a:solid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Oval 4"/>
            <p:cNvSpPr/>
            <p:nvPr/>
          </p:nvSpPr>
          <p:spPr>
            <a:xfrm>
              <a:off x="2124724" y="1578863"/>
              <a:ext cx="1765181" cy="17651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s-IN" sz="2400" b="1" kern="1200" dirty="0"/>
                <a:t>প্রশ্নসূচক</a:t>
              </a:r>
              <a:endParaRPr lang="en-US" sz="2400" b="1" kern="1200" dirty="0"/>
            </a:p>
          </p:txBody>
        </p:sp>
      </p:grpSp>
      <p:grpSp>
        <p:nvGrpSpPr>
          <p:cNvPr id="11" name="Group 10"/>
          <p:cNvGrpSpPr/>
          <p:nvPr/>
        </p:nvGrpSpPr>
        <p:grpSpPr>
          <a:xfrm>
            <a:off x="4191000" y="2789237"/>
            <a:ext cx="1295400" cy="1219200"/>
            <a:chOff x="2362200" y="1295404"/>
            <a:chExt cx="1371598" cy="1448310"/>
          </a:xfrm>
        </p:grpSpPr>
        <p:sp>
          <p:nvSpPr>
            <p:cNvPr id="12" name="Oval 11"/>
            <p:cNvSpPr/>
            <p:nvPr/>
          </p:nvSpPr>
          <p:spPr>
            <a:xfrm>
              <a:off x="2362200" y="1295404"/>
              <a:ext cx="1371598" cy="1448310"/>
            </a:xfrm>
            <a:prstGeom prst="ellipse">
              <a:avLst/>
            </a:prstGeom>
            <a:ln>
              <a:solidFill>
                <a:schemeClr val="tx1"/>
              </a:solid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Oval 4"/>
            <p:cNvSpPr/>
            <p:nvPr/>
          </p:nvSpPr>
          <p:spPr>
            <a:xfrm>
              <a:off x="2563066" y="1507506"/>
              <a:ext cx="1009368" cy="89499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s-IN" sz="2400" b="1" kern="1200" dirty="0"/>
                <a:t>ইচ্ছাসূচক</a:t>
              </a:r>
              <a:endParaRPr lang="en-US" sz="2400" b="1" kern="1200" dirty="0"/>
            </a:p>
          </p:txBody>
        </p:sp>
      </p:grpSp>
      <p:grpSp>
        <p:nvGrpSpPr>
          <p:cNvPr id="14" name="Group 13"/>
          <p:cNvGrpSpPr/>
          <p:nvPr/>
        </p:nvGrpSpPr>
        <p:grpSpPr>
          <a:xfrm>
            <a:off x="2286000" y="3551237"/>
            <a:ext cx="1447373" cy="1193812"/>
            <a:chOff x="1302616" y="1473193"/>
            <a:chExt cx="1371173" cy="1117612"/>
          </a:xfrm>
        </p:grpSpPr>
        <p:sp>
          <p:nvSpPr>
            <p:cNvPr id="15" name="Oval 14"/>
            <p:cNvSpPr/>
            <p:nvPr/>
          </p:nvSpPr>
          <p:spPr>
            <a:xfrm>
              <a:off x="1302616" y="1473193"/>
              <a:ext cx="1371173" cy="1117612"/>
            </a:xfrm>
            <a:prstGeom prst="ellipse">
              <a:avLst/>
            </a:prstGeom>
            <a:ln>
              <a:solidFill>
                <a:schemeClr val="tx1"/>
              </a:solid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Oval 4"/>
            <p:cNvSpPr/>
            <p:nvPr/>
          </p:nvSpPr>
          <p:spPr>
            <a:xfrm>
              <a:off x="1503420" y="1636863"/>
              <a:ext cx="969565" cy="79027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s-IN" sz="2000" b="1" kern="1200" dirty="0"/>
                <a:t>অনুজ্ঞাসূচক</a:t>
              </a:r>
              <a:endParaRPr lang="en-US" sz="2000" b="1" kern="1200" dirty="0"/>
            </a:p>
          </p:txBody>
        </p:sp>
      </p:grpSp>
      <p:grpSp>
        <p:nvGrpSpPr>
          <p:cNvPr id="17" name="Group 16"/>
          <p:cNvGrpSpPr/>
          <p:nvPr/>
        </p:nvGrpSpPr>
        <p:grpSpPr>
          <a:xfrm>
            <a:off x="990600" y="2179637"/>
            <a:ext cx="1371600" cy="1295400"/>
            <a:chOff x="2886816" y="1253218"/>
            <a:chExt cx="2254249" cy="2254249"/>
          </a:xfrm>
        </p:grpSpPr>
        <p:sp>
          <p:nvSpPr>
            <p:cNvPr id="18" name="Oval 17"/>
            <p:cNvSpPr/>
            <p:nvPr/>
          </p:nvSpPr>
          <p:spPr>
            <a:xfrm>
              <a:off x="2886816" y="1253218"/>
              <a:ext cx="2254249" cy="2254249"/>
            </a:xfrm>
            <a:prstGeom prst="ellipse">
              <a:avLst/>
            </a:prstGeom>
            <a:ln>
              <a:solidFill>
                <a:schemeClr val="tx1"/>
              </a:solid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4"/>
            <p:cNvSpPr/>
            <p:nvPr/>
          </p:nvSpPr>
          <p:spPr>
            <a:xfrm>
              <a:off x="3342181" y="1854351"/>
              <a:ext cx="1585983" cy="11271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lvl="0"/>
              <a:r>
                <a:rPr lang="as-IN" sz="2000" b="1" dirty="0"/>
                <a:t>বিস্ময়সূচক</a:t>
              </a:r>
              <a:endParaRPr lang="en-US" sz="2000" b="1" dirty="0"/>
            </a:p>
          </p:txBody>
        </p:sp>
      </p:grpSp>
      <p:sp>
        <p:nvSpPr>
          <p:cNvPr id="20" name="TextBox 19"/>
          <p:cNvSpPr txBox="1"/>
          <p:nvPr/>
        </p:nvSpPr>
        <p:spPr>
          <a:xfrm>
            <a:off x="76200" y="274637"/>
            <a:ext cx="1981200" cy="584775"/>
          </a:xfrm>
          <a:prstGeom prst="rect">
            <a:avLst/>
          </a:prstGeom>
          <a:solidFill>
            <a:schemeClr val="accent6">
              <a:lumMod val="20000"/>
              <a:lumOff val="80000"/>
            </a:schemeClr>
          </a:solidFill>
          <a:ln>
            <a:solidFill>
              <a:schemeClr val="tx1"/>
            </a:solidFill>
          </a:ln>
        </p:spPr>
        <p:txBody>
          <a:bodyPr wrap="square" rtlCol="0">
            <a:spAutoFit/>
          </a:bodyPr>
          <a:lstStyle/>
          <a:p>
            <a:r>
              <a:rPr lang="as-IN" sz="1800" b="1" dirty="0"/>
              <a:t>অস্তিবাচক বা </a:t>
            </a:r>
            <a:r>
              <a:rPr lang="bn-BD" sz="1800" b="1" dirty="0"/>
              <a:t>হ্যা </a:t>
            </a:r>
            <a:r>
              <a:rPr lang="as-IN" sz="1800" b="1" dirty="0"/>
              <a:t>বোধক</a:t>
            </a:r>
            <a:endParaRPr lang="bn-BD" sz="1800" b="1" dirty="0"/>
          </a:p>
          <a:p>
            <a:r>
              <a:rPr lang="as-IN" dirty="0"/>
              <a:t>( </a:t>
            </a:r>
            <a:r>
              <a:rPr lang="en-US" dirty="0"/>
              <a:t>Affirmative)</a:t>
            </a:r>
          </a:p>
        </p:txBody>
      </p:sp>
      <p:sp>
        <p:nvSpPr>
          <p:cNvPr id="21" name="TextBox 20"/>
          <p:cNvSpPr txBox="1"/>
          <p:nvPr/>
        </p:nvSpPr>
        <p:spPr>
          <a:xfrm>
            <a:off x="76200" y="960437"/>
            <a:ext cx="1981200" cy="646331"/>
          </a:xfrm>
          <a:prstGeom prst="rect">
            <a:avLst/>
          </a:prstGeom>
          <a:solidFill>
            <a:schemeClr val="accent6">
              <a:lumMod val="20000"/>
              <a:lumOff val="80000"/>
            </a:schemeClr>
          </a:solidFill>
          <a:ln>
            <a:solidFill>
              <a:schemeClr val="tx1"/>
            </a:solidFill>
          </a:ln>
        </p:spPr>
        <p:txBody>
          <a:bodyPr wrap="square" rtlCol="0">
            <a:spAutoFit/>
          </a:bodyPr>
          <a:lstStyle/>
          <a:p>
            <a:r>
              <a:rPr lang="as-IN" sz="1800" b="1" dirty="0"/>
              <a:t>নেতিবাচক বা না-বোধক</a:t>
            </a:r>
            <a:endParaRPr lang="bn-BD" sz="1800" b="1" dirty="0"/>
          </a:p>
          <a:p>
            <a:r>
              <a:rPr lang="as-IN" sz="1800" dirty="0"/>
              <a:t>( </a:t>
            </a:r>
            <a:r>
              <a:rPr lang="en-US" sz="1800" dirty="0"/>
              <a:t>Negative)</a:t>
            </a:r>
          </a:p>
        </p:txBody>
      </p:sp>
      <p:sp>
        <p:nvSpPr>
          <p:cNvPr id="22" name="Left Arrow 21"/>
          <p:cNvSpPr/>
          <p:nvPr/>
        </p:nvSpPr>
        <p:spPr>
          <a:xfrm>
            <a:off x="2057400" y="655637"/>
            <a:ext cx="304800" cy="1524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Left Arrow 22"/>
          <p:cNvSpPr/>
          <p:nvPr/>
        </p:nvSpPr>
        <p:spPr>
          <a:xfrm>
            <a:off x="2057400" y="1189037"/>
            <a:ext cx="228600" cy="1524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4" name="Picture 2" descr="Related image"/>
          <p:cNvPicPr>
            <a:picLocks noChangeAspect="1" noChangeArrowheads="1"/>
          </p:cNvPicPr>
          <p:nvPr/>
        </p:nvPicPr>
        <p:blipFill>
          <a:blip r:embed="rId2" cstate="print"/>
          <a:srcRect/>
          <a:stretch>
            <a:fillRect/>
          </a:stretch>
        </p:blipFill>
        <p:spPr bwMode="auto">
          <a:xfrm>
            <a:off x="6934200" y="579437"/>
            <a:ext cx="1676400" cy="1422777"/>
          </a:xfrm>
          <a:prstGeom prst="rect">
            <a:avLst/>
          </a:prstGeom>
          <a:noFill/>
          <a:ln>
            <a:solidFill>
              <a:schemeClr val="tx1"/>
            </a:solidFill>
          </a:ln>
        </p:spPr>
      </p:pic>
      <p:pic>
        <p:nvPicPr>
          <p:cNvPr id="26" name="Picture 4" descr="Related image"/>
          <p:cNvPicPr>
            <a:picLocks noChangeAspect="1" noChangeArrowheads="1"/>
          </p:cNvPicPr>
          <p:nvPr/>
        </p:nvPicPr>
        <p:blipFill>
          <a:blip r:embed="rId3" cstate="print"/>
          <a:srcRect/>
          <a:stretch>
            <a:fillRect/>
          </a:stretch>
        </p:blipFill>
        <p:spPr bwMode="auto">
          <a:xfrm>
            <a:off x="6934200" y="2332037"/>
            <a:ext cx="1719307" cy="1589544"/>
          </a:xfrm>
          <a:prstGeom prst="rect">
            <a:avLst/>
          </a:prstGeom>
          <a:noFill/>
          <a:ln>
            <a:solidFill>
              <a:schemeClr val="tx1"/>
            </a:solidFill>
          </a:ln>
        </p:spPr>
      </p:pic>
      <p:sp>
        <p:nvSpPr>
          <p:cNvPr id="28" name="TextBox 27"/>
          <p:cNvSpPr txBox="1"/>
          <p:nvPr/>
        </p:nvSpPr>
        <p:spPr>
          <a:xfrm>
            <a:off x="3581400" y="122237"/>
            <a:ext cx="3276600" cy="461665"/>
          </a:xfrm>
          <a:prstGeom prst="rect">
            <a:avLst/>
          </a:prstGeom>
          <a:solidFill>
            <a:schemeClr val="accent1">
              <a:lumMod val="20000"/>
              <a:lumOff val="80000"/>
            </a:schemeClr>
          </a:solidFill>
          <a:ln>
            <a:solidFill>
              <a:schemeClr val="tx1"/>
            </a:solidFill>
          </a:ln>
        </p:spPr>
        <p:txBody>
          <a:bodyPr wrap="square" rtlCol="0">
            <a:spAutoFit/>
          </a:bodyPr>
          <a:lstStyle/>
          <a:p>
            <a:r>
              <a:rPr lang="as-IN" sz="2400" b="1" dirty="0"/>
              <a:t>অর্থানুসারে বা</a:t>
            </a:r>
            <a:r>
              <a:rPr lang="bn-BD" sz="2400" b="1" dirty="0"/>
              <a:t>ক্যের  শ্রেণিবিভাগ:</a:t>
            </a:r>
            <a:endParaRPr lang="en-US" sz="2400" dirty="0"/>
          </a:p>
        </p:txBody>
      </p:sp>
      <p:sp>
        <p:nvSpPr>
          <p:cNvPr id="29" name="Right Arrow 28"/>
          <p:cNvSpPr/>
          <p:nvPr/>
        </p:nvSpPr>
        <p:spPr>
          <a:xfrm>
            <a:off x="5410200" y="1570037"/>
            <a:ext cx="1524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ight Arrow 29"/>
          <p:cNvSpPr/>
          <p:nvPr/>
        </p:nvSpPr>
        <p:spPr>
          <a:xfrm>
            <a:off x="5562600" y="3170237"/>
            <a:ext cx="13716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4578" name="Picture 2" descr="Image result for অবাক হওয়া ছবি"/>
          <p:cNvPicPr>
            <a:picLocks noChangeAspect="1" noChangeArrowheads="1"/>
          </p:cNvPicPr>
          <p:nvPr/>
        </p:nvPicPr>
        <p:blipFill>
          <a:blip r:embed="rId4" cstate="print"/>
          <a:srcRect l="28571"/>
          <a:stretch>
            <a:fillRect/>
          </a:stretch>
        </p:blipFill>
        <p:spPr bwMode="auto">
          <a:xfrm>
            <a:off x="457200" y="3612499"/>
            <a:ext cx="1447800" cy="1234138"/>
          </a:xfrm>
          <a:prstGeom prst="rect">
            <a:avLst/>
          </a:prstGeom>
          <a:noFill/>
          <a:ln>
            <a:solidFill>
              <a:schemeClr val="tx1"/>
            </a:solidFill>
          </a:ln>
        </p:spPr>
      </p:pic>
      <p:sp>
        <p:nvSpPr>
          <p:cNvPr id="31" name="Curved Right Arrow 30"/>
          <p:cNvSpPr/>
          <p:nvPr/>
        </p:nvSpPr>
        <p:spPr>
          <a:xfrm rot="1973254">
            <a:off x="481151" y="2907818"/>
            <a:ext cx="381000" cy="76200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amond(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amond(in)">
                                      <p:cBhvr>
                                        <p:cTn id="22" dur="2000"/>
                                        <p:tgtEl>
                                          <p:spTgt spid="22"/>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amond(in)">
                                      <p:cBhvr>
                                        <p:cTn id="25" dur="2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amond(in)">
                                      <p:cBhvr>
                                        <p:cTn id="30" dur="2000"/>
                                        <p:tgtEl>
                                          <p:spTgt spid="21"/>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amond(in)">
                                      <p:cBhvr>
                                        <p:cTn id="33" dur="20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amond(in)">
                                      <p:cBhvr>
                                        <p:cTn id="38" dur="2000"/>
                                        <p:tgtEl>
                                          <p:spTgt spid="8"/>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diamond(in)">
                                      <p:cBhvr>
                                        <p:cTn id="41" dur="2000"/>
                                        <p:tgtEl>
                                          <p:spTgt spid="29"/>
                                        </p:tgtEl>
                                      </p:cBhvr>
                                    </p:animEffect>
                                  </p:childTnLst>
                                </p:cTn>
                              </p:par>
                              <p:par>
                                <p:cTn id="42" presetID="8" presetClass="entr" presetSubtype="16"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amond(in)">
                                      <p:cBhvr>
                                        <p:cTn id="44" dur="20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diamond(in)">
                                      <p:cBhvr>
                                        <p:cTn id="49" dur="2000"/>
                                        <p:tgtEl>
                                          <p:spTgt spid="11"/>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diamond(in)">
                                      <p:cBhvr>
                                        <p:cTn id="52" dur="2000"/>
                                        <p:tgtEl>
                                          <p:spTgt spid="30"/>
                                        </p:tgtEl>
                                      </p:cBhvr>
                                    </p:animEffect>
                                  </p:childTnLst>
                                </p:cTn>
                              </p:par>
                              <p:par>
                                <p:cTn id="53" presetID="8" presetClass="entr" presetSubtype="16"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diamond(in)">
                                      <p:cBhvr>
                                        <p:cTn id="55" dur="20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diamond(in)">
                                      <p:cBhvr>
                                        <p:cTn id="60" dur="2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diamond(in)">
                                      <p:cBhvr>
                                        <p:cTn id="65" dur="2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diamond(in)">
                                      <p:cBhvr>
                                        <p:cTn id="70" dur="2000"/>
                                        <p:tgtEl>
                                          <p:spTgt spid="31"/>
                                        </p:tgtEl>
                                      </p:cBhvr>
                                    </p:animEffect>
                                  </p:childTnLst>
                                </p:cTn>
                              </p:par>
                              <p:par>
                                <p:cTn id="71" presetID="8" presetClass="entr" presetSubtype="16" fill="hold" nodeType="withEffect">
                                  <p:stCondLst>
                                    <p:cond delay="0"/>
                                  </p:stCondLst>
                                  <p:childTnLst>
                                    <p:set>
                                      <p:cBhvr>
                                        <p:cTn id="72" dur="1" fill="hold">
                                          <p:stCondLst>
                                            <p:cond delay="0"/>
                                          </p:stCondLst>
                                        </p:cTn>
                                        <p:tgtEl>
                                          <p:spTgt spid="24578"/>
                                        </p:tgtEl>
                                        <p:attrNameLst>
                                          <p:attrName>style.visibility</p:attrName>
                                        </p:attrNameLst>
                                      </p:cBhvr>
                                      <p:to>
                                        <p:strVal val="visible"/>
                                      </p:to>
                                    </p:set>
                                    <p:animEffect transition="in" filter="diamond(in)">
                                      <p:cBhvr>
                                        <p:cTn id="73"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8" grpId="0" animBg="1"/>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43000" y="122237"/>
            <a:ext cx="2147454" cy="2286000"/>
          </a:xfrm>
          <a:prstGeom prst="ellipse">
            <a:avLst/>
          </a:prstGeom>
          <a:ln w="1905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Content Placeholder 2"/>
          <p:cNvSpPr txBox="1">
            <a:spLocks/>
          </p:cNvSpPr>
          <p:nvPr/>
        </p:nvSpPr>
        <p:spPr>
          <a:xfrm>
            <a:off x="1059940" y="2776248"/>
            <a:ext cx="2770909" cy="365805"/>
          </a:xfrm>
          <a:prstGeom prst="rect">
            <a:avLst/>
          </a:prstGeom>
          <a:ln>
            <a:solidFill>
              <a:schemeClr val="bg1"/>
            </a:solidFill>
          </a:ln>
        </p:spPr>
        <p:txBody>
          <a:bodyPr vert="horz" lIns="75072" tIns="37536" rIns="75072" bIns="3753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bn-BD" b="1" dirty="0">
                <a:ln w="12700">
                  <a:solidFill>
                    <a:schemeClr val="tx1"/>
                  </a:solidFill>
                  <a:prstDash val="solid"/>
                </a:ln>
                <a:effectLst>
                  <a:outerShdw blurRad="41275" dist="20320" dir="1800000" algn="tl" rotWithShape="0">
                    <a:srgbClr val="000000">
                      <a:alpha val="40000"/>
                    </a:srgbClr>
                  </a:outerShdw>
                </a:effectLst>
                <a:latin typeface="NikoshBAN" pitchFamily="2" charset="0"/>
                <a:cs typeface="NikoshBAN" pitchFamily="2" charset="0"/>
              </a:rPr>
              <a:t>সহ</a:t>
            </a:r>
            <a:r>
              <a:rPr lang="bn-IN" b="1" dirty="0">
                <a:ln w="12700">
                  <a:solidFill>
                    <a:schemeClr val="tx1"/>
                  </a:solidFill>
                  <a:prstDash val="solid"/>
                </a:ln>
                <a:effectLst>
                  <a:outerShdw blurRad="41275" dist="20320" dir="1800000" algn="tl" rotWithShape="0">
                    <a:srgbClr val="000000">
                      <a:alpha val="40000"/>
                    </a:srgbClr>
                  </a:outerShdw>
                </a:effectLst>
                <a:latin typeface="NikoshBAN" pitchFamily="2" charset="0"/>
                <a:cs typeface="NikoshBAN" pitchFamily="2" charset="0"/>
              </a:rPr>
              <a:t>যোগী</a:t>
            </a:r>
            <a:r>
              <a:rPr lang="bn-BD" b="1" dirty="0">
                <a:ln w="12700">
                  <a:solidFill>
                    <a:schemeClr val="tx1"/>
                  </a:solidFill>
                  <a:prstDash val="solid"/>
                </a:ln>
                <a:effectLst>
                  <a:outerShdw blurRad="41275" dist="20320" dir="1800000" algn="tl" rotWithShape="0">
                    <a:srgbClr val="000000">
                      <a:alpha val="40000"/>
                    </a:srgbClr>
                  </a:outerShdw>
                </a:effectLst>
                <a:latin typeface="NikoshBAN" pitchFamily="2" charset="0"/>
                <a:cs typeface="NikoshBAN" pitchFamily="2" charset="0"/>
              </a:rPr>
              <a:t> অধ্যাপক</a:t>
            </a:r>
            <a:endParaRPr lang="en-US" b="1" dirty="0">
              <a:ln w="12700">
                <a:solidFill>
                  <a:schemeClr val="tx1"/>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3" name="Content Placeholder 2"/>
          <p:cNvSpPr txBox="1">
            <a:spLocks/>
          </p:cNvSpPr>
          <p:nvPr/>
        </p:nvSpPr>
        <p:spPr>
          <a:xfrm>
            <a:off x="228600" y="3322637"/>
            <a:ext cx="4620491" cy="505327"/>
          </a:xfrm>
          <a:prstGeom prst="rect">
            <a:avLst/>
          </a:prstGeom>
        </p:spPr>
        <p:txBody>
          <a:bodyPr vert="horz" lIns="75072" tIns="37536" rIns="75072" bIns="3753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bn-BD" b="1" dirty="0">
                <a:ln w="24500" cmpd="dbl">
                  <a:solidFill>
                    <a:schemeClr val="tx1"/>
                  </a:solidFill>
                  <a:prstDash val="solid"/>
                  <a:miter lim="800000"/>
                </a:ln>
                <a:latin typeface="NikoshBAN" pitchFamily="2" charset="0"/>
                <a:cs typeface="NikoshBAN" pitchFamily="2" charset="0"/>
              </a:rPr>
              <a:t>কুমিল্লা ভিক্টোরিয়া সরকারি কলেজ</a:t>
            </a:r>
            <a:endParaRPr lang="en-US" b="1" dirty="0">
              <a:ln w="24500" cmpd="dbl">
                <a:solidFill>
                  <a:schemeClr val="tx1"/>
                </a:solidFill>
                <a:prstDash val="solid"/>
                <a:miter lim="800000"/>
              </a:ln>
              <a:latin typeface="NikoshBAN" pitchFamily="2" charset="0"/>
              <a:cs typeface="NikoshBAN" pitchFamily="2" charset="0"/>
            </a:endParaRPr>
          </a:p>
        </p:txBody>
      </p:sp>
      <p:sp>
        <p:nvSpPr>
          <p:cNvPr id="15" name="Content Placeholder 2"/>
          <p:cNvSpPr txBox="1">
            <a:spLocks/>
          </p:cNvSpPr>
          <p:nvPr/>
        </p:nvSpPr>
        <p:spPr>
          <a:xfrm>
            <a:off x="609600" y="3932237"/>
            <a:ext cx="3886200" cy="762000"/>
          </a:xfrm>
          <a:prstGeom prst="rect">
            <a:avLst/>
          </a:prstGeom>
          <a:ln>
            <a:noFill/>
          </a:ln>
        </p:spPr>
        <p:txBody>
          <a:bodyPr vert="horz" lIns="75072" tIns="37536" rIns="75072" bIns="3753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ln w="24500" cmpd="dbl">
                  <a:noFill/>
                  <a:prstDash val="solid"/>
                  <a:miter lim="800000"/>
                </a:ln>
                <a:latin typeface="Times New Roman" pitchFamily="18" charset="0"/>
                <a:cs typeface="Times New Roman" pitchFamily="18" charset="0"/>
              </a:rPr>
              <a:t>e-mail- jntarafder@gmail.com</a:t>
            </a:r>
          </a:p>
          <a:p>
            <a:pPr marL="0" indent="0">
              <a:buNone/>
            </a:pPr>
            <a:r>
              <a:rPr lang="en-US" sz="2000" b="1" dirty="0">
                <a:ln w="24500" cmpd="dbl">
                  <a:noFill/>
                  <a:prstDash val="solid"/>
                  <a:miter lim="800000"/>
                </a:ln>
                <a:latin typeface="Times New Roman" pitchFamily="18" charset="0"/>
                <a:cs typeface="Times New Roman" pitchFamily="18" charset="0"/>
              </a:rPr>
              <a:t>Mob: 01913-080842</a:t>
            </a:r>
          </a:p>
        </p:txBody>
      </p:sp>
      <p:sp>
        <p:nvSpPr>
          <p:cNvPr id="16" name="TextBox 15"/>
          <p:cNvSpPr txBox="1"/>
          <p:nvPr/>
        </p:nvSpPr>
        <p:spPr>
          <a:xfrm>
            <a:off x="893618" y="2326929"/>
            <a:ext cx="3602182" cy="537470"/>
          </a:xfrm>
          <a:prstGeom prst="rect">
            <a:avLst/>
          </a:prstGeom>
          <a:noFill/>
        </p:spPr>
        <p:txBody>
          <a:bodyPr wrap="square" lIns="75072" tIns="37536" rIns="75072" bIns="37536" rtlCol="0">
            <a:spAutoFit/>
          </a:bodyPr>
          <a:lstStyle/>
          <a:p>
            <a:r>
              <a:rPr lang="bn-BD" sz="3000" b="1" dirty="0">
                <a:ln w="19050">
                  <a:solidFill>
                    <a:schemeClr val="tx1"/>
                  </a:solidFill>
                  <a:prstDash val="solid"/>
                </a:ln>
                <a:solidFill>
                  <a:schemeClr val="accent2"/>
                </a:solidFill>
                <a:effectLst>
                  <a:outerShdw blurRad="50000" dist="50800" dir="7500000" algn="tl">
                    <a:srgbClr val="000000">
                      <a:shade val="5000"/>
                      <a:alpha val="35000"/>
                    </a:srgbClr>
                  </a:outerShdw>
                </a:effectLst>
                <a:latin typeface="NikoshBAN" pitchFamily="2" charset="0"/>
                <a:cs typeface="NikoshBAN" pitchFamily="2" charset="0"/>
              </a:rPr>
              <a:t>জীতেন্দ্রনাথ তরফদার</a:t>
            </a:r>
            <a:endParaRPr lang="en-US" sz="3000" b="1" dirty="0">
              <a:ln w="19050">
                <a:solidFill>
                  <a:schemeClr val="tx1"/>
                </a:solidFill>
                <a:prstDash val="solid"/>
              </a:ln>
              <a:solidFill>
                <a:schemeClr val="accent2"/>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18" name="Content Placeholder 2"/>
          <p:cNvSpPr txBox="1">
            <a:spLocks/>
          </p:cNvSpPr>
          <p:nvPr/>
        </p:nvSpPr>
        <p:spPr>
          <a:xfrm>
            <a:off x="6350000" y="2621605"/>
            <a:ext cx="1524000" cy="670643"/>
          </a:xfrm>
          <a:prstGeom prst="rect">
            <a:avLst/>
          </a:prstGeom>
          <a:solidFill>
            <a:schemeClr val="tx1"/>
          </a:solidFill>
        </p:spPr>
        <p:txBody>
          <a:bodyPr vert="horz" lIns="75072" tIns="37536" rIns="75072" bIns="3753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err="1">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itchFamily="2" charset="0"/>
                <a:cs typeface="NikoshBAN" pitchFamily="2" charset="0"/>
              </a:rPr>
              <a:t>বাংলা</a:t>
            </a:r>
            <a:r>
              <a:rPr lang="en-US" sz="3600" b="1" dirty="0">
                <a:ln w="12700">
                  <a:solidFill>
                    <a:schemeClr val="tx2">
                      <a:lumMod val="75000"/>
                    </a:schemeClr>
                  </a:solidFill>
                  <a:prstDash val="solid"/>
                </a:ln>
                <a:solidFill>
                  <a:schemeClr val="tx2">
                    <a:lumMod val="10000"/>
                  </a:schemeClr>
                </a:solidFill>
                <a:effectLst>
                  <a:outerShdw dist="38100" dir="2640000" algn="bl" rotWithShape="0">
                    <a:schemeClr val="tx2">
                      <a:lumMod val="75000"/>
                    </a:schemeClr>
                  </a:outerShdw>
                </a:effectLst>
                <a:latin typeface="NikoshBAN" pitchFamily="2" charset="0"/>
                <a:cs typeface="NikoshBAN" pitchFamily="2" charset="0"/>
              </a:rPr>
              <a:t> </a:t>
            </a:r>
          </a:p>
        </p:txBody>
      </p:sp>
      <p:sp>
        <p:nvSpPr>
          <p:cNvPr id="20" name="Title 1"/>
          <p:cNvSpPr txBox="1">
            <a:spLocks/>
          </p:cNvSpPr>
          <p:nvPr/>
        </p:nvSpPr>
        <p:spPr>
          <a:xfrm>
            <a:off x="6223000" y="1524189"/>
            <a:ext cx="1569657" cy="642908"/>
          </a:xfrm>
          <a:prstGeom prst="rect">
            <a:avLst/>
          </a:prstGeom>
          <a:solidFill>
            <a:schemeClr val="accent3">
              <a:lumMod val="40000"/>
              <a:lumOff val="60000"/>
            </a:schemeClr>
          </a:solidFill>
          <a:ln>
            <a:solidFill>
              <a:schemeClr val="tx1"/>
            </a:solidFill>
          </a:ln>
          <a:effectLst>
            <a:outerShdw blurRad="50800" dist="50800" dir="5400000" sx="104000" sy="104000" algn="ctr" rotWithShape="0">
              <a:srgbClr val="000000">
                <a:alpha val="56000"/>
              </a:srgbClr>
            </a:outerShdw>
            <a:reflection stA="79000" endPos="74000" dir="5400000" sy="-100000" algn="bl" rotWithShape="0"/>
          </a:effectLst>
          <a:scene3d>
            <a:camera prst="orthographicFront">
              <a:rot lat="597692" lon="304611" rev="52823"/>
            </a:camera>
            <a:lightRig rig="threePt" dir="t"/>
          </a:scene3d>
          <a:sp3d>
            <a:bevelT w="152400" h="158750" prst="convex"/>
          </a:sp3d>
        </p:spPr>
        <p:txBody>
          <a:bodyPr vert="horz" lIns="75072" tIns="37536" rIns="75072" bIns="37536" rtlCol="0" anchor="ctr">
            <a:normAutofit/>
            <a:scene3d>
              <a:camera prst="orthographicFront"/>
              <a:lightRig rig="soft" dir="tl">
                <a:rot lat="0" lon="0" rev="0"/>
              </a:lightRig>
            </a:scene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spc="41" dirty="0" err="1">
                <a:ln w="11430"/>
                <a:effectLst>
                  <a:outerShdw blurRad="76200" dist="50800" dir="5400000" algn="tl" rotWithShape="0">
                    <a:srgbClr val="000000">
                      <a:alpha val="65000"/>
                    </a:srgbClr>
                  </a:outerShdw>
                </a:effectLst>
                <a:latin typeface="NikoshBAN" pitchFamily="2" charset="0"/>
                <a:cs typeface="NikoshBAN" pitchFamily="2" charset="0"/>
              </a:rPr>
              <a:t>বিষয়</a:t>
            </a:r>
            <a:r>
              <a:rPr lang="bn-IN" sz="3300" b="1" spc="41" dirty="0">
                <a:ln w="11430"/>
                <a:effectLst>
                  <a:outerShdw blurRad="76200" dist="50800" dir="5400000" algn="tl" rotWithShape="0">
                    <a:srgbClr val="000000">
                      <a:alpha val="65000"/>
                    </a:srgbClr>
                  </a:outerShdw>
                </a:effectLst>
                <a:latin typeface="NikoshBAN" pitchFamily="2" charset="0"/>
                <a:cs typeface="NikoshBAN" pitchFamily="2" charset="0"/>
              </a:rPr>
              <a:t>:</a:t>
            </a:r>
            <a:endParaRPr lang="en-US" sz="3300" b="1" spc="41"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230024" y="4320498"/>
            <a:ext cx="913976" cy="800775"/>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
            <a:ext cx="922263" cy="808036"/>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282994" y="-52967"/>
            <a:ext cx="808038" cy="913975"/>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4163" y="4403437"/>
            <a:ext cx="673678" cy="762000"/>
          </a:xfrm>
          <a:prstGeom prst="rect">
            <a:avLst/>
          </a:prstGeom>
        </p:spPr>
      </p:pic>
      <p:pic>
        <p:nvPicPr>
          <p:cNvPr id="20484" name="Picture 4" descr="Image result for design flower"/>
          <p:cNvPicPr>
            <a:picLocks noChangeAspect="1" noChangeArrowheads="1"/>
          </p:cNvPicPr>
          <p:nvPr/>
        </p:nvPicPr>
        <p:blipFill>
          <a:blip r:embed="rId4" cstate="print"/>
          <a:srcRect l="54815" r="5185" b="9728"/>
          <a:stretch>
            <a:fillRect/>
          </a:stretch>
        </p:blipFill>
        <p:spPr bwMode="auto">
          <a:xfrm>
            <a:off x="4371244" y="1101762"/>
            <a:ext cx="900546" cy="213386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0" fill="hold"/>
                                        <p:tgtEl>
                                          <p:spTgt spid="17"/>
                                        </p:tgtEl>
                                        <p:attrNameLst>
                                          <p:attrName>ppt_w</p:attrName>
                                        </p:attrNameLst>
                                      </p:cBhvr>
                                      <p:tavLst>
                                        <p:tav tm="0">
                                          <p:val>
                                            <p:fltVal val="0"/>
                                          </p:val>
                                        </p:tav>
                                        <p:tav tm="100000">
                                          <p:val>
                                            <p:strVal val="#ppt_w"/>
                                          </p:val>
                                        </p:tav>
                                      </p:tavLst>
                                    </p:anim>
                                    <p:anim calcmode="lin" valueType="num">
                                      <p:cBhvr>
                                        <p:cTn id="8" dur="3000" fill="hold"/>
                                        <p:tgtEl>
                                          <p:spTgt spid="17"/>
                                        </p:tgtEl>
                                        <p:attrNameLst>
                                          <p:attrName>ppt_h</p:attrName>
                                        </p:attrNameLst>
                                      </p:cBhvr>
                                      <p:tavLst>
                                        <p:tav tm="0">
                                          <p:val>
                                            <p:fltVal val="0"/>
                                          </p:val>
                                        </p:tav>
                                        <p:tav tm="100000">
                                          <p:val>
                                            <p:strVal val="#ppt_h"/>
                                          </p:val>
                                        </p:tav>
                                      </p:tavLst>
                                    </p:anim>
                                    <p:animEffect transition="in" filter="fade">
                                      <p:cBhvr>
                                        <p:cTn id="9" dur="3000"/>
                                        <p:tgtEl>
                                          <p:spTgt spid="1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3000" fill="hold"/>
                                        <p:tgtEl>
                                          <p:spTgt spid="16"/>
                                        </p:tgtEl>
                                        <p:attrNameLst>
                                          <p:attrName>ppt_w</p:attrName>
                                        </p:attrNameLst>
                                      </p:cBhvr>
                                      <p:tavLst>
                                        <p:tav tm="0">
                                          <p:val>
                                            <p:fltVal val="0"/>
                                          </p:val>
                                        </p:tav>
                                        <p:tav tm="100000">
                                          <p:val>
                                            <p:strVal val="#ppt_w"/>
                                          </p:val>
                                        </p:tav>
                                      </p:tavLst>
                                    </p:anim>
                                    <p:anim calcmode="lin" valueType="num">
                                      <p:cBhvr>
                                        <p:cTn id="13" dur="3000" fill="hold"/>
                                        <p:tgtEl>
                                          <p:spTgt spid="16"/>
                                        </p:tgtEl>
                                        <p:attrNameLst>
                                          <p:attrName>ppt_h</p:attrName>
                                        </p:attrNameLst>
                                      </p:cBhvr>
                                      <p:tavLst>
                                        <p:tav tm="0">
                                          <p:val>
                                            <p:fltVal val="0"/>
                                          </p:val>
                                        </p:tav>
                                        <p:tav tm="100000">
                                          <p:val>
                                            <p:strVal val="#ppt_h"/>
                                          </p:val>
                                        </p:tav>
                                      </p:tavLst>
                                    </p:anim>
                                    <p:animEffect transition="in" filter="fade">
                                      <p:cBhvr>
                                        <p:cTn id="14" dur="3000"/>
                                        <p:tgtEl>
                                          <p:spTgt spid="1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3000" fill="hold"/>
                                        <p:tgtEl>
                                          <p:spTgt spid="12"/>
                                        </p:tgtEl>
                                        <p:attrNameLst>
                                          <p:attrName>ppt_w</p:attrName>
                                        </p:attrNameLst>
                                      </p:cBhvr>
                                      <p:tavLst>
                                        <p:tav tm="0">
                                          <p:val>
                                            <p:fltVal val="0"/>
                                          </p:val>
                                        </p:tav>
                                        <p:tav tm="100000">
                                          <p:val>
                                            <p:strVal val="#ppt_w"/>
                                          </p:val>
                                        </p:tav>
                                      </p:tavLst>
                                    </p:anim>
                                    <p:anim calcmode="lin" valueType="num">
                                      <p:cBhvr>
                                        <p:cTn id="18" dur="3000" fill="hold"/>
                                        <p:tgtEl>
                                          <p:spTgt spid="12"/>
                                        </p:tgtEl>
                                        <p:attrNameLst>
                                          <p:attrName>ppt_h</p:attrName>
                                        </p:attrNameLst>
                                      </p:cBhvr>
                                      <p:tavLst>
                                        <p:tav tm="0">
                                          <p:val>
                                            <p:fltVal val="0"/>
                                          </p:val>
                                        </p:tav>
                                        <p:tav tm="100000">
                                          <p:val>
                                            <p:strVal val="#ppt_h"/>
                                          </p:val>
                                        </p:tav>
                                      </p:tavLst>
                                    </p:anim>
                                    <p:animEffect transition="in" filter="fade">
                                      <p:cBhvr>
                                        <p:cTn id="19" dur="3000"/>
                                        <p:tgtEl>
                                          <p:spTgt spid="1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3000" fill="hold"/>
                                        <p:tgtEl>
                                          <p:spTgt spid="13"/>
                                        </p:tgtEl>
                                        <p:attrNameLst>
                                          <p:attrName>ppt_w</p:attrName>
                                        </p:attrNameLst>
                                      </p:cBhvr>
                                      <p:tavLst>
                                        <p:tav tm="0">
                                          <p:val>
                                            <p:fltVal val="0"/>
                                          </p:val>
                                        </p:tav>
                                        <p:tav tm="100000">
                                          <p:val>
                                            <p:strVal val="#ppt_w"/>
                                          </p:val>
                                        </p:tav>
                                      </p:tavLst>
                                    </p:anim>
                                    <p:anim calcmode="lin" valueType="num">
                                      <p:cBhvr>
                                        <p:cTn id="23" dur="3000" fill="hold"/>
                                        <p:tgtEl>
                                          <p:spTgt spid="13"/>
                                        </p:tgtEl>
                                        <p:attrNameLst>
                                          <p:attrName>ppt_h</p:attrName>
                                        </p:attrNameLst>
                                      </p:cBhvr>
                                      <p:tavLst>
                                        <p:tav tm="0">
                                          <p:val>
                                            <p:fltVal val="0"/>
                                          </p:val>
                                        </p:tav>
                                        <p:tav tm="100000">
                                          <p:val>
                                            <p:strVal val="#ppt_h"/>
                                          </p:val>
                                        </p:tav>
                                      </p:tavLst>
                                    </p:anim>
                                    <p:animEffect transition="in" filter="fade">
                                      <p:cBhvr>
                                        <p:cTn id="24" dur="3000"/>
                                        <p:tgtEl>
                                          <p:spTgt spid="13"/>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0" fill="hold"/>
                                        <p:tgtEl>
                                          <p:spTgt spid="15"/>
                                        </p:tgtEl>
                                        <p:attrNameLst>
                                          <p:attrName>ppt_w</p:attrName>
                                        </p:attrNameLst>
                                      </p:cBhvr>
                                      <p:tavLst>
                                        <p:tav tm="0">
                                          <p:val>
                                            <p:fltVal val="0"/>
                                          </p:val>
                                        </p:tav>
                                        <p:tav tm="100000">
                                          <p:val>
                                            <p:strVal val="#ppt_w"/>
                                          </p:val>
                                        </p:tav>
                                      </p:tavLst>
                                    </p:anim>
                                    <p:anim calcmode="lin" valueType="num">
                                      <p:cBhvr>
                                        <p:cTn id="28" dur="3000" fill="hold"/>
                                        <p:tgtEl>
                                          <p:spTgt spid="15"/>
                                        </p:tgtEl>
                                        <p:attrNameLst>
                                          <p:attrName>ppt_h</p:attrName>
                                        </p:attrNameLst>
                                      </p:cBhvr>
                                      <p:tavLst>
                                        <p:tav tm="0">
                                          <p:val>
                                            <p:fltVal val="0"/>
                                          </p:val>
                                        </p:tav>
                                        <p:tav tm="100000">
                                          <p:val>
                                            <p:strVal val="#ppt_h"/>
                                          </p:val>
                                        </p:tav>
                                      </p:tavLst>
                                    </p:anim>
                                    <p:animEffect transition="in" filter="fade">
                                      <p:cBhvr>
                                        <p:cTn id="29" dur="3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20484"/>
                                        </p:tgtEl>
                                        <p:attrNameLst>
                                          <p:attrName>style.visibility</p:attrName>
                                        </p:attrNameLst>
                                      </p:cBhvr>
                                      <p:to>
                                        <p:strVal val="visible"/>
                                      </p:to>
                                    </p:set>
                                    <p:anim calcmode="lin" valueType="num">
                                      <p:cBhvr>
                                        <p:cTn id="34" dur="2000" fill="hold"/>
                                        <p:tgtEl>
                                          <p:spTgt spid="20484"/>
                                        </p:tgtEl>
                                        <p:attrNameLst>
                                          <p:attrName>ppt_x</p:attrName>
                                        </p:attrNameLst>
                                      </p:cBhvr>
                                      <p:tavLst>
                                        <p:tav tm="0">
                                          <p:val>
                                            <p:strVal val="#ppt_x-.2"/>
                                          </p:val>
                                        </p:tav>
                                        <p:tav tm="100000">
                                          <p:val>
                                            <p:strVal val="#ppt_x"/>
                                          </p:val>
                                        </p:tav>
                                      </p:tavLst>
                                    </p:anim>
                                    <p:anim calcmode="lin" valueType="num">
                                      <p:cBhvr>
                                        <p:cTn id="35" dur="2000" fill="hold"/>
                                        <p:tgtEl>
                                          <p:spTgt spid="20484"/>
                                        </p:tgtEl>
                                        <p:attrNameLst>
                                          <p:attrName>ppt_y</p:attrName>
                                        </p:attrNameLst>
                                      </p:cBhvr>
                                      <p:tavLst>
                                        <p:tav tm="0">
                                          <p:val>
                                            <p:strVal val="#ppt_y"/>
                                          </p:val>
                                        </p:tav>
                                        <p:tav tm="100000">
                                          <p:val>
                                            <p:strVal val="#ppt_y"/>
                                          </p:val>
                                        </p:tav>
                                      </p:tavLst>
                                    </p:anim>
                                    <p:animEffect transition="in" filter="wipe(right)" prLst="gradientSize: 0.1">
                                      <p:cBhvr>
                                        <p:cTn id="36" dur="2000"/>
                                        <p:tgtEl>
                                          <p:spTgt spid="20484"/>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2000" fill="hold"/>
                                        <p:tgtEl>
                                          <p:spTgt spid="20"/>
                                        </p:tgtEl>
                                        <p:attrNameLst>
                                          <p:attrName>ppt_x</p:attrName>
                                        </p:attrNameLst>
                                      </p:cBhvr>
                                      <p:tavLst>
                                        <p:tav tm="0">
                                          <p:val>
                                            <p:strVal val="#ppt_x-.2"/>
                                          </p:val>
                                        </p:tav>
                                        <p:tav tm="100000">
                                          <p:val>
                                            <p:strVal val="#ppt_x"/>
                                          </p:val>
                                        </p:tav>
                                      </p:tavLst>
                                    </p:anim>
                                    <p:anim calcmode="lin" valueType="num">
                                      <p:cBhvr>
                                        <p:cTn id="42" dur="2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43" dur="2000"/>
                                        <p:tgtEl>
                                          <p:spTgt spid="20"/>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2000" fill="hold"/>
                                        <p:tgtEl>
                                          <p:spTgt spid="18"/>
                                        </p:tgtEl>
                                        <p:attrNameLst>
                                          <p:attrName>ppt_x</p:attrName>
                                        </p:attrNameLst>
                                      </p:cBhvr>
                                      <p:tavLst>
                                        <p:tav tm="0">
                                          <p:val>
                                            <p:strVal val="#ppt_x-.2"/>
                                          </p:val>
                                        </p:tav>
                                        <p:tav tm="100000">
                                          <p:val>
                                            <p:strVal val="#ppt_x"/>
                                          </p:val>
                                        </p:tav>
                                      </p:tavLst>
                                    </p:anim>
                                    <p:anim calcmode="lin" valueType="num">
                                      <p:cBhvr>
                                        <p:cTn id="47" dur="2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P spid="16" grpId="0"/>
      <p:bldP spid="18"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E886A-78CE-4544-A8CB-06E3CCEAB25C}"/>
              </a:ext>
            </a:extLst>
          </p:cNvPr>
          <p:cNvSpPr txBox="1"/>
          <p:nvPr/>
        </p:nvSpPr>
        <p:spPr>
          <a:xfrm>
            <a:off x="381000" y="274637"/>
            <a:ext cx="8534400" cy="4647426"/>
          </a:xfrm>
          <a:prstGeom prst="rect">
            <a:avLst/>
          </a:prstGeom>
          <a:noFill/>
        </p:spPr>
        <p:txBody>
          <a:bodyPr wrap="square" rtlCol="0">
            <a:spAutoFit/>
          </a:bodyPr>
          <a:lstStyle/>
          <a:p>
            <a:pPr algn="ctr"/>
            <a:r>
              <a:rPr lang="bn-IN" sz="2800" b="1" u="sng" dirty="0">
                <a:solidFill>
                  <a:srgbClr val="C00000"/>
                </a:solidFill>
              </a:rPr>
              <a:t>বাক্যের গুণগত বিভাগ:</a:t>
            </a:r>
          </a:p>
          <a:p>
            <a:r>
              <a:rPr lang="bn-IN" sz="2400" b="1" dirty="0"/>
              <a:t>বাক্যে ব্যবহৃত পদগুলো এমনভাবে সাজাতে হয় যাতে ভাষার সৌন্দর্য, সৌষ্ঠব, লালিত্য ও মাধুর্য প্রকাশ পায়। বাক্যের এ জাতীয় বৈশিষ্ট্যকেই বাক্যের গুণ বলা হয়।</a:t>
            </a:r>
            <a:r>
              <a:rPr lang="bn-IN" sz="2000" dirty="0"/>
              <a:t> </a:t>
            </a:r>
          </a:p>
          <a:p>
            <a:r>
              <a:rPr lang="bn-IN" sz="2400" b="1" dirty="0">
                <a:solidFill>
                  <a:schemeClr val="tx2">
                    <a:lumMod val="75000"/>
                  </a:schemeClr>
                </a:solidFill>
              </a:rPr>
              <a:t>বাক্যের গুণ তিন প্রকার-</a:t>
            </a:r>
          </a:p>
          <a:p>
            <a:r>
              <a:rPr lang="bn-IN" sz="2400" b="1" dirty="0"/>
              <a:t>১। ওজোগুণ: </a:t>
            </a:r>
            <a:r>
              <a:rPr lang="bn-IN" sz="2400" b="1" dirty="0">
                <a:solidFill>
                  <a:srgbClr val="FF0000"/>
                </a:solidFill>
              </a:rPr>
              <a:t>বাক্যে জোরালো, বলিষ্ঠভাব সংবলিত পদের ব্যবহারে যে উচ্চারণগত সৌষ্ঠব সৃষ্টি হয়, তাকে   বাক্যের ওজোগুণ বলে। </a:t>
            </a:r>
            <a:endParaRPr lang="bn-IN" sz="2000" b="1" dirty="0">
              <a:solidFill>
                <a:srgbClr val="FF0000"/>
              </a:solidFill>
            </a:endParaRPr>
          </a:p>
          <a:p>
            <a:r>
              <a:rPr lang="bn-IN" sz="2400" b="1" dirty="0">
                <a:solidFill>
                  <a:srgbClr val="0070C0"/>
                </a:solidFill>
              </a:rPr>
              <a:t>                       যেমন- আমার সঙ্গে লড়তে এলে তোমার মাথা গুড়িয়ে দেব।</a:t>
            </a:r>
          </a:p>
          <a:p>
            <a:r>
              <a:rPr lang="bn-IN" sz="2400" b="1" dirty="0"/>
              <a:t>২। প্রসাদগুণ: </a:t>
            </a:r>
            <a:r>
              <a:rPr lang="bn-IN" sz="2400" b="1" dirty="0">
                <a:solidFill>
                  <a:schemeClr val="accent2">
                    <a:lumMod val="75000"/>
                  </a:schemeClr>
                </a:solidFill>
              </a:rPr>
              <a:t>বাক্যে শজ, সরল ও অলংকারসমৃদ্ধ পদের স্মন্বয়কে বাক্যের প্রসাদগুণ বলে। </a:t>
            </a:r>
            <a:r>
              <a:rPr lang="bn-IN" sz="2400" b="1" dirty="0">
                <a:solidFill>
                  <a:schemeClr val="tx2"/>
                </a:solidFill>
              </a:rPr>
              <a:t>যেমন-  যতবার ভুলে যেতে চাই, হৃদয় বেদনায় ভারাক্রান্ত হয়ে ওঠে।</a:t>
            </a:r>
          </a:p>
          <a:p>
            <a:r>
              <a:rPr lang="bn-IN" sz="2400" b="1" dirty="0"/>
              <a:t>৩। মাধুর্যগুণ: </a:t>
            </a:r>
            <a:r>
              <a:rPr lang="bn-IN" sz="2400" b="1" dirty="0">
                <a:solidFill>
                  <a:srgbClr val="00B050"/>
                </a:solidFill>
              </a:rPr>
              <a:t>বাক্যে ব্যবহৃত শব্দ বা পদগুলোর কোমল, মধুর ও হৃদয়গ্রাহীরূপে প্রকাশকে বাক্যের মাধুর্যগুণ বলে। যেমন-</a:t>
            </a:r>
            <a:endParaRPr lang="bn-IN" sz="2000" b="1" dirty="0">
              <a:solidFill>
                <a:srgbClr val="00B050"/>
              </a:solidFill>
            </a:endParaRPr>
          </a:p>
          <a:p>
            <a:r>
              <a:rPr lang="bn-IN" sz="2000" dirty="0"/>
              <a:t>                            </a:t>
            </a:r>
            <a:r>
              <a:rPr lang="bn-IN" sz="2800" b="1" dirty="0">
                <a:solidFill>
                  <a:srgbClr val="FF0000"/>
                </a:solidFill>
              </a:rPr>
              <a:t>বাবা, তুমি মাকে কেন এত কষ্ট দাও?</a:t>
            </a:r>
            <a:endParaRPr lang="en-US" sz="2000" b="1" dirty="0">
              <a:solidFill>
                <a:srgbClr val="FF0000"/>
              </a:solidFill>
            </a:endParaRPr>
          </a:p>
        </p:txBody>
      </p:sp>
    </p:spTree>
    <p:extLst>
      <p:ext uri="{BB962C8B-B14F-4D97-AF65-F5344CB8AC3E}">
        <p14:creationId xmlns:p14="http://schemas.microsoft.com/office/powerpoint/2010/main" val="386847890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diamond(in)">
                                      <p:cBhvr>
                                        <p:cTn id="38" dur="2000"/>
                                        <p:tgtEl>
                                          <p:spTgt spid="2">
                                            <p:txEl>
                                              <p:pRg st="6" end="6"/>
                                            </p:txEl>
                                          </p:spTgt>
                                        </p:tgtEl>
                                      </p:cBhvr>
                                    </p:animEffect>
                                  </p:childTnLst>
                                </p:cTn>
                              </p:par>
                              <p:par>
                                <p:cTn id="39" presetID="8" presetClass="entr" presetSubtype="16"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diamond(in)">
                                      <p:cBhvr>
                                        <p:cTn id="41"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94037"/>
            <a:ext cx="8534400" cy="1569660"/>
          </a:xfrm>
          <a:prstGeom prst="rect">
            <a:avLst/>
          </a:prstGeom>
          <a:solidFill>
            <a:schemeClr val="accent5">
              <a:lumMod val="20000"/>
              <a:lumOff val="80000"/>
            </a:schemeClr>
          </a:solidFill>
          <a:ln>
            <a:solidFill>
              <a:schemeClr val="tx1"/>
            </a:solidFill>
          </a:ln>
        </p:spPr>
        <p:txBody>
          <a:bodyPr wrap="square" rtlCol="0">
            <a:spAutoFit/>
          </a:bodyPr>
          <a:lstStyle/>
          <a:p>
            <a:r>
              <a:rPr lang="bn-BD" sz="2400" b="1" dirty="0">
                <a:solidFill>
                  <a:srgbClr val="C00000"/>
                </a:solidFill>
              </a:rPr>
              <a:t>আসলে </a:t>
            </a:r>
            <a:r>
              <a:rPr lang="as-IN" sz="2400" b="1" dirty="0">
                <a:solidFill>
                  <a:srgbClr val="C00000"/>
                </a:solidFill>
              </a:rPr>
              <a:t>ভাষা </a:t>
            </a:r>
            <a:r>
              <a:rPr lang="bn-BD" sz="2400" b="1" dirty="0">
                <a:solidFill>
                  <a:srgbClr val="C00000"/>
                </a:solidFill>
              </a:rPr>
              <a:t>নদীর মতই সদা গতিশীল। আর ভাষা </a:t>
            </a:r>
            <a:r>
              <a:rPr lang="as-IN" sz="2400" b="1" dirty="0">
                <a:solidFill>
                  <a:srgbClr val="C00000"/>
                </a:solidFill>
              </a:rPr>
              <a:t>প্রবাহিত হয় শব্দ-সমষ্টি বা বাক্য দ্বারা। বর্ণ-সমষ্টি যেমন শব্দ, তেমনি শব্দ-সমষ্টি হলো বাক্য। কিন্তু সে বাক্যগুলোর গঠন যদি সুন্দর </a:t>
            </a:r>
            <a:r>
              <a:rPr lang="bn-BD" sz="2400" b="1" dirty="0">
                <a:solidFill>
                  <a:srgbClr val="C00000"/>
                </a:solidFill>
              </a:rPr>
              <a:t>বৈচিত্র্যময় </a:t>
            </a:r>
            <a:r>
              <a:rPr lang="as-IN" sz="2400" b="1" dirty="0">
                <a:solidFill>
                  <a:srgbClr val="C00000"/>
                </a:solidFill>
              </a:rPr>
              <a:t>ও সাবলীল না হয়, তাহলে ভাষাও সুন্দর এবং গতিশীল হবে না।</a:t>
            </a:r>
            <a:r>
              <a:rPr lang="bn-BD" sz="2400" b="1" dirty="0">
                <a:solidFill>
                  <a:srgbClr val="C00000"/>
                </a:solidFill>
              </a:rPr>
              <a:t> কাজেই বলা যায়, সার্থক এবং সুন্দর বাক্যগঠনের উপরই ভাষার গতিশীলতা নির্ভরশীল।</a:t>
            </a:r>
            <a:endParaRPr lang="en-US" sz="2400" b="1" dirty="0">
              <a:solidFill>
                <a:srgbClr val="C00000"/>
              </a:solidFill>
            </a:endParaRPr>
          </a:p>
        </p:txBody>
      </p:sp>
      <p:pic>
        <p:nvPicPr>
          <p:cNvPr id="24580" name="Picture 4" descr="Image result for dead river picture"/>
          <p:cNvPicPr>
            <a:picLocks noChangeAspect="1" noChangeArrowheads="1"/>
          </p:cNvPicPr>
          <p:nvPr/>
        </p:nvPicPr>
        <p:blipFill>
          <a:blip r:embed="rId2" cstate="print"/>
          <a:srcRect/>
          <a:stretch>
            <a:fillRect/>
          </a:stretch>
        </p:blipFill>
        <p:spPr bwMode="auto">
          <a:xfrm>
            <a:off x="4953000" y="198437"/>
            <a:ext cx="3733800" cy="2667000"/>
          </a:xfrm>
          <a:prstGeom prst="rect">
            <a:avLst/>
          </a:prstGeom>
          <a:noFill/>
        </p:spPr>
      </p:pic>
      <p:pic>
        <p:nvPicPr>
          <p:cNvPr id="24582" name="Picture 6" descr="Image result for padma river"/>
          <p:cNvPicPr>
            <a:picLocks noChangeAspect="1" noChangeArrowheads="1"/>
          </p:cNvPicPr>
          <p:nvPr/>
        </p:nvPicPr>
        <p:blipFill>
          <a:blip r:embed="rId3" cstate="print"/>
          <a:srcRect/>
          <a:stretch>
            <a:fillRect/>
          </a:stretch>
        </p:blipFill>
        <p:spPr bwMode="auto">
          <a:xfrm>
            <a:off x="304800" y="181982"/>
            <a:ext cx="4267200" cy="2683455"/>
          </a:xfrm>
          <a:prstGeom prst="rect">
            <a:avLst/>
          </a:prstGeom>
          <a:noFill/>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fade">
                                      <p:cBhvr>
                                        <p:cTn id="7" dur="1000"/>
                                        <p:tgtEl>
                                          <p:spTgt spid="24582"/>
                                        </p:tgtEl>
                                      </p:cBhvr>
                                    </p:animEffect>
                                    <p:anim calcmode="lin" valueType="num">
                                      <p:cBhvr>
                                        <p:cTn id="8" dur="1000" fill="hold"/>
                                        <p:tgtEl>
                                          <p:spTgt spid="24582"/>
                                        </p:tgtEl>
                                        <p:attrNameLst>
                                          <p:attrName>ppt_x</p:attrName>
                                        </p:attrNameLst>
                                      </p:cBhvr>
                                      <p:tavLst>
                                        <p:tav tm="0">
                                          <p:val>
                                            <p:strVal val="#ppt_x"/>
                                          </p:val>
                                        </p:tav>
                                        <p:tav tm="100000">
                                          <p:val>
                                            <p:strVal val="#ppt_x"/>
                                          </p:val>
                                        </p:tav>
                                      </p:tavLst>
                                    </p:anim>
                                    <p:anim calcmode="lin" valueType="num">
                                      <p:cBhvr>
                                        <p:cTn id="9" dur="1000" fill="hold"/>
                                        <p:tgtEl>
                                          <p:spTgt spid="245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4580"/>
                                        </p:tgtEl>
                                        <p:attrNameLst>
                                          <p:attrName>style.visibility</p:attrName>
                                        </p:attrNameLst>
                                      </p:cBhvr>
                                      <p:to>
                                        <p:strVal val="visible"/>
                                      </p:to>
                                    </p:set>
                                    <p:animEffect transition="in" filter="fade">
                                      <p:cBhvr>
                                        <p:cTn id="14" dur="1000"/>
                                        <p:tgtEl>
                                          <p:spTgt spid="24580"/>
                                        </p:tgtEl>
                                      </p:cBhvr>
                                    </p:animEffect>
                                    <p:anim calcmode="lin" valueType="num">
                                      <p:cBhvr>
                                        <p:cTn id="15" dur="1000" fill="hold"/>
                                        <p:tgtEl>
                                          <p:spTgt spid="24580"/>
                                        </p:tgtEl>
                                        <p:attrNameLst>
                                          <p:attrName>ppt_x</p:attrName>
                                        </p:attrNameLst>
                                      </p:cBhvr>
                                      <p:tavLst>
                                        <p:tav tm="0">
                                          <p:val>
                                            <p:strVal val="#ppt_x"/>
                                          </p:val>
                                        </p:tav>
                                        <p:tav tm="100000">
                                          <p:val>
                                            <p:strVal val="#ppt_x"/>
                                          </p:val>
                                        </p:tav>
                                      </p:tavLst>
                                    </p:anim>
                                    <p:anim calcmode="lin" valueType="num">
                                      <p:cBhvr>
                                        <p:cTn id="16" dur="1000" fill="hold"/>
                                        <p:tgtEl>
                                          <p:spTgt spid="2458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897091" y="4028800"/>
            <a:ext cx="1246909" cy="1092473"/>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46909" cy="1092473"/>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039610" y="-67941"/>
            <a:ext cx="1036449" cy="117233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7943" y="4016886"/>
            <a:ext cx="1036449" cy="1172332"/>
          </a:xfrm>
          <a:prstGeom prst="rect">
            <a:avLst/>
          </a:prstGeom>
        </p:spPr>
      </p:pic>
      <p:grpSp>
        <p:nvGrpSpPr>
          <p:cNvPr id="9" name="Group 8"/>
          <p:cNvGrpSpPr/>
          <p:nvPr/>
        </p:nvGrpSpPr>
        <p:grpSpPr>
          <a:xfrm>
            <a:off x="2794000" y="182903"/>
            <a:ext cx="3937000" cy="3597086"/>
            <a:chOff x="2804160" y="1485900"/>
            <a:chExt cx="3535680" cy="353568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2804160" y="1485900"/>
              <a:ext cx="3535680" cy="3535680"/>
            </a:xfrm>
            <a:prstGeom prst="ellipse">
              <a:avLst/>
            </a:prstGeom>
          </p:spPr>
        </p:pic>
        <p:sp>
          <p:nvSpPr>
            <p:cNvPr id="11" name="Rectangle 10"/>
            <p:cNvSpPr/>
            <p:nvPr/>
          </p:nvSpPr>
          <p:spPr>
            <a:xfrm rot="10800000">
              <a:off x="3744728" y="3759820"/>
              <a:ext cx="1991794" cy="90756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bn-BD" sz="5400" b="1" spc="41" dirty="0">
                  <a:ln w="11430"/>
                  <a:solidFill>
                    <a:srgbClr val="FF66FF"/>
                  </a:soli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900" b="1" spc="41" dirty="0">
                <a:ln w="11430"/>
                <a:solidFill>
                  <a:srgbClr val="FF66FF"/>
                </a:solidFill>
                <a:effectLst>
                  <a:outerShdw blurRad="76200" dist="50800" dir="5400000" algn="tl" rotWithShape="0">
                    <a:srgbClr val="000000">
                      <a:alpha val="65000"/>
                    </a:srgbClr>
                  </a:outerShdw>
                </a:effectLst>
                <a:latin typeface="NikoshBAN" pitchFamily="2" charset="0"/>
                <a:cs typeface="NikoshBAN" pitchFamily="2" charset="0"/>
              </a:endParaRPr>
            </a:p>
          </p:txBody>
        </p:sp>
      </p:grpSp>
      <p:sp>
        <p:nvSpPr>
          <p:cNvPr id="12" name="Oval 1090"/>
          <p:cNvSpPr>
            <a:spLocks noChangeAspect="1"/>
          </p:cNvSpPr>
          <p:nvPr/>
        </p:nvSpPr>
        <p:spPr>
          <a:xfrm>
            <a:off x="2771588" y="152739"/>
            <a:ext cx="4066013" cy="3834805"/>
          </a:xfrm>
          <a:custGeom>
            <a:avLst/>
            <a:gdLst/>
            <a:ahLst/>
            <a:cxnLst/>
            <a:rect l="l" t="t" r="r" b="b"/>
            <a:pathLst>
              <a:path w="5486400" h="5486400">
                <a:moveTo>
                  <a:pt x="2745148" y="152401"/>
                </a:moveTo>
                <a:cubicBezTo>
                  <a:pt x="1825091" y="151709"/>
                  <a:pt x="973686" y="639022"/>
                  <a:pt x="508292" y="1432693"/>
                </a:cubicBezTo>
                <a:lnTo>
                  <a:pt x="2743200" y="2743200"/>
                </a:lnTo>
                <a:lnTo>
                  <a:pt x="4980077" y="1436054"/>
                </a:lnTo>
                <a:cubicBezTo>
                  <a:pt x="4515877" y="641684"/>
                  <a:pt x="3665205" y="153093"/>
                  <a:pt x="2745148" y="152401"/>
                </a:cubicBezTo>
                <a:close/>
                <a:moveTo>
                  <a:pt x="2743200" y="0"/>
                </a:moveTo>
                <a:cubicBezTo>
                  <a:pt x="4258228" y="0"/>
                  <a:pt x="5486400" y="1228172"/>
                  <a:pt x="5486400" y="2743200"/>
                </a:cubicBezTo>
                <a:cubicBezTo>
                  <a:pt x="5486400" y="4258228"/>
                  <a:pt x="4258228" y="5486400"/>
                  <a:pt x="2743200" y="5486400"/>
                </a:cubicBezTo>
                <a:cubicBezTo>
                  <a:pt x="1228172" y="5486400"/>
                  <a:pt x="0" y="4258228"/>
                  <a:pt x="0" y="2743200"/>
                </a:cubicBezTo>
                <a:cubicBezTo>
                  <a:pt x="0" y="1228172"/>
                  <a:pt x="1228172" y="0"/>
                  <a:pt x="2743200" y="0"/>
                </a:cubicBezTo>
                <a:close/>
              </a:path>
            </a:pathLst>
          </a:custGeom>
          <a:solidFill>
            <a:schemeClr val="accent3">
              <a:lumMod val="50000"/>
            </a:schemeClr>
          </a:solidFill>
          <a:ln>
            <a:solidFill>
              <a:schemeClr val="tx1"/>
            </a:solidFill>
          </a:ln>
          <a:effectLst>
            <a:outerShdw blurRad="127000" dist="38100" dir="8100000" algn="tr" rotWithShape="0">
              <a:prstClr val="black">
                <a:alpha val="40000"/>
              </a:prstClr>
            </a:outerShdw>
          </a:effectLst>
          <a:scene3d>
            <a:camera prst="orthographicFront"/>
            <a:lightRig rig="sof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lIns="75072" tIns="37536" rIns="75072" bIns="37536" rtlCol="0" anchor="ctr"/>
          <a:lstStyle/>
          <a:p>
            <a:pPr algn="ctr" fontAlgn="base">
              <a:spcBef>
                <a:spcPct val="0"/>
              </a:spcBef>
              <a:spcAft>
                <a:spcPct val="0"/>
              </a:spcAft>
            </a:pPr>
            <a:endParaRPr lang="en-US" sz="2000" dirty="0">
              <a:solidFill>
                <a:srgbClr val="FFFFFF"/>
              </a:solidFil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010071" y="4237036"/>
            <a:ext cx="1009237" cy="88423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46909" cy="1092473"/>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039610" y="-67941"/>
            <a:ext cx="1036449" cy="117233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7943" y="4016886"/>
            <a:ext cx="1036449" cy="1172332"/>
          </a:xfrm>
          <a:prstGeom prst="rect">
            <a:avLst/>
          </a:prstGeom>
        </p:spPr>
      </p:pic>
      <p:pic>
        <p:nvPicPr>
          <p:cNvPr id="11" name="Picture 6" descr="Image result for বাকযন্ত্রের ছবি"/>
          <p:cNvPicPr>
            <a:picLocks noChangeAspect="1" noChangeArrowheads="1"/>
          </p:cNvPicPr>
          <p:nvPr/>
        </p:nvPicPr>
        <p:blipFill>
          <a:blip r:embed="rId3" cstate="print"/>
          <a:srcRect/>
          <a:stretch>
            <a:fillRect/>
          </a:stretch>
        </p:blipFill>
        <p:spPr bwMode="auto">
          <a:xfrm>
            <a:off x="1905000" y="243871"/>
            <a:ext cx="5651500" cy="4622244"/>
          </a:xfrm>
          <a:prstGeom prst="rect">
            <a:avLst/>
          </a:prstGeom>
          <a:noFill/>
        </p:spPr>
      </p:pic>
      <p:sp>
        <p:nvSpPr>
          <p:cNvPr id="12" name="TextBox 11"/>
          <p:cNvSpPr txBox="1"/>
          <p:nvPr/>
        </p:nvSpPr>
        <p:spPr>
          <a:xfrm>
            <a:off x="2032000" y="0"/>
            <a:ext cx="2540000" cy="429748"/>
          </a:xfrm>
          <a:prstGeom prst="rect">
            <a:avLst/>
          </a:prstGeom>
          <a:solidFill>
            <a:schemeClr val="accent2">
              <a:lumMod val="20000"/>
              <a:lumOff val="80000"/>
            </a:schemeClr>
          </a:solidFill>
          <a:ln>
            <a:solidFill>
              <a:schemeClr val="tx1"/>
            </a:solidFill>
          </a:ln>
        </p:spPr>
        <p:txBody>
          <a:bodyPr wrap="square" lIns="75072" tIns="37536" rIns="75072" bIns="37536" rtlCol="0">
            <a:spAutoFit/>
          </a:bodyPr>
          <a:lstStyle/>
          <a:p>
            <a:r>
              <a:rPr lang="bn-BD" sz="2300" b="1" dirty="0"/>
              <a:t>বাগযন্ত্রের সচিত্র পরিচয়</a:t>
            </a:r>
            <a:endParaRPr lang="en-US" sz="2300" b="1" dirty="0"/>
          </a:p>
        </p:txBody>
      </p:sp>
      <p:sp>
        <p:nvSpPr>
          <p:cNvPr id="4" name="Oval 3">
            <a:hlinkClick r:id="rId4" action="ppaction://hlinksldjump"/>
          </p:cNvPr>
          <p:cNvSpPr/>
          <p:nvPr/>
        </p:nvSpPr>
        <p:spPr>
          <a:xfrm>
            <a:off x="7391400" y="3932237"/>
            <a:ext cx="1460499" cy="548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5072" tIns="37536" rIns="75072" bIns="37536" rtlCol="0" anchor="ctr"/>
          <a:lstStyle/>
          <a:p>
            <a:pPr algn="ctr"/>
            <a:r>
              <a:rPr lang="bn-BD" b="1" dirty="0">
                <a:solidFill>
                  <a:schemeClr val="tx1"/>
                </a:solidFill>
              </a:rPr>
              <a:t>পত্যাবর্তন</a:t>
            </a:r>
            <a:endParaRPr 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572500" y="4620556"/>
            <a:ext cx="571499" cy="500716"/>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626274" cy="548707"/>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485981" y="-40480"/>
            <a:ext cx="617538" cy="698500"/>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9968" y="4471633"/>
            <a:ext cx="609676" cy="689608"/>
          </a:xfrm>
          <a:prstGeom prst="rect">
            <a:avLst/>
          </a:prstGeom>
        </p:spPr>
      </p:pic>
      <p:sp>
        <p:nvSpPr>
          <p:cNvPr id="8" name="Rectangle 7"/>
          <p:cNvSpPr/>
          <p:nvPr/>
        </p:nvSpPr>
        <p:spPr>
          <a:xfrm>
            <a:off x="254000" y="487741"/>
            <a:ext cx="8572500" cy="4877120"/>
          </a:xfrm>
          <a:prstGeom prst="rect">
            <a:avLst/>
          </a:prstGeom>
          <a:solidFill>
            <a:schemeClr val="accent6">
              <a:lumMod val="20000"/>
              <a:lumOff val="80000"/>
            </a:schemeClr>
          </a:solidFill>
          <a:ln>
            <a:solidFill>
              <a:schemeClr val="tx1"/>
            </a:solidFill>
          </a:ln>
        </p:spPr>
        <p:txBody>
          <a:bodyPr wrap="square" lIns="75072" tIns="37536" rIns="75072" bIns="37536">
            <a:spAutoFit/>
          </a:bodyPr>
          <a:lstStyle/>
          <a:p>
            <a:r>
              <a:rPr lang="as-IN" sz="1500" dirty="0"/>
              <a:t>১. সাধুভাষা লিখিতভাবে ভাব প্রকাশের সর্বজন স্বীকৃত সাধারণ রূপ। অপর পক্ষে, দেশের শিক্ষিত জনসমাজের পারস্পরিক ভাব বিনিময় ও কথোপকথনের উপযুক্ত বাহন হলো চলিত ভাষা।</a:t>
            </a:r>
          </a:p>
          <a:p>
            <a:r>
              <a:rPr lang="as-IN" sz="1500" dirty="0"/>
              <a:t>২. সাধু ভাষা ব্যাকরণের সুনির্দিষ্ট ও সুনির্ধারিত নিয়মের অনুসারী। কিন্তু চলিত ভাষা ব্যাকরণের সকল নিয়ম মেনে চলে না।</a:t>
            </a:r>
          </a:p>
          <a:p>
            <a:r>
              <a:rPr lang="as-IN" sz="1500" dirty="0"/>
              <a:t>৩. সাধুভাষায় তৎসম শব্দের প্রয়োগ বেশি। অন্যদিকে,চলিত ভাষায় তদ্ভব,অর্ধতদ্ভব ও বিদেশী শব্দের প্রয়োগ বেশি। </a:t>
            </a:r>
          </a:p>
          <a:p>
            <a:r>
              <a:rPr lang="as-IN" sz="1500" dirty="0"/>
              <a:t>৪. সাধু ভাষায় অপিনিহি</a:t>
            </a:r>
            <a:r>
              <a:rPr lang="bn-BD" sz="1500" dirty="0"/>
              <a:t>তি</a:t>
            </a:r>
            <a:r>
              <a:rPr lang="as-IN" sz="1500" dirty="0"/>
              <a:t> ও অভিশ্রুতির ব্যবহার নেই। চলিত রীতিতে এদের প্রয়োগ করা হয়।</a:t>
            </a:r>
          </a:p>
          <a:p>
            <a:r>
              <a:rPr lang="as-IN" sz="1500" dirty="0"/>
              <a:t>৫. সাধু ভাষা অপরিবর্তনীয়। চলিত ভাষা পরিবর্তনীয়।</a:t>
            </a:r>
          </a:p>
          <a:p>
            <a:r>
              <a:rPr lang="as-IN" sz="1500" dirty="0"/>
              <a:t>৬. সাধু ভাষা বেশ প্রাচীন। চলিত ভাষা অপেক্ষাকৃত আধুনিক।</a:t>
            </a:r>
          </a:p>
          <a:p>
            <a:r>
              <a:rPr lang="as-IN" sz="1500" dirty="0"/>
              <a:t>৭.সাধুভাষায় সর্বনাম পদ পূর্ণরূপে ব্যবহৃত হয়। চলিত রীতিতে সর্বনামগুলো সংকুচিত রূপে ব্যবহৃত হয়। যেমন- এ, সে, এরা, তারা ইত্যাদি। </a:t>
            </a:r>
          </a:p>
          <a:p>
            <a:r>
              <a:rPr lang="as-IN" sz="1500" dirty="0"/>
              <a:t>৮. সাধু ভাষায় সমাপিকা ও অসমাপিকা ক্রিয়াগুলো পূর্ণরূপে ব্যবহৃত হয়। যেমন- করিয়াছি,খাইয়াছি,পড়িয়াছি ইত্যাদি। চলিত ভাষায় ক্রিয়াপদগুলো সংক্ষিপ্তভাবে ব্যবহৃত হয়। যেমন-করে,করেছি,পড়ে,পড়ছে ইত্যাদি।</a:t>
            </a:r>
          </a:p>
          <a:p>
            <a:r>
              <a:rPr lang="as-IN" sz="1500" dirty="0"/>
              <a:t>৯. সাধভাষার পদ বিন্যাস সুনিয়ন্ত্রিত ও সুনির্ধারিত। চলিত ভাষার পদ বিন্যাস সর্বদা সুনির্ধারিত নয়।</a:t>
            </a:r>
          </a:p>
          <a:p>
            <a:r>
              <a:rPr lang="as-IN" sz="1500" dirty="0"/>
              <a:t>১০. সাধু ভাষা কৃত্রিম হলেও এটা সুষমামন্ডিত,গাম্ভীর্যপূর্ন ও আভিজাত্যের অধিকারী। চলিত ভাষা অপেক্ষাকৃত জীবন্ত লঘুগতি সম্পন্ন ও গণমানুষের ভাষা।</a:t>
            </a:r>
          </a:p>
          <a:p>
            <a:r>
              <a:rPr lang="as-IN" sz="1500" dirty="0"/>
              <a:t>১১. সাধু ভাষায় হইতে, থাকিয়া, দিয়া ইত্যাদি অনুসর্গ ব্যবহৃত হয়। চলিত রীতিতে অনুসর্গ সংকুচিত রূপে ব্যবহৃত হয়। যেমন- হয়ে,হতে,থেকে,দিয়ে ইত্যাদি।</a:t>
            </a:r>
          </a:p>
          <a:p>
            <a:r>
              <a:rPr lang="as-IN" sz="1500" dirty="0"/>
              <a:t>১২. সাধু ভাষা সাধারণ কথাবার্তা,বক্তৃতা ও নাটকের সংলাপের উপযোগী নয়। চলিত ভাষা সাধারণ কথাবার্তা,বক্তৃতা,নাটকের ও সংলাপের উপযোগী। </a:t>
            </a:r>
          </a:p>
          <a:p>
            <a:r>
              <a:rPr lang="as-IN" sz="1500" dirty="0"/>
              <a:t>১৩. সাধু ভাষা সাধারণ কথাবার্তার উপযোগী নয় এবং দুর্বোধ্য বলে ক্রমশ জনবিচ্ছিন্ন হয়ে পড়ছে। অন্যদিকে চলিত ভাষা নিত্য নতুন পরিবর্তনের মধ্যদিয়ে ক্রমশ সমৃদ্ধ হচ্ছে।</a:t>
            </a:r>
          </a:p>
          <a:p>
            <a:r>
              <a:rPr lang="as-IN" sz="1500" dirty="0"/>
              <a:t>১৪. সাধু ভাষা কোন অঞ্চল বিশেষের প্রভাবাধীন নয়। কিন্তু চলিত ভাষা আঞ্চলিক প্রভাবাধীন।</a:t>
            </a:r>
          </a:p>
          <a:p>
            <a:r>
              <a:rPr lang="as-IN" sz="1500" dirty="0"/>
              <a:t>১৫. উদাহরণ- তাহারা বিষম ব্যথিত হইল। তারা বেশ ব্যাথা পেল।</a:t>
            </a:r>
          </a:p>
        </p:txBody>
      </p:sp>
      <p:sp>
        <p:nvSpPr>
          <p:cNvPr id="3" name="Oval 2">
            <a:hlinkClick r:id="rId3" action="ppaction://hlinksldjump"/>
          </p:cNvPr>
          <p:cNvSpPr/>
          <p:nvPr/>
        </p:nvSpPr>
        <p:spPr>
          <a:xfrm>
            <a:off x="7620001" y="4389665"/>
            <a:ext cx="1015999" cy="487740"/>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lIns="75072" tIns="37536" rIns="75072" bIns="37536" rtlCol="0" anchor="ctr"/>
          <a:lstStyle/>
          <a:p>
            <a:pPr algn="ctr"/>
            <a:r>
              <a:rPr lang="bn-BD" b="1" dirty="0"/>
              <a:t>প্রত্যাবর্তন</a:t>
            </a:r>
            <a:endParaRPr lang="en-US" b="1" dirty="0"/>
          </a:p>
        </p:txBody>
      </p:sp>
      <p:sp>
        <p:nvSpPr>
          <p:cNvPr id="9" name="TextBox 8"/>
          <p:cNvSpPr txBox="1"/>
          <p:nvPr/>
        </p:nvSpPr>
        <p:spPr>
          <a:xfrm>
            <a:off x="2603500" y="0"/>
            <a:ext cx="3048000" cy="429748"/>
          </a:xfrm>
          <a:prstGeom prst="rect">
            <a:avLst/>
          </a:prstGeom>
          <a:solidFill>
            <a:schemeClr val="accent5">
              <a:lumMod val="20000"/>
              <a:lumOff val="80000"/>
            </a:schemeClr>
          </a:solidFill>
          <a:ln>
            <a:solidFill>
              <a:schemeClr val="tx1"/>
            </a:solidFill>
          </a:ln>
        </p:spPr>
        <p:txBody>
          <a:bodyPr wrap="square" lIns="75072" tIns="37536" rIns="75072" bIns="37536" rtlCol="0">
            <a:spAutoFit/>
          </a:bodyPr>
          <a:lstStyle/>
          <a:p>
            <a:pPr algn="ctr"/>
            <a:r>
              <a:rPr lang="bn-BD" sz="2000" dirty="0"/>
              <a:t>সাধু ও চলিত ভাষারীতির পার্থক্য</a:t>
            </a:r>
            <a:r>
              <a:rPr lang="bn-BD" sz="2300" dirty="0"/>
              <a:t>:</a:t>
            </a:r>
            <a:endParaRPr lang="en-US" sz="2300"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495993" y="4553525"/>
            <a:ext cx="648006" cy="567747"/>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
            <a:ext cx="838199" cy="734384"/>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33552" y="-37553"/>
            <a:ext cx="572894" cy="648003"/>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7557" y="4510823"/>
            <a:ext cx="572898" cy="648007"/>
          </a:xfrm>
          <a:prstGeom prst="rect">
            <a:avLst/>
          </a:prstGeom>
        </p:spPr>
      </p:pic>
      <p:sp>
        <p:nvSpPr>
          <p:cNvPr id="6" name="TextBox 5"/>
          <p:cNvSpPr txBox="1"/>
          <p:nvPr/>
        </p:nvSpPr>
        <p:spPr>
          <a:xfrm>
            <a:off x="3733800" y="12959"/>
            <a:ext cx="1447800" cy="400110"/>
          </a:xfrm>
          <a:prstGeom prst="rect">
            <a:avLst/>
          </a:prstGeom>
          <a:solidFill>
            <a:schemeClr val="accent2">
              <a:lumMod val="60000"/>
              <a:lumOff val="40000"/>
            </a:schemeClr>
          </a:solidFill>
          <a:ln>
            <a:solidFill>
              <a:schemeClr val="tx1"/>
            </a:solidFill>
          </a:ln>
        </p:spPr>
        <p:txBody>
          <a:bodyPr wrap="square" rtlCol="0">
            <a:spAutoFit/>
          </a:bodyPr>
          <a:lstStyle/>
          <a:p>
            <a:r>
              <a:rPr lang="bn-BD" sz="2000" b="1" dirty="0"/>
              <a:t>আঞ্চলিক ভাষা</a:t>
            </a:r>
            <a:endParaRPr lang="en-US" sz="2000" b="1" dirty="0"/>
          </a:p>
        </p:txBody>
      </p:sp>
      <p:sp>
        <p:nvSpPr>
          <p:cNvPr id="7" name="TextBox 6"/>
          <p:cNvSpPr txBox="1"/>
          <p:nvPr/>
        </p:nvSpPr>
        <p:spPr>
          <a:xfrm>
            <a:off x="266700" y="416004"/>
            <a:ext cx="8610600" cy="1200329"/>
          </a:xfrm>
          <a:prstGeom prst="rect">
            <a:avLst/>
          </a:prstGeom>
          <a:solidFill>
            <a:schemeClr val="accent5">
              <a:lumMod val="40000"/>
              <a:lumOff val="60000"/>
            </a:schemeClr>
          </a:solidFill>
          <a:ln>
            <a:solidFill>
              <a:schemeClr val="tx1"/>
            </a:solidFill>
          </a:ln>
        </p:spPr>
        <p:txBody>
          <a:bodyPr wrap="square" rtlCol="0">
            <a:spAutoFit/>
          </a:bodyPr>
          <a:lstStyle/>
          <a:p>
            <a:r>
              <a:rPr lang="bn-BD" sz="1800" b="1" dirty="0"/>
              <a:t>সংজ্ঞা : </a:t>
            </a:r>
            <a:r>
              <a:rPr lang="bn-BD" sz="1800" dirty="0"/>
              <a:t>ইংরেজি Dialect </a:t>
            </a:r>
            <a:r>
              <a:rPr lang="en-US" sz="1800" dirty="0"/>
              <a:t> </a:t>
            </a:r>
            <a:r>
              <a:rPr lang="en-US" sz="1800" dirty="0" err="1"/>
              <a:t>শব্দের</a:t>
            </a:r>
            <a:r>
              <a:rPr lang="en-US" sz="1800" dirty="0"/>
              <a:t> </a:t>
            </a:r>
            <a:r>
              <a:rPr lang="en-US" sz="1800" dirty="0" err="1"/>
              <a:t>বাংলা</a:t>
            </a:r>
            <a:r>
              <a:rPr lang="en-US" sz="1800" dirty="0"/>
              <a:t> </a:t>
            </a:r>
            <a:r>
              <a:rPr lang="en-US" sz="1800" dirty="0" err="1"/>
              <a:t>পরিভাষা</a:t>
            </a:r>
            <a:r>
              <a:rPr lang="en-US" sz="1800" dirty="0"/>
              <a:t> </a:t>
            </a:r>
            <a:r>
              <a:rPr lang="en-US" sz="1800" dirty="0" err="1"/>
              <a:t>হলো</a:t>
            </a:r>
            <a:r>
              <a:rPr lang="en-US" sz="1800" dirty="0"/>
              <a:t> </a:t>
            </a:r>
            <a:r>
              <a:rPr lang="en-US" sz="1800" dirty="0" err="1"/>
              <a:t>উপভাষা</a:t>
            </a:r>
            <a:r>
              <a:rPr lang="en-US" sz="1800" dirty="0"/>
              <a:t> </a:t>
            </a:r>
            <a:r>
              <a:rPr lang="en-US" sz="1800" dirty="0" err="1"/>
              <a:t>বা</a:t>
            </a:r>
            <a:r>
              <a:rPr lang="en-US" sz="1800" dirty="0"/>
              <a:t> </a:t>
            </a:r>
            <a:r>
              <a:rPr lang="en-US" sz="1800" dirty="0" err="1"/>
              <a:t>আঞ্চলিক</a:t>
            </a:r>
            <a:r>
              <a:rPr lang="en-US" sz="1800" dirty="0"/>
              <a:t> </a:t>
            </a:r>
            <a:r>
              <a:rPr lang="en-US" sz="1800" dirty="0" err="1"/>
              <a:t>ভাষা</a:t>
            </a:r>
            <a:r>
              <a:rPr lang="en-US" sz="1800" dirty="0"/>
              <a:t>। </a:t>
            </a:r>
            <a:r>
              <a:rPr lang="en-US" sz="1800" dirty="0" err="1"/>
              <a:t>আক্ষরিক</a:t>
            </a:r>
            <a:r>
              <a:rPr lang="en-US" sz="1800" dirty="0"/>
              <a:t> </a:t>
            </a:r>
            <a:r>
              <a:rPr lang="en-US" sz="1800" dirty="0" err="1"/>
              <a:t>অর্থে</a:t>
            </a:r>
            <a:r>
              <a:rPr lang="en-US" sz="1800" dirty="0"/>
              <a:t>  ‘</a:t>
            </a:r>
            <a:r>
              <a:rPr lang="en-US" sz="1800" dirty="0" err="1"/>
              <a:t>উপভাষা</a:t>
            </a:r>
            <a:r>
              <a:rPr lang="en-US" sz="1800" dirty="0"/>
              <a:t>’ </a:t>
            </a:r>
            <a:r>
              <a:rPr lang="en-US" sz="1800" dirty="0" err="1"/>
              <a:t>বলতে</a:t>
            </a:r>
            <a:r>
              <a:rPr lang="en-US" sz="1800" dirty="0"/>
              <a:t> </a:t>
            </a:r>
            <a:r>
              <a:rPr lang="en-US" sz="1800" dirty="0" err="1"/>
              <a:t>ভাষার</a:t>
            </a:r>
            <a:r>
              <a:rPr lang="en-US" sz="1800" dirty="0"/>
              <a:t> </a:t>
            </a:r>
            <a:r>
              <a:rPr lang="en-US" sz="1800" dirty="0" err="1"/>
              <a:t>চেয়ে</a:t>
            </a:r>
            <a:r>
              <a:rPr lang="en-US" sz="1800" dirty="0"/>
              <a:t> </a:t>
            </a:r>
            <a:r>
              <a:rPr lang="en-US" sz="1800" dirty="0" err="1"/>
              <a:t>একটু</a:t>
            </a:r>
            <a:r>
              <a:rPr lang="en-US" sz="1800" dirty="0"/>
              <a:t> </a:t>
            </a:r>
            <a:r>
              <a:rPr lang="en-US" sz="1800" dirty="0" err="1"/>
              <a:t>নিম্ন</a:t>
            </a:r>
            <a:r>
              <a:rPr lang="en-US" sz="1800" dirty="0"/>
              <a:t> </a:t>
            </a:r>
            <a:r>
              <a:rPr lang="en-US" sz="1800" dirty="0" err="1"/>
              <a:t>মর্যাদাসম্পন্ন</a:t>
            </a:r>
            <a:r>
              <a:rPr lang="en-US" sz="1800" dirty="0"/>
              <a:t> </a:t>
            </a:r>
            <a:r>
              <a:rPr lang="en-US" sz="1800" dirty="0" err="1"/>
              <a:t>ভাষাকে</a:t>
            </a:r>
            <a:r>
              <a:rPr lang="en-US" sz="1800" dirty="0"/>
              <a:t> </a:t>
            </a:r>
            <a:r>
              <a:rPr lang="en-US" sz="1800" dirty="0" err="1"/>
              <a:t>বুঝায়</a:t>
            </a:r>
            <a:r>
              <a:rPr lang="en-US" sz="1800" dirty="0"/>
              <a:t>। </a:t>
            </a:r>
            <a:r>
              <a:rPr lang="en-US" sz="1800" dirty="0" err="1"/>
              <a:t>এককথায়</a:t>
            </a:r>
            <a:r>
              <a:rPr lang="en-US" sz="1800" dirty="0"/>
              <a:t> </a:t>
            </a:r>
            <a:r>
              <a:rPr lang="en-US" sz="1800" dirty="0" err="1"/>
              <a:t>বলা</a:t>
            </a:r>
            <a:r>
              <a:rPr lang="en-US" sz="1800" dirty="0"/>
              <a:t> </a:t>
            </a:r>
            <a:r>
              <a:rPr lang="en-US" sz="1800" dirty="0" err="1"/>
              <a:t>যায়</a:t>
            </a:r>
            <a:r>
              <a:rPr lang="en-US" sz="1800" dirty="0"/>
              <a:t>, </a:t>
            </a:r>
            <a:r>
              <a:rPr lang="en-US" sz="1800" dirty="0" err="1"/>
              <a:t>একটি</a:t>
            </a:r>
            <a:r>
              <a:rPr lang="en-US" sz="1800" dirty="0"/>
              <a:t> </a:t>
            </a:r>
            <a:r>
              <a:rPr lang="en-US" sz="1800" dirty="0" err="1"/>
              <a:t>দেশের</a:t>
            </a:r>
            <a:r>
              <a:rPr lang="en-US" sz="1800" dirty="0"/>
              <a:t> </a:t>
            </a:r>
            <a:r>
              <a:rPr lang="en-US" sz="1800" dirty="0" err="1"/>
              <a:t>বিভিন্ন</a:t>
            </a:r>
            <a:r>
              <a:rPr lang="en-US" sz="1800" dirty="0"/>
              <a:t> </a:t>
            </a:r>
            <a:r>
              <a:rPr lang="en-US" sz="1800" dirty="0" err="1"/>
              <a:t>ক্ষুদ্র</a:t>
            </a:r>
            <a:r>
              <a:rPr lang="en-US" sz="1800" dirty="0"/>
              <a:t> </a:t>
            </a:r>
            <a:r>
              <a:rPr lang="en-US" sz="1800" dirty="0" err="1"/>
              <a:t>অঞ্চলে</a:t>
            </a:r>
            <a:r>
              <a:rPr lang="en-US" sz="1800" dirty="0"/>
              <a:t> </a:t>
            </a:r>
            <a:r>
              <a:rPr lang="en-US" sz="1800" dirty="0" err="1"/>
              <a:t>ব্যবহৃত</a:t>
            </a:r>
            <a:r>
              <a:rPr lang="en-US" sz="1800" dirty="0"/>
              <a:t> </a:t>
            </a:r>
            <a:r>
              <a:rPr lang="en-US" sz="1800" dirty="0" err="1"/>
              <a:t>ভাষাকেই</a:t>
            </a:r>
            <a:r>
              <a:rPr lang="en-US" sz="1800" dirty="0"/>
              <a:t> </a:t>
            </a:r>
            <a:r>
              <a:rPr lang="en-US" sz="1800" dirty="0" err="1"/>
              <a:t>উপ</a:t>
            </a:r>
            <a:r>
              <a:rPr lang="en-US" sz="1800" dirty="0"/>
              <a:t>/</a:t>
            </a:r>
            <a:r>
              <a:rPr lang="en-US" sz="1800" dirty="0" err="1"/>
              <a:t>আঞ্চলিক</a:t>
            </a:r>
            <a:r>
              <a:rPr lang="en-US" sz="1800" dirty="0"/>
              <a:t> </a:t>
            </a:r>
            <a:r>
              <a:rPr lang="en-US" sz="1800" dirty="0" err="1"/>
              <a:t>ভাষা</a:t>
            </a:r>
            <a:r>
              <a:rPr lang="en-US" sz="1800" dirty="0"/>
              <a:t> </a:t>
            </a:r>
            <a:r>
              <a:rPr lang="en-US" sz="1800" dirty="0" err="1"/>
              <a:t>বলে</a:t>
            </a:r>
            <a:r>
              <a:rPr lang="en-US" sz="1800" dirty="0"/>
              <a:t>। </a:t>
            </a:r>
            <a:r>
              <a:rPr lang="bn-IN" sz="1800" dirty="0"/>
              <a:t>আসলে উপভাষা হলো একটি ভাষার ভৌগোলিক রূপভেদ।</a:t>
            </a:r>
            <a:r>
              <a:rPr lang="en-US" sz="1800" dirty="0" err="1"/>
              <a:t>আমাদের</a:t>
            </a:r>
            <a:r>
              <a:rPr lang="en-US" sz="1800" dirty="0"/>
              <a:t> </a:t>
            </a:r>
            <a:r>
              <a:rPr lang="en-US" sz="1800" dirty="0" err="1"/>
              <a:t>বাংলা</a:t>
            </a:r>
            <a:r>
              <a:rPr lang="en-US" sz="1800" dirty="0"/>
              <a:t> </a:t>
            </a:r>
            <a:r>
              <a:rPr lang="en-US" sz="1800" dirty="0" err="1"/>
              <a:t>ভাষায়ও</a:t>
            </a:r>
            <a:r>
              <a:rPr lang="en-US" sz="1800" dirty="0"/>
              <a:t> </a:t>
            </a:r>
            <a:r>
              <a:rPr lang="en-US" sz="1800" dirty="0" err="1"/>
              <a:t>অনেক</a:t>
            </a:r>
            <a:r>
              <a:rPr lang="en-US" sz="1800" dirty="0"/>
              <a:t> </a:t>
            </a:r>
            <a:r>
              <a:rPr lang="en-US" sz="1800" dirty="0" err="1"/>
              <a:t>উপভাষা</a:t>
            </a:r>
            <a:r>
              <a:rPr lang="en-US" sz="1800" dirty="0"/>
              <a:t> </a:t>
            </a:r>
            <a:r>
              <a:rPr lang="en-US" sz="1800" dirty="0" err="1"/>
              <a:t>রয়েছে</a:t>
            </a:r>
            <a:r>
              <a:rPr lang="en-US" sz="1800" dirty="0"/>
              <a:t>। </a:t>
            </a:r>
            <a:r>
              <a:rPr lang="bn-BD" sz="1800" dirty="0"/>
              <a:t>যেমন-</a:t>
            </a:r>
            <a:endParaRPr lang="en-US" sz="1800" dirty="0"/>
          </a:p>
        </p:txBody>
      </p:sp>
      <p:sp>
        <p:nvSpPr>
          <p:cNvPr id="9" name="TextBox 8"/>
          <p:cNvSpPr txBox="1"/>
          <p:nvPr/>
        </p:nvSpPr>
        <p:spPr>
          <a:xfrm>
            <a:off x="266700" y="1667708"/>
            <a:ext cx="8610600" cy="954107"/>
          </a:xfrm>
          <a:prstGeom prst="rect">
            <a:avLst/>
          </a:prstGeom>
          <a:solidFill>
            <a:schemeClr val="accent6">
              <a:lumMod val="60000"/>
              <a:lumOff val="40000"/>
            </a:schemeClr>
          </a:solidFill>
          <a:ln>
            <a:solidFill>
              <a:schemeClr val="tx1"/>
            </a:solidFill>
          </a:ln>
        </p:spPr>
        <p:txBody>
          <a:bodyPr wrap="square" rtlCol="0">
            <a:spAutoFit/>
          </a:bodyPr>
          <a:lstStyle/>
          <a:p>
            <a:r>
              <a:rPr lang="bn-BD" dirty="0"/>
              <a:t>সাধু ভাষা : এক ব্যক্তির দুইটি পুত্র ছিল।  তন্মধ্যে কনিষ্ঠ পুত্র তাহার পিতাকে বলিল,”পিতঃ, আপনার সম্পত্তির মধ্যে আমার প্রাপ্য অংশ আমাকে দিউন্। “ তাহাতে তাহাদিগের পিতা নিজস্ব সম্পত্তি তাহাদিগের মধ্যে বণ্টন করিয়া দিলেন।</a:t>
            </a:r>
          </a:p>
          <a:p>
            <a:r>
              <a:rPr lang="bn-BD" dirty="0"/>
              <a:t>চলিত ভাষা: এক লোকের দুটি ছেলে ছিল। তাদের মধ্যে ছোট ছেলে তার বাপকে বললো,” বাবা, আপনার বিষয়ের মধ্যে যে অংশ আমি পাবো, তা আমাকে ভাগ করে দিন।” তাতে তাদের বাপ নিজের সম্পত্তি তাদের মধ্যে ভাগ করে দিলেন। </a:t>
            </a:r>
            <a:endParaRPr lang="en-US" dirty="0"/>
          </a:p>
        </p:txBody>
      </p:sp>
      <p:sp>
        <p:nvSpPr>
          <p:cNvPr id="10" name="TextBox 9"/>
          <p:cNvSpPr txBox="1"/>
          <p:nvPr/>
        </p:nvSpPr>
        <p:spPr>
          <a:xfrm>
            <a:off x="266700" y="2660948"/>
            <a:ext cx="8610600" cy="2277547"/>
          </a:xfrm>
          <a:prstGeom prst="rect">
            <a:avLst/>
          </a:prstGeom>
          <a:solidFill>
            <a:schemeClr val="accent4">
              <a:lumMod val="40000"/>
              <a:lumOff val="60000"/>
            </a:schemeClr>
          </a:solidFill>
          <a:ln>
            <a:solidFill>
              <a:schemeClr val="tx1"/>
            </a:solidFill>
          </a:ln>
        </p:spPr>
        <p:txBody>
          <a:bodyPr wrap="square" rtlCol="0">
            <a:spAutoFit/>
          </a:bodyPr>
          <a:lstStyle/>
          <a:p>
            <a:r>
              <a:rPr lang="bn-BD" sz="1600" dirty="0">
                <a:solidFill>
                  <a:schemeClr val="accent2">
                    <a:lumMod val="50000"/>
                  </a:schemeClr>
                </a:solidFill>
              </a:rPr>
              <a:t>আঞ্চলিক ভাষা(চট্টগ্রাম): ঔজ্ঞুয়া মাইনসের দুয়া পোয়া আছিল্। তার মৈদ্ধ্যে ছোডুয়া তার করে কৈল, “ বাজি অঁওনর্ সম্পত্তির মৈদ্ধ্যে যেই অংশ আঁই  পাইয়াম্,হেইওন্ আঁরে দেওক।” তওন তারার বাপ্ তারার মৈদ্ধ্যে  নিজর সম্পত্তি ভাগ করে দিল্। </a:t>
            </a:r>
          </a:p>
          <a:p>
            <a:r>
              <a:rPr lang="bn-BD" sz="1600" b="1" dirty="0">
                <a:solidFill>
                  <a:schemeClr val="accent3">
                    <a:lumMod val="50000"/>
                  </a:schemeClr>
                </a:solidFill>
              </a:rPr>
              <a:t>আঞ্চলিক ভাষা(নোয়াখালি): একজন মাইনসের দুগা হোলা  আছিল্। হিয়ার মদ্ধ্যে ছুডুগায় হেইতার বাফেরে কইল্,” </a:t>
            </a:r>
            <a:r>
              <a:rPr lang="bn-IN" sz="1600" b="1" dirty="0">
                <a:solidFill>
                  <a:schemeClr val="accent3">
                    <a:lumMod val="50000"/>
                  </a:schemeClr>
                </a:solidFill>
              </a:rPr>
              <a:t> আব্বা</a:t>
            </a:r>
            <a:r>
              <a:rPr lang="bn-BD" sz="1600" b="1" dirty="0">
                <a:solidFill>
                  <a:schemeClr val="accent3">
                    <a:lumMod val="50000"/>
                  </a:schemeClr>
                </a:solidFill>
              </a:rPr>
              <a:t>, আঁইয়ার ভাগে মাল জিগিন হরে, হিগিন্ আঁরে দেও । আর হেইতেও হেইতার ব্যাবাক বিত্ত হোলাহাইনেরে ভাগ করে দিল্।</a:t>
            </a:r>
          </a:p>
          <a:p>
            <a:r>
              <a:rPr lang="bn-BD" sz="1600" dirty="0"/>
              <a:t>আঞ্চলিক ভাষা(টাঙ্গাইল): এক মাইনষের দুই পোলা আছিল। তাদের মধ্যে ছোট পোলায় তার বাপেরে কৈল,” বাবা, তোমার সম্পত্তির যে ভাগ আমি পামু  তা আমারে দিয়া দ্যাও।” এতে তাগো বাপ তার সম্পত্তি তাগো মধ্যে ভাগ কইরা দিল।</a:t>
            </a:r>
          </a:p>
          <a:p>
            <a:r>
              <a:rPr lang="bn-BD" sz="1600" dirty="0"/>
              <a:t>আঞ্চলিক ভাষা(বগুরা) : এক ঝনের দুই ব্যাটাছৈল আছিল। তারকেরে মধ্যে চোটঝন কৈল, “ বা হামি যা পামু তা হামাক ব্যাইট্টা দে।”  তাই  শুনে বাপে তারে বাইট্টা দিল। </a:t>
            </a:r>
            <a:endParaRPr lang="bn-BD" sz="1600" b="1" dirty="0">
              <a:solidFill>
                <a:schemeClr val="accent3">
                  <a:lumMod val="50000"/>
                </a:schemeClr>
              </a:solidFill>
            </a:endParaRPr>
          </a:p>
          <a:p>
            <a:endParaRPr lang="en-US" dirty="0"/>
          </a:p>
        </p:txBody>
      </p:sp>
      <p:sp>
        <p:nvSpPr>
          <p:cNvPr id="11" name="Oval 10">
            <a:hlinkClick r:id="rId3" action="ppaction://hlinksldjump"/>
          </p:cNvPr>
          <p:cNvSpPr/>
          <p:nvPr/>
        </p:nvSpPr>
        <p:spPr>
          <a:xfrm>
            <a:off x="7117320" y="4514392"/>
            <a:ext cx="1676400" cy="427038"/>
          </a:xfrm>
          <a:prstGeom prst="ellipse">
            <a:avLst/>
          </a:prstGeom>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BD" sz="2400" dirty="0">
                <a:ln>
                  <a:solidFill>
                    <a:sysClr val="windowText" lastClr="000000"/>
                  </a:solidFill>
                </a:ln>
                <a:solidFill>
                  <a:sysClr val="windowText" lastClr="000000"/>
                </a:solidFill>
              </a:rPr>
              <a:t>প্রত্যাবর্তন</a:t>
            </a:r>
            <a:endParaRPr lang="en-US" sz="2400" dirty="0">
              <a:ln>
                <a:solidFill>
                  <a:sysClr val="windowText" lastClr="000000"/>
                </a:solidFill>
              </a:ln>
              <a:solidFill>
                <a:sysClr val="windowText" lastClr="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897091" y="4028800"/>
            <a:ext cx="1246909" cy="1092473"/>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316182" cy="1153166"/>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039610" y="-67941"/>
            <a:ext cx="1036449" cy="117233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7943" y="4016886"/>
            <a:ext cx="1036449" cy="1172332"/>
          </a:xfrm>
          <a:prstGeom prst="rect">
            <a:avLst/>
          </a:prstGeom>
        </p:spPr>
      </p:pic>
      <p:sp>
        <p:nvSpPr>
          <p:cNvPr id="12" name="TextBox 11"/>
          <p:cNvSpPr txBox="1"/>
          <p:nvPr/>
        </p:nvSpPr>
        <p:spPr>
          <a:xfrm>
            <a:off x="2632364" y="1768060"/>
            <a:ext cx="151675" cy="291249"/>
          </a:xfrm>
          <a:prstGeom prst="rect">
            <a:avLst/>
          </a:prstGeom>
          <a:noFill/>
        </p:spPr>
        <p:txBody>
          <a:bodyPr wrap="none" lIns="75072" tIns="37536" rIns="75072" bIns="37536" rtlCol="0">
            <a:spAutoFit/>
          </a:bodyPr>
          <a:lstStyle/>
          <a:p>
            <a:endParaRPr lang="en-US" dirty="0"/>
          </a:p>
        </p:txBody>
      </p:sp>
      <p:sp>
        <p:nvSpPr>
          <p:cNvPr id="14" name="TextBox 13"/>
          <p:cNvSpPr txBox="1"/>
          <p:nvPr/>
        </p:nvSpPr>
        <p:spPr>
          <a:xfrm>
            <a:off x="1600200" y="731837"/>
            <a:ext cx="1960418" cy="429748"/>
          </a:xfrm>
          <a:prstGeom prst="rect">
            <a:avLst/>
          </a:prstGeom>
          <a:solidFill>
            <a:schemeClr val="tx2">
              <a:lumMod val="20000"/>
              <a:lumOff val="80000"/>
            </a:schemeClr>
          </a:solidFill>
          <a:ln>
            <a:solidFill>
              <a:schemeClr val="tx1"/>
            </a:solidFill>
          </a:ln>
        </p:spPr>
        <p:txBody>
          <a:bodyPr wrap="square" lIns="75072" tIns="37536" rIns="75072" bIns="37536" rtlCol="0">
            <a:spAutoFit/>
          </a:bodyPr>
          <a:lstStyle/>
          <a:p>
            <a:r>
              <a:rPr lang="bn-IN" sz="2300" b="1" dirty="0"/>
              <a:t> </a:t>
            </a:r>
            <a:r>
              <a:rPr lang="en-US" sz="2300" b="1" dirty="0" err="1"/>
              <a:t>এটি</a:t>
            </a:r>
            <a:r>
              <a:rPr lang="en-US" sz="2300" b="1" dirty="0"/>
              <a:t> </a:t>
            </a:r>
            <a:r>
              <a:rPr lang="bn-IN" sz="2300" b="1" dirty="0"/>
              <a:t>কিসের ছবি?</a:t>
            </a:r>
            <a:endParaRPr lang="en-US" sz="2300" b="1" dirty="0"/>
          </a:p>
        </p:txBody>
      </p:sp>
      <p:sp>
        <p:nvSpPr>
          <p:cNvPr id="15" name="TextBox 14"/>
          <p:cNvSpPr txBox="1"/>
          <p:nvPr/>
        </p:nvSpPr>
        <p:spPr>
          <a:xfrm>
            <a:off x="1752600" y="4084637"/>
            <a:ext cx="1676400" cy="429748"/>
          </a:xfrm>
          <a:prstGeom prst="rect">
            <a:avLst/>
          </a:prstGeom>
          <a:solidFill>
            <a:schemeClr val="accent6">
              <a:lumMod val="40000"/>
              <a:lumOff val="60000"/>
            </a:schemeClr>
          </a:solidFill>
          <a:ln>
            <a:solidFill>
              <a:schemeClr val="tx1"/>
            </a:solidFill>
          </a:ln>
        </p:spPr>
        <p:txBody>
          <a:bodyPr wrap="square" lIns="75072" tIns="37536" rIns="75072" bIns="37536" rtlCol="0">
            <a:spAutoFit/>
          </a:bodyPr>
          <a:lstStyle/>
          <a:p>
            <a:r>
              <a:rPr lang="bn-IN" sz="2300" b="1" dirty="0"/>
              <a:t> </a:t>
            </a:r>
            <a:r>
              <a:rPr lang="en-US" sz="2300" b="1" dirty="0" err="1"/>
              <a:t>শহীদ</a:t>
            </a:r>
            <a:r>
              <a:rPr lang="en-US" sz="2300" b="1" dirty="0"/>
              <a:t> </a:t>
            </a:r>
            <a:r>
              <a:rPr lang="en-US" sz="2300" b="1" dirty="0" err="1"/>
              <a:t>মিনারের</a:t>
            </a:r>
            <a:endParaRPr lang="en-US" sz="2300" b="1" dirty="0"/>
          </a:p>
        </p:txBody>
      </p:sp>
      <p:sp>
        <p:nvSpPr>
          <p:cNvPr id="16" name="TextBox 15"/>
          <p:cNvSpPr txBox="1"/>
          <p:nvPr/>
        </p:nvSpPr>
        <p:spPr>
          <a:xfrm>
            <a:off x="6324600" y="4084637"/>
            <a:ext cx="1600200" cy="429748"/>
          </a:xfrm>
          <a:prstGeom prst="rect">
            <a:avLst/>
          </a:prstGeom>
          <a:solidFill>
            <a:schemeClr val="accent2">
              <a:lumMod val="40000"/>
              <a:lumOff val="60000"/>
            </a:schemeClr>
          </a:solidFill>
          <a:ln>
            <a:solidFill>
              <a:schemeClr val="tx1"/>
            </a:solidFill>
          </a:ln>
        </p:spPr>
        <p:txBody>
          <a:bodyPr wrap="square" lIns="75072" tIns="37536" rIns="75072" bIns="37536" rtlCol="0">
            <a:spAutoFit/>
          </a:bodyPr>
          <a:lstStyle/>
          <a:p>
            <a:r>
              <a:rPr lang="bn-BD" sz="2300" b="1" dirty="0"/>
              <a:t>কথোপকথনের</a:t>
            </a:r>
            <a:r>
              <a:rPr lang="bn-IN" sz="2300" b="1" dirty="0"/>
              <a:t> </a:t>
            </a:r>
            <a:endParaRPr lang="en-US" sz="2300" b="1" dirty="0"/>
          </a:p>
        </p:txBody>
      </p:sp>
      <p:sp>
        <p:nvSpPr>
          <p:cNvPr id="17" name="TextBox 16"/>
          <p:cNvSpPr txBox="1"/>
          <p:nvPr/>
        </p:nvSpPr>
        <p:spPr>
          <a:xfrm>
            <a:off x="6248400" y="731837"/>
            <a:ext cx="1879600" cy="429748"/>
          </a:xfrm>
          <a:prstGeom prst="rect">
            <a:avLst/>
          </a:prstGeom>
          <a:solidFill>
            <a:schemeClr val="tx2">
              <a:lumMod val="20000"/>
              <a:lumOff val="80000"/>
            </a:schemeClr>
          </a:solidFill>
          <a:ln>
            <a:solidFill>
              <a:schemeClr val="tx1"/>
            </a:solidFill>
          </a:ln>
        </p:spPr>
        <p:txBody>
          <a:bodyPr wrap="square" lIns="75072" tIns="37536" rIns="75072" bIns="37536" rtlCol="0">
            <a:spAutoFit/>
          </a:bodyPr>
          <a:lstStyle/>
          <a:p>
            <a:r>
              <a:rPr lang="bn-IN" sz="2300" b="1" dirty="0"/>
              <a:t> </a:t>
            </a:r>
            <a:r>
              <a:rPr lang="en-US" sz="2300" b="1" dirty="0" err="1"/>
              <a:t>এটি</a:t>
            </a:r>
            <a:r>
              <a:rPr lang="en-US" sz="2300" b="1" dirty="0"/>
              <a:t> </a:t>
            </a:r>
            <a:r>
              <a:rPr lang="bn-BD" sz="2300" b="1" dirty="0"/>
              <a:t>কিসে</a:t>
            </a:r>
            <a:r>
              <a:rPr lang="en-US" sz="2300" b="1" dirty="0"/>
              <a:t>র</a:t>
            </a:r>
            <a:r>
              <a:rPr lang="bn-IN" sz="2300" b="1" dirty="0"/>
              <a:t> ছবি?</a:t>
            </a:r>
            <a:endParaRPr lang="en-US" sz="2300" b="1" dirty="0"/>
          </a:p>
        </p:txBody>
      </p:sp>
      <p:pic>
        <p:nvPicPr>
          <p:cNvPr id="3" name="Picture 2" descr="Related image"/>
          <p:cNvPicPr>
            <a:picLocks noChangeAspect="1" noChangeArrowheads="1"/>
          </p:cNvPicPr>
          <p:nvPr/>
        </p:nvPicPr>
        <p:blipFill>
          <a:blip r:embed="rId3" cstate="print"/>
          <a:srcRect/>
          <a:stretch>
            <a:fillRect/>
          </a:stretch>
        </p:blipFill>
        <p:spPr bwMode="auto">
          <a:xfrm>
            <a:off x="533400" y="1341437"/>
            <a:ext cx="4445000" cy="2682573"/>
          </a:xfrm>
          <a:prstGeom prst="rect">
            <a:avLst/>
          </a:prstGeom>
          <a:noFill/>
          <a:ln>
            <a:solidFill>
              <a:schemeClr val="tx1"/>
            </a:solidFill>
          </a:ln>
        </p:spPr>
      </p:pic>
      <p:pic>
        <p:nvPicPr>
          <p:cNvPr id="2054" name="Picture 6" descr="Related image"/>
          <p:cNvPicPr>
            <a:picLocks noChangeAspect="1" noChangeArrowheads="1"/>
          </p:cNvPicPr>
          <p:nvPr/>
        </p:nvPicPr>
        <p:blipFill>
          <a:blip r:embed="rId4" cstate="print"/>
          <a:srcRect/>
          <a:stretch>
            <a:fillRect/>
          </a:stretch>
        </p:blipFill>
        <p:spPr bwMode="auto">
          <a:xfrm>
            <a:off x="5334000" y="1265237"/>
            <a:ext cx="3571875" cy="2735919"/>
          </a:xfrm>
          <a:prstGeom prst="rect">
            <a:avLst/>
          </a:prstGeom>
          <a:noFill/>
        </p:spPr>
      </p:pic>
      <p:sp>
        <p:nvSpPr>
          <p:cNvPr id="13" name="TextBox 12"/>
          <p:cNvSpPr txBox="1"/>
          <p:nvPr/>
        </p:nvSpPr>
        <p:spPr>
          <a:xfrm>
            <a:off x="3886200" y="198437"/>
            <a:ext cx="1960418" cy="429748"/>
          </a:xfrm>
          <a:prstGeom prst="rect">
            <a:avLst/>
          </a:prstGeom>
          <a:solidFill>
            <a:schemeClr val="accent2">
              <a:lumMod val="20000"/>
              <a:lumOff val="80000"/>
            </a:schemeClr>
          </a:solidFill>
          <a:ln>
            <a:solidFill>
              <a:schemeClr val="tx1"/>
            </a:solidFill>
          </a:ln>
        </p:spPr>
        <p:txBody>
          <a:bodyPr wrap="square" lIns="75072" tIns="37536" rIns="75072" bIns="37536" rtlCol="0">
            <a:spAutoFit/>
          </a:bodyPr>
          <a:lstStyle/>
          <a:p>
            <a:r>
              <a:rPr lang="bn-IN" sz="2300" b="1" dirty="0"/>
              <a:t> </a:t>
            </a:r>
            <a:r>
              <a:rPr lang="bn-BD" sz="2300" b="1" dirty="0"/>
              <a:t>ছবি দুটো লক্ষ করি</a:t>
            </a:r>
            <a:endParaRPr lang="en-US" sz="2300" b="1"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diamond(in)">
                                      <p:cBhvr>
                                        <p:cTn id="10" dur="2000"/>
                                        <p:tgtEl>
                                          <p:spTgt spid="205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amond(i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3000" y="487741"/>
            <a:ext cx="3931228" cy="475915"/>
          </a:xfrm>
          <a:prstGeom prst="rect">
            <a:avLst/>
          </a:prstGeom>
          <a:solidFill>
            <a:schemeClr val="accent1">
              <a:lumMod val="20000"/>
              <a:lumOff val="80000"/>
            </a:schemeClr>
          </a:solidFill>
          <a:ln>
            <a:solidFill>
              <a:schemeClr val="accent2"/>
            </a:solidFill>
          </a:ln>
        </p:spPr>
        <p:txBody>
          <a:bodyPr wrap="square" lIns="75072" tIns="37536" rIns="75072" bIns="37536" rtlCol="0">
            <a:spAutoFit/>
          </a:bodyPr>
          <a:lstStyle/>
          <a:p>
            <a:r>
              <a:rPr lang="bn-IN" sz="2600" b="1" dirty="0">
                <a:ln>
                  <a:solidFill>
                    <a:schemeClr val="accent1">
                      <a:lumMod val="50000"/>
                    </a:schemeClr>
                  </a:solidFill>
                </a:ln>
                <a:solidFill>
                  <a:schemeClr val="tx1">
                    <a:lumMod val="95000"/>
                    <a:lumOff val="5000"/>
                  </a:schemeClr>
                </a:solidFill>
              </a:rPr>
              <a:t>আমাদের আজকের আলোচ্য বিষয়- </a:t>
            </a:r>
            <a:endParaRPr lang="en-US" sz="2600" b="1" dirty="0">
              <a:ln>
                <a:solidFill>
                  <a:schemeClr val="accent1">
                    <a:lumMod val="50000"/>
                  </a:schemeClr>
                </a:solidFill>
              </a:ln>
              <a:solidFill>
                <a:schemeClr val="tx1">
                  <a:lumMod val="95000"/>
                  <a:lumOff val="5000"/>
                </a:schemeClr>
              </a:solidFill>
            </a:endParaRPr>
          </a:p>
        </p:txBody>
      </p:sp>
      <p:sp>
        <p:nvSpPr>
          <p:cNvPr id="3" name="TextBox 2"/>
          <p:cNvSpPr txBox="1"/>
          <p:nvPr/>
        </p:nvSpPr>
        <p:spPr>
          <a:xfrm>
            <a:off x="4703538" y="963656"/>
            <a:ext cx="4182747" cy="3122793"/>
          </a:xfrm>
          <a:prstGeom prst="rect">
            <a:avLst/>
          </a:prstGeom>
          <a:noFill/>
        </p:spPr>
        <p:txBody>
          <a:bodyPr wrap="square" lIns="75072" tIns="37536" rIns="75072" bIns="37536" rtlCol="0">
            <a:spAutoFit/>
          </a:bodyPr>
          <a:lstStyle/>
          <a:p>
            <a:endParaRPr lang="bn-IN" sz="3300" b="1" u="sng" dirty="0"/>
          </a:p>
          <a:p>
            <a:r>
              <a:rPr lang="bn-BD" sz="4400" b="1" u="sng" dirty="0">
                <a:solidFill>
                  <a:srgbClr val="C00000"/>
                </a:solidFill>
              </a:rPr>
              <a:t>বাংলা </a:t>
            </a:r>
            <a:r>
              <a:rPr lang="en-US" sz="4400" b="1" u="sng" dirty="0" err="1">
                <a:solidFill>
                  <a:srgbClr val="C00000"/>
                </a:solidFill>
              </a:rPr>
              <a:t>ভাষা</a:t>
            </a:r>
            <a:r>
              <a:rPr lang="bn-IN" sz="4400" b="1" u="sng" dirty="0">
                <a:solidFill>
                  <a:srgbClr val="C00000"/>
                </a:solidFill>
              </a:rPr>
              <a:t>, </a:t>
            </a:r>
            <a:r>
              <a:rPr lang="bn-BD" sz="4400" b="1" u="sng" dirty="0">
                <a:solidFill>
                  <a:srgbClr val="C00000"/>
                </a:solidFill>
              </a:rPr>
              <a:t>ভাষারীতি</a:t>
            </a:r>
            <a:r>
              <a:rPr lang="bn-IN" sz="4400" b="1" u="sng" dirty="0">
                <a:solidFill>
                  <a:srgbClr val="C00000"/>
                </a:solidFill>
              </a:rPr>
              <a:t> ও</a:t>
            </a:r>
          </a:p>
          <a:p>
            <a:r>
              <a:rPr lang="bn-IN" sz="4400" b="1" u="sng" dirty="0">
                <a:solidFill>
                  <a:srgbClr val="C00000"/>
                </a:solidFill>
              </a:rPr>
              <a:t>বাক্যগঠন</a:t>
            </a:r>
            <a:r>
              <a:rPr lang="bn-BD" sz="4400" b="1" u="sng" dirty="0">
                <a:solidFill>
                  <a:srgbClr val="C00000"/>
                </a:solidFill>
              </a:rPr>
              <a:t> </a:t>
            </a:r>
          </a:p>
          <a:p>
            <a:endParaRPr lang="bn-IN" sz="3300" b="1" u="sng"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365495" y="4439190"/>
            <a:ext cx="778504" cy="68208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785560" cy="688264"/>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410617" y="-45116"/>
            <a:ext cx="688266" cy="778501"/>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5529" y="4381241"/>
            <a:ext cx="694508" cy="785561"/>
          </a:xfrm>
          <a:prstGeom prst="rect">
            <a:avLst/>
          </a:prstGeom>
        </p:spPr>
      </p:pic>
      <p:pic>
        <p:nvPicPr>
          <p:cNvPr id="17410" name="Picture 2" descr="Related image"/>
          <p:cNvPicPr>
            <a:picLocks noChangeAspect="1" noChangeArrowheads="1"/>
          </p:cNvPicPr>
          <p:nvPr/>
        </p:nvPicPr>
        <p:blipFill>
          <a:blip r:embed="rId3" cstate="print"/>
          <a:srcRect/>
          <a:stretch>
            <a:fillRect/>
          </a:stretch>
        </p:blipFill>
        <p:spPr bwMode="auto">
          <a:xfrm>
            <a:off x="385536" y="1524188"/>
            <a:ext cx="4054928" cy="2072897"/>
          </a:xfrm>
          <a:prstGeom prst="rect">
            <a:avLst/>
          </a:prstGeom>
          <a:noFill/>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00149"/>
            <a:ext cx="3810000" cy="752914"/>
          </a:xfrm>
          <a:prstGeom prst="rect">
            <a:avLst/>
          </a:prstGeom>
          <a:solidFill>
            <a:schemeClr val="accent3">
              <a:lumMod val="40000"/>
              <a:lumOff val="60000"/>
            </a:schemeClr>
          </a:solidFill>
          <a:ln>
            <a:solidFill>
              <a:schemeClr val="tx1"/>
            </a:solidFill>
          </a:ln>
        </p:spPr>
        <p:txBody>
          <a:bodyPr wrap="square" lIns="75072" tIns="37536" rIns="75072" bIns="37536" rtlCol="0">
            <a:spAutoFit/>
          </a:bodyPr>
          <a:lstStyle/>
          <a:p>
            <a:r>
              <a:rPr lang="bn-IN" sz="4400" b="1" dirty="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শিখনফল</a:t>
            </a:r>
            <a:r>
              <a:rPr lang="bn-BD" sz="4400" b="1" dirty="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a:t>
            </a:r>
            <a:endParaRPr lang="en-US" sz="4400" b="1" dirty="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381000" y="960437"/>
            <a:ext cx="7810500" cy="3307459"/>
          </a:xfrm>
          <a:prstGeom prst="rect">
            <a:avLst/>
          </a:prstGeom>
          <a:noFill/>
          <a:ln w="19050">
            <a:solidFill>
              <a:schemeClr val="tx1"/>
            </a:solidFill>
          </a:ln>
        </p:spPr>
        <p:txBody>
          <a:bodyPr wrap="square" lIns="75072" tIns="37536" rIns="75072" bIns="37536" rtlCol="0">
            <a:spAutoFit/>
          </a:bodyPr>
          <a:lstStyle/>
          <a:p>
            <a:pPr>
              <a:buFont typeface="Wingdings" pitchFamily="2" charset="2"/>
              <a:buChar char="v"/>
            </a:pPr>
            <a:r>
              <a:rPr lang="bn-IN" sz="3000" b="1" dirty="0">
                <a:solidFill>
                  <a:srgbClr val="C00000"/>
                </a:solidFill>
              </a:rPr>
              <a:t> </a:t>
            </a:r>
            <a:r>
              <a:rPr lang="bn-BD" sz="3000" b="1" dirty="0">
                <a:solidFill>
                  <a:srgbClr val="C00000"/>
                </a:solidFill>
              </a:rPr>
              <a:t>ভাষার সংজ্ঞা বলতে পার</a:t>
            </a:r>
            <a:r>
              <a:rPr lang="bn-IN" sz="3000" b="1" dirty="0">
                <a:solidFill>
                  <a:srgbClr val="C00000"/>
                </a:solidFill>
              </a:rPr>
              <a:t>বো;</a:t>
            </a:r>
          </a:p>
          <a:p>
            <a:pPr>
              <a:buFont typeface="Wingdings" pitchFamily="2" charset="2"/>
              <a:buChar char="v"/>
            </a:pPr>
            <a:r>
              <a:rPr lang="bn-IN" sz="2600" b="1" dirty="0"/>
              <a:t> </a:t>
            </a:r>
            <a:r>
              <a:rPr lang="bn-BD" sz="3000" b="1" dirty="0"/>
              <a:t>বাংলা ভাষারীতি</a:t>
            </a:r>
            <a:r>
              <a:rPr lang="bn-IN" sz="3000" b="1" dirty="0"/>
              <a:t>(সাধু ও চলিত)-এর</a:t>
            </a:r>
            <a:r>
              <a:rPr lang="bn-BD" sz="3000" b="1" dirty="0"/>
              <a:t> বৈশিষ্ট্য ও পার্থক্য চিহ্নিত করতে পার</a:t>
            </a:r>
            <a:r>
              <a:rPr lang="bn-IN" sz="3000" b="1" dirty="0"/>
              <a:t>বো</a:t>
            </a:r>
            <a:r>
              <a:rPr lang="bn-BD" sz="3000" b="1" dirty="0"/>
              <a:t>;</a:t>
            </a:r>
            <a:endParaRPr lang="bn-BD" sz="2600" b="1" dirty="0"/>
          </a:p>
          <a:p>
            <a:pPr>
              <a:buFont typeface="Wingdings" pitchFamily="2" charset="2"/>
              <a:buChar char="v"/>
            </a:pPr>
            <a:r>
              <a:rPr lang="bn-BD" sz="2600" b="1" dirty="0">
                <a:solidFill>
                  <a:srgbClr val="00B0F0"/>
                </a:solidFill>
              </a:rPr>
              <a:t> </a:t>
            </a:r>
            <a:r>
              <a:rPr lang="bn-BD" sz="3000" b="1" dirty="0">
                <a:solidFill>
                  <a:srgbClr val="00B0F0"/>
                </a:solidFill>
              </a:rPr>
              <a:t>ভাষারীতির মিশ্রণজনিত সমস্যার সমাধান করতে পার</a:t>
            </a:r>
            <a:r>
              <a:rPr lang="bn-IN" sz="3000" b="1" dirty="0">
                <a:solidFill>
                  <a:srgbClr val="00B0F0"/>
                </a:solidFill>
              </a:rPr>
              <a:t>বো;</a:t>
            </a:r>
            <a:endParaRPr lang="bn-IN" sz="2600" b="1" dirty="0">
              <a:solidFill>
                <a:srgbClr val="00B0F0"/>
              </a:solidFill>
            </a:endParaRPr>
          </a:p>
          <a:p>
            <a:pPr>
              <a:buFont typeface="Wingdings" pitchFamily="2" charset="2"/>
              <a:buChar char="v"/>
            </a:pPr>
            <a:r>
              <a:rPr lang="bn-IN" sz="2600" b="1" dirty="0">
                <a:solidFill>
                  <a:schemeClr val="tx1">
                    <a:lumMod val="95000"/>
                    <a:lumOff val="5000"/>
                  </a:schemeClr>
                </a:solidFill>
              </a:rPr>
              <a:t> </a:t>
            </a:r>
            <a:r>
              <a:rPr lang="bn-BD" sz="3000" b="1" dirty="0">
                <a:solidFill>
                  <a:schemeClr val="tx1">
                    <a:lumMod val="95000"/>
                    <a:lumOff val="5000"/>
                  </a:schemeClr>
                </a:solidFill>
              </a:rPr>
              <a:t>ভাষারীতির পরিবর্তন করতে পার</a:t>
            </a:r>
            <a:r>
              <a:rPr lang="bn-IN" sz="3000" b="1" dirty="0">
                <a:solidFill>
                  <a:schemeClr val="tx1">
                    <a:lumMod val="95000"/>
                    <a:lumOff val="5000"/>
                  </a:schemeClr>
                </a:solidFill>
              </a:rPr>
              <a:t>বো;</a:t>
            </a:r>
          </a:p>
          <a:p>
            <a:pPr>
              <a:buFont typeface="Wingdings" pitchFamily="2" charset="2"/>
              <a:buChar char="v"/>
            </a:pPr>
            <a:r>
              <a:rPr lang="bn-IN" sz="3000" b="1" dirty="0">
                <a:solidFill>
                  <a:schemeClr val="accent6">
                    <a:lumMod val="75000"/>
                  </a:schemeClr>
                </a:solidFill>
              </a:rPr>
              <a:t> বাংলা বাক্যের গঠন ও প্রকারভেদ সম্পর্কে ব্যাখ্যা করতে পারবো।</a:t>
            </a:r>
            <a:endParaRPr lang="en-US" sz="2600" b="1" dirty="0">
              <a:solidFill>
                <a:schemeClr val="accent6">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569623" y="4618036"/>
            <a:ext cx="574375" cy="50323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
            <a:ext cx="518414" cy="4542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26579" y="-37982"/>
            <a:ext cx="579438" cy="65540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9776" y="4637296"/>
            <a:ext cx="454206" cy="5137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966363" y="4089496"/>
            <a:ext cx="1177637" cy="103178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177637" cy="103178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39610" y="-67941"/>
            <a:ext cx="1036449" cy="117233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7943" y="4016886"/>
            <a:ext cx="1036449" cy="1172332"/>
          </a:xfrm>
          <a:prstGeom prst="rect">
            <a:avLst/>
          </a:prstGeom>
        </p:spPr>
      </p:pic>
      <p:sp>
        <p:nvSpPr>
          <p:cNvPr id="36" name="TextBox 35"/>
          <p:cNvSpPr txBox="1"/>
          <p:nvPr/>
        </p:nvSpPr>
        <p:spPr>
          <a:xfrm>
            <a:off x="2603500" y="121935"/>
            <a:ext cx="3873500" cy="537470"/>
          </a:xfrm>
          <a:prstGeom prst="rect">
            <a:avLst/>
          </a:prstGeom>
          <a:solidFill>
            <a:schemeClr val="accent1">
              <a:lumMod val="20000"/>
              <a:lumOff val="80000"/>
            </a:schemeClr>
          </a:solidFill>
          <a:ln>
            <a:solidFill>
              <a:schemeClr val="tx1"/>
            </a:solidFill>
          </a:ln>
        </p:spPr>
        <p:txBody>
          <a:bodyPr wrap="square" lIns="75072" tIns="37536" rIns="75072" bIns="37536" rtlCol="0">
            <a:spAutoFit/>
          </a:bodyPr>
          <a:lstStyle/>
          <a:p>
            <a:pPr algn="ctr"/>
            <a:r>
              <a:rPr lang="bn-BD" sz="3000" b="1" dirty="0"/>
              <a:t>ভাষা বলতে কী বুঝায় ?</a:t>
            </a:r>
            <a:endParaRPr lang="en-US" sz="3000" b="1" dirty="0"/>
          </a:p>
        </p:txBody>
      </p:sp>
      <p:sp>
        <p:nvSpPr>
          <p:cNvPr id="37" name="TextBox 36"/>
          <p:cNvSpPr txBox="1"/>
          <p:nvPr/>
        </p:nvSpPr>
        <p:spPr>
          <a:xfrm>
            <a:off x="571500" y="2499670"/>
            <a:ext cx="8064500" cy="2276408"/>
          </a:xfrm>
          <a:prstGeom prst="rect">
            <a:avLst/>
          </a:prstGeom>
          <a:solidFill>
            <a:schemeClr val="accent6">
              <a:lumMod val="20000"/>
              <a:lumOff val="80000"/>
            </a:schemeClr>
          </a:solidFill>
          <a:ln>
            <a:solidFill>
              <a:schemeClr val="tx1"/>
            </a:solidFill>
          </a:ln>
        </p:spPr>
        <p:txBody>
          <a:bodyPr wrap="square" lIns="75072" tIns="37536" rIns="75072" bIns="37536" rtlCol="0">
            <a:spAutoFit/>
          </a:bodyPr>
          <a:lstStyle/>
          <a:p>
            <a:r>
              <a:rPr lang="bn-BD" sz="2300" dirty="0">
                <a:latin typeface="NikoshBAN" pitchFamily="2" charset="0"/>
                <a:cs typeface="NikoshBAN" pitchFamily="2" charset="0"/>
              </a:rPr>
              <a:t>সাধারণ অর্থে লিখে বা মৌখিকভাবে আমরা যার সাহায্যে মনের ভাব প্রকাশ করি তাই ভাষা। ভাষা মানুষের মধ্যে পরস্পর যোগাযোগের মাধ্যম- যা একটি পদ্ধতিরূপে ব্যবহৃত হয়। </a:t>
            </a:r>
            <a:r>
              <a:rPr lang="en-US" sz="2300" dirty="0" err="1">
                <a:latin typeface="NikoshBAN" pitchFamily="2" charset="0"/>
                <a:cs typeface="NikoshBAN" pitchFamily="2" charset="0"/>
              </a:rPr>
              <a:t>মানুষ</a:t>
            </a:r>
            <a:r>
              <a:rPr lang="en-US" sz="2300" dirty="0">
                <a:latin typeface="NikoshBAN" pitchFamily="2" charset="0"/>
                <a:cs typeface="NikoshBAN" pitchFamily="2" charset="0"/>
              </a:rPr>
              <a:t> </a:t>
            </a:r>
            <a:r>
              <a:rPr lang="en-US" sz="2300" dirty="0" err="1">
                <a:latin typeface="NikoshBAN" pitchFamily="2" charset="0"/>
                <a:cs typeface="NikoshBAN" pitchFamily="2" charset="0"/>
              </a:rPr>
              <a:t>তার</a:t>
            </a:r>
            <a:r>
              <a:rPr lang="bn-BD" sz="2300" dirty="0">
                <a:latin typeface="NikoshBAN" pitchFamily="2" charset="0"/>
                <a:cs typeface="NikoshBAN" pitchFamily="2" charset="0"/>
              </a:rPr>
              <a:t> ফুসফুস তাড়িত বায়ু দ্বারা কন্ঠ, জিহবা, দন্ত, ওষ্ঠ, তালু, মুখগহবর, নাসিকা, গলনালী প্রভৃতি</a:t>
            </a:r>
            <a:r>
              <a:rPr lang="en-US" sz="2300" dirty="0">
                <a:latin typeface="NikoshBAN" pitchFamily="2" charset="0"/>
                <a:cs typeface="NikoshBAN" pitchFamily="2" charset="0"/>
              </a:rPr>
              <a:t>র</a:t>
            </a:r>
            <a:r>
              <a:rPr lang="bn-BD" sz="2300" dirty="0">
                <a:latin typeface="NikoshBAN" pitchFamily="2" charset="0"/>
                <a:cs typeface="NikoshBAN" pitchFamily="2" charset="0"/>
              </a:rPr>
              <a:t> সাহায্যে</a:t>
            </a:r>
            <a:r>
              <a:rPr lang="en-US" sz="2300" dirty="0">
                <a:latin typeface="NikoshBAN" pitchFamily="2" charset="0"/>
                <a:cs typeface="NikoshBAN" pitchFamily="2" charset="0"/>
              </a:rPr>
              <a:t> </a:t>
            </a:r>
            <a:r>
              <a:rPr lang="en-US" sz="2300" dirty="0" err="1">
                <a:latin typeface="NikoshBAN" pitchFamily="2" charset="0"/>
                <a:cs typeface="NikoshBAN" pitchFamily="2" charset="0"/>
              </a:rPr>
              <a:t>যে</a:t>
            </a:r>
            <a:r>
              <a:rPr lang="bn-BD" sz="2300" dirty="0">
                <a:latin typeface="NikoshBAN" pitchFamily="2" charset="0"/>
                <a:cs typeface="NikoshBAN" pitchFamily="2" charset="0"/>
              </a:rPr>
              <a:t> অর্থবহ ধ্বনি সৃষ্টি করে তার সমষ্টিকেই ভাষা বলে। সংক্ষেপে বলা যায়, </a:t>
            </a:r>
            <a:r>
              <a:rPr lang="bn-BD" sz="2300" u="sng" dirty="0">
                <a:solidFill>
                  <a:srgbClr val="FF0000"/>
                </a:solidFill>
                <a:latin typeface="NikoshBAN" pitchFamily="2" charset="0"/>
                <a:cs typeface="NikoshBAN" pitchFamily="2" charset="0"/>
              </a:rPr>
              <a:t>বাগযন্ত্রের</a:t>
            </a:r>
            <a:r>
              <a:rPr lang="bn-BD" sz="2300" dirty="0">
                <a:latin typeface="NikoshBAN" pitchFamily="2" charset="0"/>
                <a:cs typeface="NikoshBAN" pitchFamily="2" charset="0"/>
              </a:rPr>
              <a:t> দ্বারা উচ্চারিত সাংকেতিক ধ্বনি</a:t>
            </a:r>
            <a:r>
              <a:rPr lang="en-US" sz="2300" dirty="0">
                <a:latin typeface="NikoshBAN" pitchFamily="2" charset="0"/>
                <a:cs typeface="NikoshBAN" pitchFamily="2" charset="0"/>
              </a:rPr>
              <a:t> </a:t>
            </a:r>
            <a:r>
              <a:rPr lang="en-US" sz="2300" dirty="0" err="1">
                <a:latin typeface="NikoshBAN" pitchFamily="2" charset="0"/>
                <a:cs typeface="NikoshBAN" pitchFamily="2" charset="0"/>
              </a:rPr>
              <a:t>বা</a:t>
            </a:r>
            <a:r>
              <a:rPr lang="en-US" sz="2300" dirty="0">
                <a:latin typeface="NikoshBAN" pitchFamily="2" charset="0"/>
                <a:cs typeface="NikoshBAN" pitchFamily="2" charset="0"/>
              </a:rPr>
              <a:t> </a:t>
            </a:r>
            <a:r>
              <a:rPr lang="en-US" sz="2300" dirty="0" err="1">
                <a:latin typeface="NikoshBAN" pitchFamily="2" charset="0"/>
                <a:cs typeface="NikoshBAN" pitchFamily="2" charset="0"/>
              </a:rPr>
              <a:t>ধ্বনির</a:t>
            </a:r>
            <a:r>
              <a:rPr lang="bn-BD" sz="2300" dirty="0">
                <a:latin typeface="NikoshBAN" pitchFamily="2" charset="0"/>
                <a:cs typeface="NikoshBAN" pitchFamily="2" charset="0"/>
              </a:rPr>
              <a:t> সমষ্টিই হলো ভাষা। বিভিন্ন লেখক ও চিন্তাবিদ</a:t>
            </a:r>
            <a:r>
              <a:rPr lang="en-US" sz="2300" dirty="0" err="1">
                <a:latin typeface="NikoshBAN" pitchFamily="2" charset="0"/>
                <a:cs typeface="NikoshBAN" pitchFamily="2" charset="0"/>
              </a:rPr>
              <a:t>গণ</a:t>
            </a:r>
            <a:r>
              <a:rPr lang="bn-BD" sz="2300" dirty="0">
                <a:latin typeface="NikoshBAN" pitchFamily="2" charset="0"/>
                <a:cs typeface="NikoshBAN" pitchFamily="2" charset="0"/>
              </a:rPr>
              <a:t> ভিন্ন ভিন্ন দৃষ্টিকোন থেকে ভাষার সংজ্ঞা প্রদান করেছেন</a:t>
            </a:r>
            <a:r>
              <a:rPr lang="en-US" sz="2300" dirty="0">
                <a:latin typeface="NikoshBAN" pitchFamily="2" charset="0"/>
                <a:cs typeface="NikoshBAN" pitchFamily="2" charset="0"/>
              </a:rPr>
              <a:t>:</a:t>
            </a:r>
            <a:endParaRPr lang="en-US" sz="1300" dirty="0">
              <a:latin typeface="NikoshBAN" pitchFamily="2" charset="0"/>
              <a:cs typeface="NikoshBAN" pitchFamily="2" charset="0"/>
            </a:endParaRPr>
          </a:p>
        </p:txBody>
      </p:sp>
      <p:pic>
        <p:nvPicPr>
          <p:cNvPr id="15362" name="Picture 2" descr="Image result for language"/>
          <p:cNvPicPr>
            <a:picLocks noChangeAspect="1" noChangeArrowheads="1"/>
          </p:cNvPicPr>
          <p:nvPr/>
        </p:nvPicPr>
        <p:blipFill>
          <a:blip r:embed="rId4" cstate="print"/>
          <a:srcRect/>
          <a:stretch>
            <a:fillRect/>
          </a:stretch>
        </p:blipFill>
        <p:spPr bwMode="auto">
          <a:xfrm>
            <a:off x="5344299" y="792577"/>
            <a:ext cx="3355203" cy="1539459"/>
          </a:xfrm>
          <a:prstGeom prst="rect">
            <a:avLst/>
          </a:prstGeom>
          <a:noFill/>
        </p:spPr>
      </p:pic>
      <p:pic>
        <p:nvPicPr>
          <p:cNvPr id="15364" name="Picture 4" descr="Image result for লেখা"/>
          <p:cNvPicPr>
            <a:picLocks noChangeAspect="1" noChangeArrowheads="1"/>
          </p:cNvPicPr>
          <p:nvPr/>
        </p:nvPicPr>
        <p:blipFill>
          <a:blip r:embed="rId5" cstate="print"/>
          <a:srcRect/>
          <a:stretch>
            <a:fillRect/>
          </a:stretch>
        </p:blipFill>
        <p:spPr bwMode="auto">
          <a:xfrm>
            <a:off x="444500" y="709921"/>
            <a:ext cx="3111500" cy="1545916"/>
          </a:xfrm>
          <a:prstGeom prst="rect">
            <a:avLst/>
          </a:prstGeom>
          <a:noFill/>
        </p:spPr>
      </p:pic>
      <p:sp>
        <p:nvSpPr>
          <p:cNvPr id="42" name="Oval 41">
            <a:hlinkClick r:id="rId6" action="ppaction://hlinksldjump"/>
          </p:cNvPr>
          <p:cNvSpPr/>
          <p:nvPr/>
        </p:nvSpPr>
        <p:spPr>
          <a:xfrm>
            <a:off x="3746500" y="1524189"/>
            <a:ext cx="1460500" cy="91451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5072" tIns="37536" rIns="75072" bIns="37536" rtlCol="0" anchor="ctr"/>
          <a:lstStyle/>
          <a:p>
            <a:pPr algn="ctr"/>
            <a:r>
              <a:rPr lang="bn-BD" sz="2600" b="1" dirty="0">
                <a:solidFill>
                  <a:sysClr val="windowText" lastClr="000000"/>
                </a:solidFill>
              </a:rPr>
              <a:t>বাগযন্ত্র </a:t>
            </a:r>
            <a:endParaRPr lang="en-US" b="1" dirty="0">
              <a:solidFill>
                <a:sysClr val="windowText" lastClr="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p:cTn id="13" dur="1000" fill="hold"/>
                                        <p:tgtEl>
                                          <p:spTgt spid="15364"/>
                                        </p:tgtEl>
                                        <p:attrNameLst>
                                          <p:attrName>ppt_x</p:attrName>
                                        </p:attrNameLst>
                                      </p:cBhvr>
                                      <p:tavLst>
                                        <p:tav tm="0">
                                          <p:val>
                                            <p:strVal val="#ppt_x-.2"/>
                                          </p:val>
                                        </p:tav>
                                        <p:tav tm="100000">
                                          <p:val>
                                            <p:strVal val="#ppt_x"/>
                                          </p:val>
                                        </p:tav>
                                      </p:tavLst>
                                    </p:anim>
                                    <p:anim calcmode="lin" valueType="num">
                                      <p:cBhvr>
                                        <p:cTn id="14"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36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5362"/>
                                        </p:tgtEl>
                                        <p:attrNameLst>
                                          <p:attrName>style.visibility</p:attrName>
                                        </p:attrNameLst>
                                      </p:cBhvr>
                                      <p:to>
                                        <p:strVal val="visible"/>
                                      </p:to>
                                    </p:set>
                                    <p:animEffect transition="in" filter="diamond(in)">
                                      <p:cBhvr>
                                        <p:cTn id="20" dur="2000"/>
                                        <p:tgtEl>
                                          <p:spTgt spid="15362"/>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318499" y="4398015"/>
            <a:ext cx="825500" cy="72325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889000" cy="778893"/>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426161" y="-44160"/>
            <a:ext cx="673678" cy="762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163" y="4403438"/>
            <a:ext cx="673676" cy="761998"/>
          </a:xfrm>
          <a:prstGeom prst="rect">
            <a:avLst/>
          </a:prstGeom>
        </p:spPr>
      </p:pic>
      <p:sp>
        <p:nvSpPr>
          <p:cNvPr id="9" name="TextBox 8"/>
          <p:cNvSpPr txBox="1"/>
          <p:nvPr/>
        </p:nvSpPr>
        <p:spPr>
          <a:xfrm>
            <a:off x="228600" y="3877635"/>
            <a:ext cx="6578598" cy="906802"/>
          </a:xfrm>
          <a:prstGeom prst="rect">
            <a:avLst/>
          </a:prstGeom>
          <a:solidFill>
            <a:schemeClr val="accent6">
              <a:lumMod val="20000"/>
              <a:lumOff val="80000"/>
            </a:schemeClr>
          </a:solidFill>
          <a:ln>
            <a:solidFill>
              <a:schemeClr val="tx1"/>
            </a:solidFill>
          </a:ln>
        </p:spPr>
        <p:txBody>
          <a:bodyPr wrap="square" lIns="75072" tIns="37536" rIns="75072" bIns="37536" rtlCol="0">
            <a:spAutoFit/>
          </a:bodyPr>
          <a:lstStyle/>
          <a:p>
            <a:r>
              <a:rPr lang="bn-BD" sz="1800" b="1" dirty="0"/>
              <a:t>ড. সুনীতিকুমার চট্টোপাধ্যায়ের মতে “মনের ভাব প্রকাশ করার জন্য বাগযন্ত্রের সাহায্যে ধ্বনির দ্বারা নিষ্পন্ন কোনো বিশেষ জনসমাজে ব্যবহৃত স্বতন্ত্রভাবে অবস্থিত তথা বাক্যে প্রযুক্ত শব্দসমষ্টিকে ভাষা বলে”।</a:t>
            </a:r>
            <a:endParaRPr lang="en-US" sz="1600" dirty="0"/>
          </a:p>
        </p:txBody>
      </p:sp>
      <p:sp>
        <p:nvSpPr>
          <p:cNvPr id="11" name="TextBox 10"/>
          <p:cNvSpPr txBox="1"/>
          <p:nvPr/>
        </p:nvSpPr>
        <p:spPr>
          <a:xfrm>
            <a:off x="147582" y="400972"/>
            <a:ext cx="6553200" cy="1183801"/>
          </a:xfrm>
          <a:prstGeom prst="rect">
            <a:avLst/>
          </a:prstGeom>
          <a:solidFill>
            <a:schemeClr val="accent5">
              <a:lumMod val="20000"/>
              <a:lumOff val="80000"/>
            </a:schemeClr>
          </a:solidFill>
          <a:ln>
            <a:solidFill>
              <a:schemeClr val="tx1"/>
            </a:solidFill>
          </a:ln>
        </p:spPr>
        <p:txBody>
          <a:bodyPr wrap="square" lIns="75072" tIns="37536" rIns="75072" bIns="37536" rtlCol="0">
            <a:spAutoFit/>
          </a:bodyPr>
          <a:lstStyle/>
          <a:p>
            <a:r>
              <a:rPr lang="bn-BD" sz="2400" dirty="0">
                <a:solidFill>
                  <a:srgbClr val="C00000"/>
                </a:solidFill>
              </a:rPr>
              <a:t> ভেন্ডার জেনডিন (</a:t>
            </a:r>
            <a:r>
              <a:rPr lang="en-US" sz="2400" dirty="0">
                <a:solidFill>
                  <a:srgbClr val="C00000"/>
                </a:solidFill>
              </a:rPr>
              <a:t>James W. Vander </a:t>
            </a:r>
            <a:r>
              <a:rPr lang="en-US" sz="2400" dirty="0" err="1">
                <a:solidFill>
                  <a:srgbClr val="C00000"/>
                </a:solidFill>
              </a:rPr>
              <a:t>Zanden</a:t>
            </a:r>
            <a:r>
              <a:rPr lang="en-US" sz="2400" dirty="0">
                <a:solidFill>
                  <a:srgbClr val="C00000"/>
                </a:solidFill>
              </a:rPr>
              <a:t>) </a:t>
            </a:r>
            <a:r>
              <a:rPr lang="bn-BD" sz="2400" dirty="0">
                <a:solidFill>
                  <a:srgbClr val="C00000"/>
                </a:solidFill>
              </a:rPr>
              <a:t>এর মতে- “ভাষা হচ্ছে সামাজিকভাবে কাঠামোবদ্ধ একটি পদ্ধতি, যেখানে নির্দিষ্ট এবং স্বেচ্ছামূলক অর্থসহ শব্দের ধরণ, কথা এবং বাক্য থাকে”।</a:t>
            </a:r>
            <a:endParaRPr lang="en-US" sz="2400" dirty="0">
              <a:solidFill>
                <a:srgbClr val="C00000"/>
              </a:solidFill>
            </a:endParaRPr>
          </a:p>
        </p:txBody>
      </p:sp>
      <p:pic>
        <p:nvPicPr>
          <p:cNvPr id="31746" name="Picture 2" descr="Image result for image of James Wilfrid Vander Zanden"/>
          <p:cNvPicPr>
            <a:picLocks noChangeAspect="1" noChangeArrowheads="1"/>
          </p:cNvPicPr>
          <p:nvPr/>
        </p:nvPicPr>
        <p:blipFill>
          <a:blip r:embed="rId3" cstate="print"/>
          <a:srcRect/>
          <a:stretch>
            <a:fillRect/>
          </a:stretch>
        </p:blipFill>
        <p:spPr bwMode="auto">
          <a:xfrm>
            <a:off x="6912095" y="83788"/>
            <a:ext cx="1487630" cy="142135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1748" name="Picture 4" descr="Sociology: A Brief Introduction"/>
          <p:cNvPicPr>
            <a:picLocks noChangeAspect="1" noChangeArrowheads="1"/>
          </p:cNvPicPr>
          <p:nvPr/>
        </p:nvPicPr>
        <p:blipFill>
          <a:blip r:embed="rId4" cstate="print"/>
          <a:srcRect/>
          <a:stretch>
            <a:fillRect/>
          </a:stretch>
        </p:blipFill>
        <p:spPr bwMode="auto">
          <a:xfrm>
            <a:off x="6860628" y="1518642"/>
            <a:ext cx="1524000" cy="121559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TextBox 11"/>
          <p:cNvSpPr txBox="1"/>
          <p:nvPr/>
        </p:nvSpPr>
        <p:spPr>
          <a:xfrm>
            <a:off x="249184" y="1724645"/>
            <a:ext cx="6464736" cy="691358"/>
          </a:xfrm>
          <a:prstGeom prst="rect">
            <a:avLst/>
          </a:prstGeom>
          <a:solidFill>
            <a:schemeClr val="accent6">
              <a:lumMod val="20000"/>
              <a:lumOff val="80000"/>
            </a:schemeClr>
          </a:solidFill>
          <a:ln>
            <a:solidFill>
              <a:schemeClr val="tx1"/>
            </a:solidFill>
          </a:ln>
        </p:spPr>
        <p:txBody>
          <a:bodyPr wrap="square" lIns="75072" tIns="37536" rIns="75072" bIns="37536" rtlCol="0">
            <a:spAutoFit/>
          </a:bodyPr>
          <a:lstStyle/>
          <a:p>
            <a:r>
              <a:rPr lang="bn-BD" sz="2000" b="1" dirty="0"/>
              <a:t>সমাজবিজ্ঞানী আর.টি.স্ক্যাফার (</a:t>
            </a:r>
            <a:r>
              <a:rPr lang="en-US" sz="2000" b="1" dirty="0"/>
              <a:t>R.T. Schaefer) </a:t>
            </a:r>
            <a:r>
              <a:rPr lang="bn-BD" sz="2000" b="1" dirty="0"/>
              <a:t>তার </a:t>
            </a:r>
            <a:r>
              <a:rPr lang="en-US" sz="2000" b="1" dirty="0"/>
              <a:t>Sociology </a:t>
            </a:r>
            <a:r>
              <a:rPr lang="bn-BD" sz="2000" b="1" dirty="0"/>
              <a:t>গ্রন্থে বলেন “ ভাষা হচ্ছে সংস্কৃতির উপাদানের প্রতীক ও শব্দার্থের একটি বিমূর্ত ব্যবস্থা।</a:t>
            </a:r>
            <a:endParaRPr lang="en-US" sz="2000" b="1" dirty="0"/>
          </a:p>
        </p:txBody>
      </p:sp>
      <p:sp>
        <p:nvSpPr>
          <p:cNvPr id="13" name="TextBox 12"/>
          <p:cNvSpPr txBox="1"/>
          <p:nvPr/>
        </p:nvSpPr>
        <p:spPr>
          <a:xfrm>
            <a:off x="82333" y="2705272"/>
            <a:ext cx="6464736" cy="814469"/>
          </a:xfrm>
          <a:prstGeom prst="rect">
            <a:avLst/>
          </a:prstGeom>
          <a:solidFill>
            <a:schemeClr val="accent3">
              <a:lumMod val="60000"/>
              <a:lumOff val="40000"/>
            </a:schemeClr>
          </a:solidFill>
          <a:ln>
            <a:solidFill>
              <a:schemeClr val="tx1"/>
            </a:solidFill>
          </a:ln>
        </p:spPr>
        <p:txBody>
          <a:bodyPr wrap="square" lIns="75072" tIns="37536" rIns="75072" bIns="37536" rtlCol="0">
            <a:spAutoFit/>
          </a:bodyPr>
          <a:lstStyle/>
          <a:p>
            <a:r>
              <a:rPr lang="bn-BD" sz="2400" b="1" dirty="0"/>
              <a:t>বিশিষ্ট ভাষাবিদ ড. মুহম্মদ শহীদুল্লাহর মতে, “মানুষ জাতি যেসব ধ্বনি বা ধ্বনির সমষ্টি দিয়ে মনের ভাব প্রকাশ করে তার নাম ভাষা”।</a:t>
            </a:r>
            <a:endParaRPr lang="en-US" sz="2400" b="1" dirty="0"/>
          </a:p>
        </p:txBody>
      </p:sp>
      <p:pic>
        <p:nvPicPr>
          <p:cNvPr id="2" name="Picture 2" descr="Image result for ড মুহাম্মদ শহীদুল্লাহ"/>
          <p:cNvPicPr>
            <a:picLocks noChangeAspect="1" noChangeArrowheads="1"/>
          </p:cNvPicPr>
          <p:nvPr/>
        </p:nvPicPr>
        <p:blipFill>
          <a:blip r:embed="rId5" cstate="print"/>
          <a:srcRect/>
          <a:stretch>
            <a:fillRect/>
          </a:stretch>
        </p:blipFill>
        <p:spPr bwMode="auto">
          <a:xfrm>
            <a:off x="6876394" y="2809190"/>
            <a:ext cx="1690828" cy="9145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4" descr="Image result for সুনীতি কুমার চট্টোপাধ্যায়"/>
          <p:cNvPicPr>
            <a:picLocks noChangeAspect="1" noChangeArrowheads="1"/>
          </p:cNvPicPr>
          <p:nvPr/>
        </p:nvPicPr>
        <p:blipFill>
          <a:blip r:embed="rId6" cstate="print"/>
          <a:srcRect/>
          <a:stretch>
            <a:fillRect/>
          </a:stretch>
        </p:blipFill>
        <p:spPr bwMode="auto">
          <a:xfrm>
            <a:off x="7035796" y="3787424"/>
            <a:ext cx="1460499" cy="1320350"/>
          </a:xfrm>
          <a:prstGeom prst="rect">
            <a:avLst/>
          </a:prstGeom>
          <a:noFill/>
        </p:spPr>
      </p:pic>
      <p:sp>
        <p:nvSpPr>
          <p:cNvPr id="14" name="TextBox 13"/>
          <p:cNvSpPr txBox="1"/>
          <p:nvPr/>
        </p:nvSpPr>
        <p:spPr>
          <a:xfrm>
            <a:off x="2438400" y="30512"/>
            <a:ext cx="1981200" cy="369332"/>
          </a:xfrm>
          <a:prstGeom prst="rect">
            <a:avLst/>
          </a:prstGeom>
          <a:solidFill>
            <a:schemeClr val="accent6">
              <a:lumMod val="40000"/>
              <a:lumOff val="60000"/>
            </a:schemeClr>
          </a:solidFill>
          <a:ln>
            <a:solidFill>
              <a:schemeClr val="tx1"/>
            </a:solidFill>
          </a:ln>
        </p:spPr>
        <p:txBody>
          <a:bodyPr wrap="square" rtlCol="0">
            <a:spAutoFit/>
          </a:bodyPr>
          <a:lstStyle/>
          <a:p>
            <a:r>
              <a:rPr lang="bn-BD" sz="1800" b="1" dirty="0"/>
              <a:t>ভাষাবিদদের প্রদত্ত সংজ্ঞা</a:t>
            </a:r>
            <a:endParaRPr lang="en-US" sz="18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1746"/>
                                        </p:tgtEl>
                                        <p:attrNameLst>
                                          <p:attrName>style.visibility</p:attrName>
                                        </p:attrNameLst>
                                      </p:cBhvr>
                                      <p:to>
                                        <p:strVal val="visible"/>
                                      </p:to>
                                    </p:set>
                                    <p:anim calcmode="lin" valueType="num">
                                      <p:cBhvr>
                                        <p:cTn id="11" dur="500" fill="hold"/>
                                        <p:tgtEl>
                                          <p:spTgt spid="31746"/>
                                        </p:tgtEl>
                                        <p:attrNameLst>
                                          <p:attrName>ppt_w</p:attrName>
                                        </p:attrNameLst>
                                      </p:cBhvr>
                                      <p:tavLst>
                                        <p:tav tm="0">
                                          <p:val>
                                            <p:fltVal val="0"/>
                                          </p:val>
                                        </p:tav>
                                        <p:tav tm="100000">
                                          <p:val>
                                            <p:strVal val="#ppt_w"/>
                                          </p:val>
                                        </p:tav>
                                      </p:tavLst>
                                    </p:anim>
                                    <p:anim calcmode="lin" valueType="num">
                                      <p:cBhvr>
                                        <p:cTn id="12"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1748"/>
                                        </p:tgtEl>
                                        <p:attrNameLst>
                                          <p:attrName>style.visibility</p:attrName>
                                        </p:attrNameLst>
                                      </p:cBhvr>
                                      <p:to>
                                        <p:strVal val="visible"/>
                                      </p:to>
                                    </p:set>
                                    <p:anim calcmode="lin" valueType="num">
                                      <p:cBhvr>
                                        <p:cTn id="21" dur="500" fill="hold"/>
                                        <p:tgtEl>
                                          <p:spTgt spid="31748"/>
                                        </p:tgtEl>
                                        <p:attrNameLst>
                                          <p:attrName>ppt_w</p:attrName>
                                        </p:attrNameLst>
                                      </p:cBhvr>
                                      <p:tavLst>
                                        <p:tav tm="0">
                                          <p:val>
                                            <p:fltVal val="0"/>
                                          </p:val>
                                        </p:tav>
                                        <p:tav tm="100000">
                                          <p:val>
                                            <p:strVal val="#ppt_w"/>
                                          </p:val>
                                        </p:tav>
                                      </p:tavLst>
                                    </p:anim>
                                    <p:anim calcmode="lin" valueType="num">
                                      <p:cBhvr>
                                        <p:cTn id="22" dur="500" fill="hold"/>
                                        <p:tgtEl>
                                          <p:spTgt spid="3174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0.70"/>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par>
                                <p:cTn id="30" presetID="55"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strVal val="#ppt_w*0.70"/>
                                          </p:val>
                                        </p:tav>
                                        <p:tav tm="100000">
                                          <p:val>
                                            <p:strVal val="#ppt_w"/>
                                          </p:val>
                                        </p:tav>
                                      </p:tavLst>
                                    </p:anim>
                                    <p:anim calcmode="lin" valueType="num">
                                      <p:cBhvr>
                                        <p:cTn id="33" dur="1000" fill="hold"/>
                                        <p:tgtEl>
                                          <p:spTgt spid="2"/>
                                        </p:tgtEl>
                                        <p:attrNameLst>
                                          <p:attrName>ppt_h</p:attrName>
                                        </p:attrNameLst>
                                      </p:cBhvr>
                                      <p:tavLst>
                                        <p:tav tm="0">
                                          <p:val>
                                            <p:strVal val="#ppt_h"/>
                                          </p:val>
                                        </p:tav>
                                        <p:tav tm="100000">
                                          <p:val>
                                            <p:strVal val="#ppt_h"/>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897091" y="4028800"/>
            <a:ext cx="1246909" cy="1092473"/>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46909" cy="1092473"/>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039610" y="-67941"/>
            <a:ext cx="1036449" cy="117233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7943" y="4016886"/>
            <a:ext cx="1036449" cy="1172332"/>
          </a:xfrm>
          <a:prstGeom prst="rect">
            <a:avLst/>
          </a:prstGeom>
        </p:spPr>
      </p:pic>
      <p:sp>
        <p:nvSpPr>
          <p:cNvPr id="12" name="TextBox 11"/>
          <p:cNvSpPr txBox="1"/>
          <p:nvPr/>
        </p:nvSpPr>
        <p:spPr>
          <a:xfrm>
            <a:off x="2667000" y="121936"/>
            <a:ext cx="3810000" cy="475915"/>
          </a:xfrm>
          <a:prstGeom prst="rect">
            <a:avLst/>
          </a:prstGeom>
          <a:solidFill>
            <a:schemeClr val="accent2">
              <a:lumMod val="20000"/>
              <a:lumOff val="80000"/>
            </a:schemeClr>
          </a:solidFill>
          <a:ln>
            <a:solidFill>
              <a:schemeClr val="tx1"/>
            </a:solidFill>
          </a:ln>
          <a:scene3d>
            <a:camera prst="orthographicFront"/>
            <a:lightRig rig="threePt" dir="t"/>
          </a:scene3d>
          <a:sp3d>
            <a:bevelT w="139700" prst="cross"/>
          </a:sp3d>
        </p:spPr>
        <p:txBody>
          <a:bodyPr wrap="square" lIns="75072" tIns="37536" rIns="75072" bIns="37536" rtlCol="0">
            <a:spAutoFit/>
          </a:bodyPr>
          <a:lstStyle/>
          <a:p>
            <a:pPr algn="ctr"/>
            <a:r>
              <a:rPr lang="bn-BD" sz="2600" b="1" dirty="0"/>
              <a:t>বাংলা ভাষার রূপভেদ:</a:t>
            </a:r>
            <a:endParaRPr lang="en-US" sz="2600" b="1" dirty="0"/>
          </a:p>
        </p:txBody>
      </p:sp>
      <p:sp>
        <p:nvSpPr>
          <p:cNvPr id="14" name="TextBox 13"/>
          <p:cNvSpPr txBox="1"/>
          <p:nvPr/>
        </p:nvSpPr>
        <p:spPr>
          <a:xfrm>
            <a:off x="1460500" y="3901924"/>
            <a:ext cx="2413000" cy="383582"/>
          </a:xfrm>
          <a:prstGeom prst="rect">
            <a:avLst/>
          </a:prstGeom>
          <a:noFill/>
        </p:spPr>
        <p:txBody>
          <a:bodyPr wrap="square" lIns="75072" tIns="37536" rIns="75072" bIns="37536" rtlCol="0">
            <a:spAutoFit/>
          </a:bodyPr>
          <a:lstStyle/>
          <a:p>
            <a:r>
              <a:rPr lang="bn-IN" sz="2000" b="1" dirty="0">
                <a:solidFill>
                  <a:schemeClr val="bg1"/>
                </a:solidFill>
              </a:rPr>
              <a:t>বির</a:t>
            </a:r>
            <a:r>
              <a:rPr lang="bn-BD" sz="2000" b="1" dirty="0">
                <a:solidFill>
                  <a:schemeClr val="bg1"/>
                </a:solidFill>
              </a:rPr>
              <a:t>হিনী</a:t>
            </a:r>
            <a:r>
              <a:rPr lang="bn-IN" sz="2000" b="1" dirty="0">
                <a:solidFill>
                  <a:schemeClr val="bg1"/>
                </a:solidFill>
              </a:rPr>
              <a:t> যক্ষ</a:t>
            </a:r>
            <a:r>
              <a:rPr lang="bn-BD" sz="2000" b="1" dirty="0">
                <a:solidFill>
                  <a:schemeClr val="bg1"/>
                </a:solidFill>
              </a:rPr>
              <a:t>প্রিয়া</a:t>
            </a:r>
            <a:endParaRPr lang="en-US" sz="2000" b="1" dirty="0">
              <a:solidFill>
                <a:schemeClr val="bg1"/>
              </a:solidFill>
            </a:endParaRPr>
          </a:p>
        </p:txBody>
      </p:sp>
      <p:grpSp>
        <p:nvGrpSpPr>
          <p:cNvPr id="3" name="Group 2">
            <a:extLst>
              <a:ext uri="{FF2B5EF4-FFF2-40B4-BE49-F238E27FC236}">
                <a16:creationId xmlns:a16="http://schemas.microsoft.com/office/drawing/2014/main" id="{531628C2-7B22-4DE8-B452-4E406BDD530A}"/>
              </a:ext>
            </a:extLst>
          </p:cNvPr>
          <p:cNvGrpSpPr/>
          <p:nvPr/>
        </p:nvGrpSpPr>
        <p:grpSpPr>
          <a:xfrm>
            <a:off x="1299882" y="609675"/>
            <a:ext cx="6096000" cy="3901924"/>
            <a:chOff x="1473265" y="612512"/>
            <a:chExt cx="6096000" cy="3901924"/>
          </a:xfrm>
        </p:grpSpPr>
        <p:graphicFrame>
          <p:nvGraphicFramePr>
            <p:cNvPr id="13" name="Diagram 12"/>
            <p:cNvGraphicFramePr/>
            <p:nvPr>
              <p:extLst>
                <p:ext uri="{D42A27DB-BD31-4B8C-83A1-F6EECF244321}">
                  <p14:modId xmlns:p14="http://schemas.microsoft.com/office/powerpoint/2010/main" val="988163891"/>
                </p:ext>
              </p:extLst>
            </p:nvPr>
          </p:nvGraphicFramePr>
          <p:xfrm>
            <a:off x="1473265" y="612512"/>
            <a:ext cx="6096000" cy="3901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7" name="Straight Connector 16"/>
            <p:cNvCxnSpPr>
              <a:cxnSpLocks/>
            </p:cNvCxnSpPr>
            <p:nvPr/>
          </p:nvCxnSpPr>
          <p:spPr>
            <a:xfrm>
              <a:off x="4902266" y="3174287"/>
              <a:ext cx="13798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4902266" y="3173074"/>
              <a:ext cx="0" cy="1828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Oval 17">
            <a:hlinkClick r:id="rId8" action="ppaction://hlinksldjump"/>
          </p:cNvPr>
          <p:cNvSpPr/>
          <p:nvPr/>
        </p:nvSpPr>
        <p:spPr>
          <a:xfrm>
            <a:off x="7848600" y="3322637"/>
            <a:ext cx="1143000" cy="6858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800" b="1" dirty="0">
                <a:solidFill>
                  <a:sysClr val="windowText" lastClr="000000"/>
                </a:solidFill>
              </a:rPr>
              <a:t>বিস্তারিত</a:t>
            </a:r>
            <a:endParaRPr lang="en-US" sz="1800" b="1" dirty="0">
              <a:solidFill>
                <a:sysClr val="windowText" lastClr="000000"/>
              </a:solidFill>
            </a:endParaRPr>
          </a:p>
        </p:txBody>
      </p:sp>
      <p:sp>
        <p:nvSpPr>
          <p:cNvPr id="19" name="Circular Arrow 18"/>
          <p:cNvSpPr/>
          <p:nvPr/>
        </p:nvSpPr>
        <p:spPr>
          <a:xfrm>
            <a:off x="7391400" y="3170237"/>
            <a:ext cx="533400" cy="685800"/>
          </a:xfrm>
          <a:prstGeom prst="circular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2000"/>
                                        <p:tgtEl>
                                          <p:spTgt spid="1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amond(in)">
                                      <p:cBhvr>
                                        <p:cTn id="1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126988-57E3-45B7-A0C5-2272D6507D53}"/>
              </a:ext>
            </a:extLst>
          </p:cNvPr>
          <p:cNvSpPr txBox="1"/>
          <p:nvPr/>
        </p:nvSpPr>
        <p:spPr>
          <a:xfrm>
            <a:off x="533400" y="579437"/>
            <a:ext cx="8420100" cy="4524315"/>
          </a:xfrm>
          <a:prstGeom prst="rect">
            <a:avLst/>
          </a:prstGeom>
          <a:noFill/>
        </p:spPr>
        <p:txBody>
          <a:bodyPr wrap="square" rtlCol="0">
            <a:spAutoFit/>
          </a:bodyPr>
          <a:lstStyle/>
          <a:p>
            <a:r>
              <a:rPr lang="bn-BD" sz="3200" dirty="0">
                <a:solidFill>
                  <a:srgbClr val="FF0000"/>
                </a:solidFill>
              </a:rPr>
              <a:t>সাধু ভাষা: </a:t>
            </a:r>
            <a:r>
              <a:rPr lang="bn-BD" sz="3200" dirty="0">
                <a:solidFill>
                  <a:schemeClr val="tx2"/>
                </a:solidFill>
              </a:rPr>
              <a:t>পূর্ণ ক্রিয়াপদ ও সর্বণামপদ সম্বলিত অধিক ব্যাকরণ অনুসারী এবং সস্কৃত শব্দবহুল সুষ্ঠু, মার্জিত, সর্বজনবোধ্য অথচ নিয়মবদ্ধ ও কৃত্রিম ভাষারূপকেই সাধুভাষা বলে।যেমন- যাহাকে তাহাকে মারিতে যাওয়া তোমার উচিৎ হয় নাই।</a:t>
            </a:r>
            <a:endParaRPr lang="en-US" sz="3200" dirty="0">
              <a:solidFill>
                <a:schemeClr val="tx2"/>
              </a:solidFill>
            </a:endParaRPr>
          </a:p>
          <a:p>
            <a:r>
              <a:rPr lang="bn-BD" sz="3200" dirty="0">
                <a:solidFill>
                  <a:schemeClr val="accent3">
                    <a:lumMod val="50000"/>
                  </a:schemeClr>
                </a:solidFill>
              </a:rPr>
              <a:t>চলিত ভাষা: </a:t>
            </a:r>
            <a:r>
              <a:rPr lang="bn-BD" sz="3200" dirty="0">
                <a:solidFill>
                  <a:schemeClr val="accent6">
                    <a:lumMod val="75000"/>
                  </a:schemeClr>
                </a:solidFill>
              </a:rPr>
              <a:t>শিক্ষিত বাঙালি সমাজে মার্জিত কথ্য ভাষা হিসেবে প্রচলিত ও সর্বজনমান্য লেখ্য ভাষা হিসেবে স্বীকৃত যে ভাষায় ক্রিয়াপদ ও সর্বণাম পদ সংক্ষিপ্তরূপে ব্যবহৃত হয় এবং যে ভাষা তেমন ব্যাকরণ অনুসারী নয়, তাকেই চলিত ভাষা বলে। যেমন- যাকে তাকে মারতে যাওয়া তোমার উচিৎ হয়নি। </a:t>
            </a:r>
            <a:endParaRPr lang="en-US" sz="3200" dirty="0">
              <a:solidFill>
                <a:schemeClr val="accent6">
                  <a:lumMod val="75000"/>
                </a:schemeClr>
              </a:solidFill>
            </a:endParaRPr>
          </a:p>
        </p:txBody>
      </p:sp>
      <p:sp>
        <p:nvSpPr>
          <p:cNvPr id="4" name="TextBox 3">
            <a:extLst>
              <a:ext uri="{FF2B5EF4-FFF2-40B4-BE49-F238E27FC236}">
                <a16:creationId xmlns:a16="http://schemas.microsoft.com/office/drawing/2014/main" id="{19F329F2-F148-485A-B1C2-87D9B8248345}"/>
              </a:ext>
            </a:extLst>
          </p:cNvPr>
          <p:cNvSpPr txBox="1"/>
          <p:nvPr/>
        </p:nvSpPr>
        <p:spPr>
          <a:xfrm>
            <a:off x="3200400" y="42785"/>
            <a:ext cx="2514600" cy="584775"/>
          </a:xfrm>
          <a:prstGeom prst="rect">
            <a:avLst/>
          </a:prstGeom>
          <a:solidFill>
            <a:schemeClr val="accent3">
              <a:lumMod val="60000"/>
              <a:lumOff val="40000"/>
            </a:schemeClr>
          </a:solidFill>
        </p:spPr>
        <p:txBody>
          <a:bodyPr wrap="square" rtlCol="0">
            <a:spAutoFit/>
          </a:bodyPr>
          <a:lstStyle/>
          <a:p>
            <a:r>
              <a:rPr lang="bn-BD" sz="3200" b="1" dirty="0"/>
              <a:t>সাধু ও চলিত ভাষা</a:t>
            </a:r>
            <a:endParaRPr lang="en-US" sz="3200" b="1" dirty="0"/>
          </a:p>
        </p:txBody>
      </p:sp>
    </p:spTree>
    <p:extLst>
      <p:ext uri="{BB962C8B-B14F-4D97-AF65-F5344CB8AC3E}">
        <p14:creationId xmlns:p14="http://schemas.microsoft.com/office/powerpoint/2010/main" val="332305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6">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3147</TotalTime>
  <Words>2218</Words>
  <Application>Microsoft Office PowerPoint</Application>
  <PresentationFormat>Custom</PresentationFormat>
  <Paragraphs>142</Paragraphs>
  <Slides>25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NikoshBAN</vt:lpstr>
      <vt:lpstr>Times New Roman</vt:lpstr>
      <vt:lpstr>Wingdings</vt:lpstr>
      <vt:lpstr>Office Theme</vt:lpstr>
      <vt:lpstr> শুভ সকাল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 সকাল  </dc:title>
  <dc:creator/>
  <cp:lastModifiedBy>Corporate Edition</cp:lastModifiedBy>
  <cp:revision>129</cp:revision>
  <dcterms:created xsi:type="dcterms:W3CDTF">2006-08-16T00:00:00Z</dcterms:created>
  <dcterms:modified xsi:type="dcterms:W3CDTF">2022-03-30T16:43:24Z</dcterms:modified>
</cp:coreProperties>
</file>