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304" r:id="rId2"/>
    <p:sldId id="305" r:id="rId3"/>
    <p:sldId id="301" r:id="rId4"/>
    <p:sldId id="300" r:id="rId5"/>
    <p:sldId id="306" r:id="rId6"/>
    <p:sldId id="302" r:id="rId7"/>
    <p:sldId id="299" r:id="rId8"/>
    <p:sldId id="298" r:id="rId9"/>
    <p:sldId id="297" r:id="rId10"/>
    <p:sldId id="307" r:id="rId11"/>
    <p:sldId id="310" r:id="rId12"/>
    <p:sldId id="308" r:id="rId13"/>
    <p:sldId id="309" r:id="rId14"/>
    <p:sldId id="311" r:id="rId15"/>
    <p:sldId id="312" r:id="rId16"/>
    <p:sldId id="313" r:id="rId17"/>
    <p:sldId id="314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99"/>
    <a:srgbClr val="F565E4"/>
    <a:srgbClr val="FF66FF"/>
    <a:srgbClr val="660066"/>
    <a:srgbClr val="4C216D"/>
    <a:srgbClr val="CC3399"/>
    <a:srgbClr val="FF9999"/>
    <a:srgbClr val="000099"/>
    <a:srgbClr val="B0D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7B1D1-212D-485D-8163-5901AF73164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AE630-8817-4B8F-8FA6-334B6AC8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1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44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47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83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79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93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04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9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72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38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8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8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5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4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9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75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630-8817-4B8F-8FA6-334B6AC8DD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2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96C-A753-4349-ADF1-22A9BE887C20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D9-D0A9-4C0C-82CD-C751894FA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96C-A753-4349-ADF1-22A9BE887C20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D9-D0A9-4C0C-82CD-C751894FA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6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96C-A753-4349-ADF1-22A9BE887C20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D9-D0A9-4C0C-82CD-C751894FA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3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96C-A753-4349-ADF1-22A9BE887C20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D9-D0A9-4C0C-82CD-C751894FA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96C-A753-4349-ADF1-22A9BE887C20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D9-D0A9-4C0C-82CD-C751894FA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1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96C-A753-4349-ADF1-22A9BE887C20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D9-D0A9-4C0C-82CD-C751894FA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9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96C-A753-4349-ADF1-22A9BE887C20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D9-D0A9-4C0C-82CD-C751894FA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3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96C-A753-4349-ADF1-22A9BE887C20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D9-D0A9-4C0C-82CD-C751894FA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96C-A753-4349-ADF1-22A9BE887C20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D9-D0A9-4C0C-82CD-C751894FA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6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96C-A753-4349-ADF1-22A9BE887C20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D9-D0A9-4C0C-82CD-C751894FA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6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96C-A753-4349-ADF1-22A9BE887C20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D9-D0A9-4C0C-82CD-C751894FA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9496C-A753-4349-ADF1-22A9BE887C20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1DBD9-D0A9-4C0C-82CD-C751894FA1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10237"/>
            <a:ext cx="12192000" cy="6858000"/>
          </a:xfrm>
          <a:prstGeom prst="frame">
            <a:avLst>
              <a:gd name="adj1" fmla="val 2152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50125" y="146715"/>
            <a:ext cx="11900848" cy="6584997"/>
          </a:xfrm>
          <a:prstGeom prst="frame">
            <a:avLst>
              <a:gd name="adj1" fmla="val 2137"/>
            </a:avLst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00251" y="269544"/>
            <a:ext cx="11600597" cy="6305266"/>
          </a:xfrm>
          <a:prstGeom prst="frame">
            <a:avLst>
              <a:gd name="adj1" fmla="val 167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0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5.png"/><Relationship Id="rId21" Type="http://schemas.openxmlformats.org/officeDocument/2006/relationships/image" Target="../media/image48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55.png"/><Relationship Id="rId19" Type="http://schemas.openxmlformats.org/officeDocument/2006/relationships/image" Target="../media/image46.png"/><Relationship Id="rId14" Type="http://schemas.openxmlformats.org/officeDocument/2006/relationships/image" Target="../media/image59.png"/><Relationship Id="rId2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60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8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56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58.png"/><Relationship Id="rId10" Type="http://schemas.openxmlformats.org/officeDocument/2006/relationships/image" Target="../media/image97.png"/><Relationship Id="rId4" Type="http://schemas.openxmlformats.org/officeDocument/2006/relationships/image" Target="../media/image57.png"/><Relationship Id="rId9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gif"/><Relationship Id="rId9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image" Target="../media/image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0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6" y="263769"/>
            <a:ext cx="11616536" cy="6483401"/>
          </a:xfrm>
          <a:prstGeom prst="rect">
            <a:avLst/>
          </a:prstGeom>
          <a:effectLst>
            <a:glow>
              <a:schemeClr val="accent1">
                <a:satMod val="175000"/>
                <a:alpha val="88000"/>
              </a:schemeClr>
            </a:glow>
            <a:reflection stA="40000" endPos="65000" dist="50800" dir="5400000" sy="-100000" algn="bl" rotWithShape="0"/>
          </a:effectLst>
        </p:spPr>
      </p:pic>
      <p:sp>
        <p:nvSpPr>
          <p:cNvPr id="83" name="TextBox 82"/>
          <p:cNvSpPr txBox="1"/>
          <p:nvPr/>
        </p:nvSpPr>
        <p:spPr>
          <a:xfrm>
            <a:off x="1734532" y="3233394"/>
            <a:ext cx="7824247" cy="2507529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00B050"/>
                  </a:solidFill>
                </a:ln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spc="50" dirty="0">
              <a:ln w="11430">
                <a:solidFill>
                  <a:srgbClr val="00B050"/>
                </a:solidFill>
              </a:ln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03" y="816856"/>
            <a:ext cx="11258799" cy="2083324"/>
          </a:xfrm>
          <a:prstGeom prst="rect">
            <a:avLst/>
          </a:prstGeom>
          <a:noFill/>
        </p:spPr>
        <p:txBody>
          <a:bodyPr wrap="none" rtlCol="0">
            <a:prstTxWarp prst="textWave4">
              <a:avLst>
                <a:gd name="adj1" fmla="val 6250"/>
                <a:gd name="adj2" fmla="val -16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>
                  <a:solidFill>
                    <a:srgbClr val="00B050"/>
                  </a:solidFill>
                </a:ln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b="1" spc="50" dirty="0" smtClean="0">
                <a:ln w="11430">
                  <a:solidFill>
                    <a:srgbClr val="00B050"/>
                  </a:solidFill>
                </a:ln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>
                  <a:solidFill>
                    <a:srgbClr val="00B050"/>
                  </a:solidFill>
                </a:ln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11500" b="1" spc="50" dirty="0" smtClean="0">
                <a:ln w="11430">
                  <a:solidFill>
                    <a:srgbClr val="00B050"/>
                  </a:solidFill>
                </a:ln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>
                  <a:solidFill>
                    <a:srgbClr val="00B050"/>
                  </a:solidFill>
                </a:ln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11500" b="1" spc="50" dirty="0" smtClean="0">
                <a:ln w="11430">
                  <a:solidFill>
                    <a:srgbClr val="00B050"/>
                  </a:solidFill>
                </a:ln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>
                  <a:solidFill>
                    <a:srgbClr val="00B050"/>
                  </a:solidFill>
                </a:ln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শিক্ষার্থীকে</a:t>
            </a:r>
            <a:endParaRPr lang="en-US" sz="11500" b="1" spc="50" dirty="0">
              <a:ln w="11430">
                <a:solidFill>
                  <a:srgbClr val="00B050"/>
                </a:solidFill>
              </a:ln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3" grpId="1"/>
      <p:bldP spid="8" grpId="0"/>
      <p:bldP spid="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7784" y="708928"/>
                <a:ext cx="11128248" cy="55534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একটি ঘনকের পৃষ্ঠতলের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দৈর্ঘ্য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√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সে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মি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। এর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দৈর্ঘ্য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ও আয়তন  নির্নয় কর।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84" y="708928"/>
                <a:ext cx="11128248" cy="555345"/>
              </a:xfrm>
              <a:prstGeom prst="rect">
                <a:avLst/>
              </a:prstGeom>
              <a:blipFill>
                <a:blip r:embed="rId3"/>
                <a:stretch>
                  <a:fillRect l="-1094" t="-7447" b="-2872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1792" y="2169550"/>
                <a:ext cx="5102352" cy="278428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1306155"/>
                <a:r>
                  <a:rPr lang="bn-IN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করি,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ঘনকটির 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ধার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𝑎</m:t>
                    </m:r>
                  </m:oMath>
                </a14:m>
                <a:endParaRPr lang="bn-BD" sz="2400" i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BD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bn-BD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ঘনকটির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পৃষ্ঠতলের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দৈর্ঘ্য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</a:p>
              <a:p>
                <a:pPr defTabSz="1306155"/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দৈর্ঘ্য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</m:t>
                    </m:r>
                    <m:r>
                      <a:rPr lang="bn-IN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endParaRPr lang="en-US" sz="2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আয়তন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BD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প্রশ্নমতে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bn-BD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8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√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 defTabSz="1306155"/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                                        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a:rPr lang="bn-IN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a=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" y="2169550"/>
                <a:ext cx="5102352" cy="2784288"/>
              </a:xfrm>
              <a:prstGeom prst="rect">
                <a:avLst/>
              </a:prstGeom>
              <a:blipFill>
                <a:blip r:embed="rId4"/>
                <a:stretch>
                  <a:fillRect l="-1669" t="-1307" b="-3922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44184" y="2096398"/>
                <a:ext cx="5111496" cy="308180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1306155"/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ঘনকটির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দৈর্ঘ্য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</m:t>
                    </m:r>
                  </m:oMath>
                </a14:m>
                <a:endPara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I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1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7320508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×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8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13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856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IN" sz="24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আয়তন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BD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I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 </m:t>
                    </m:r>
                    <m:sSup>
                      <m:sSup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8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512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  </m:t>
                    </m:r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মি </a:t>
                </a:r>
                <a:endPara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BD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উত্তরঃ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13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856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আয়তন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512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মি 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184" y="2096398"/>
                <a:ext cx="5111496" cy="3081806"/>
              </a:xfrm>
              <a:prstGeom prst="rect">
                <a:avLst/>
              </a:prstGeom>
              <a:blipFill>
                <a:blip r:embed="rId5"/>
                <a:stretch>
                  <a:fillRect l="-1786" b="-3748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97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6323" y="2547700"/>
                <a:ext cx="6784848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.।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3" y="2547700"/>
                <a:ext cx="6784848" cy="461665"/>
              </a:xfrm>
              <a:prstGeom prst="rect">
                <a:avLst/>
              </a:prstGeom>
              <a:blipFill>
                <a:blip r:embed="rId10"/>
                <a:stretch>
                  <a:fillRect l="-1252" t="-6173" b="-2469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6323" y="3806834"/>
                <a:ext cx="6806457" cy="244759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306155"/>
                <a:r>
                  <a:rPr lang="bn-IN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আছে,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আকৃতির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ধার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6</m:t>
                    </m:r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.।</a:t>
                </a:r>
              </a:p>
              <a:p>
                <a:pPr defTabSz="1306155"/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দৈর্ঘ্য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সে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en-US" sz="2400" b="0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6</m:t>
                    </m:r>
                  </m:oMath>
                </a14:m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সে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6</m:t>
                    </m:r>
                  </m:oMath>
                </a14:m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সে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মি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  <a:cs typeface="NikoshBAN" pitchFamily="2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10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392</m:t>
                    </m:r>
                  </m:oMath>
                </a14:m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মি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endParaRPr lang="bn-BD" sz="2400" i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3" y="3806834"/>
                <a:ext cx="6806457" cy="2447593"/>
              </a:xfrm>
              <a:prstGeom prst="rect">
                <a:avLst/>
              </a:prstGeom>
              <a:blipFill>
                <a:blip r:embed="rId14"/>
                <a:stretch>
                  <a:fillRect l="-1249" t="-122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6-Point Star 29"/>
          <p:cNvSpPr/>
          <p:nvPr/>
        </p:nvSpPr>
        <p:spPr>
          <a:xfrm>
            <a:off x="848856" y="600282"/>
            <a:ext cx="3767328" cy="868717"/>
          </a:xfrm>
          <a:prstGeom prst="star6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5252291" y="910568"/>
            <a:ext cx="2807619" cy="467824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96699" y="1339217"/>
            <a:ext cx="1592752" cy="160705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9" tIns="65305" rIns="130609" bIns="65305"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594892" y="1921795"/>
            <a:ext cx="1532583" cy="160705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9" tIns="65305" rIns="130609" bIns="65305"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594892" y="1330073"/>
            <a:ext cx="601807" cy="5825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8601207" y="2953660"/>
            <a:ext cx="595492" cy="5825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0133803" y="2953662"/>
            <a:ext cx="653122" cy="5801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0133790" y="1341678"/>
            <a:ext cx="653122" cy="5801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280388" y="3528849"/>
                <a:ext cx="429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388" y="3528849"/>
                <a:ext cx="42977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030580" y="3536238"/>
                <a:ext cx="429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580" y="3536238"/>
                <a:ext cx="42977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0779548" y="2783284"/>
            <a:ext cx="42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872861" y="2633945"/>
            <a:ext cx="42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46221" y="1668592"/>
                <a:ext cx="429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221" y="1668592"/>
                <a:ext cx="429771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163091" y="1740159"/>
                <a:ext cx="429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091" y="1740159"/>
                <a:ext cx="429771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765128" y="1127427"/>
                <a:ext cx="429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5128" y="1127427"/>
                <a:ext cx="429771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827097" y="978812"/>
                <a:ext cx="429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097" y="978812"/>
                <a:ext cx="429771" cy="461665"/>
              </a:xfrm>
              <a:prstGeom prst="rect">
                <a:avLst/>
              </a:prstGeom>
              <a:blipFill>
                <a:blip r:embed="rId20"/>
                <a:stretch>
                  <a:fillRect l="-1408" r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374931" y="3195961"/>
                <a:ext cx="8199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𝒄𝒎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4931" y="3195961"/>
                <a:ext cx="819968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924675" y="1899424"/>
                <a:ext cx="8199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𝒄𝒎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4675" y="1899424"/>
                <a:ext cx="819968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269152" y="1499314"/>
                <a:ext cx="8199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𝒄𝒎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152" y="1499314"/>
                <a:ext cx="819968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>
            <a:off x="8594892" y="3536238"/>
            <a:ext cx="15325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0103065" y="1380118"/>
            <a:ext cx="676008" cy="5543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0126111" y="1878073"/>
            <a:ext cx="1364" cy="16582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1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9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8576" y="1922352"/>
            <a:ext cx="1193734" cy="110267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356230" y="2420227"/>
            <a:ext cx="1193734" cy="1102676"/>
            <a:chOff x="7351775" y="1906524"/>
            <a:chExt cx="1737360" cy="1508760"/>
          </a:xfrm>
        </p:grpSpPr>
        <p:grpSp>
          <p:nvGrpSpPr>
            <p:cNvPr id="15" name="Group 14"/>
            <p:cNvGrpSpPr/>
            <p:nvPr/>
          </p:nvGrpSpPr>
          <p:grpSpPr>
            <a:xfrm rot="10800000">
              <a:off x="7351775" y="1906524"/>
              <a:ext cx="1737360" cy="1508760"/>
              <a:chOff x="3127248" y="1623060"/>
              <a:chExt cx="1737360" cy="150876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3154680" y="1623060"/>
                <a:ext cx="0" cy="150876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3127248" y="1623060"/>
                <a:ext cx="1737360" cy="914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7351775" y="1906524"/>
              <a:ext cx="1737360" cy="1508760"/>
              <a:chOff x="7351775" y="1906524"/>
              <a:chExt cx="1737360" cy="150876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7370064" y="1906524"/>
                <a:ext cx="0" cy="150876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351775" y="1906524"/>
                <a:ext cx="1737360" cy="914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" name="Straight Connector 20"/>
          <p:cNvCxnSpPr/>
          <p:nvPr/>
        </p:nvCxnSpPr>
        <p:spPr>
          <a:xfrm>
            <a:off x="5805172" y="1906526"/>
            <a:ext cx="741932" cy="4978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614859" y="1929035"/>
            <a:ext cx="753937" cy="497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14859" y="3031710"/>
            <a:ext cx="753937" cy="497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796028" y="3011662"/>
            <a:ext cx="753937" cy="497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471048" y="577450"/>
            <a:ext cx="23225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859536" y="4612877"/>
                <a:ext cx="10488168" cy="523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আকৃতির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পৃষ্ঠতলের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2400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হলে,কর্ণের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36" y="4612877"/>
                <a:ext cx="10488168" cy="523220"/>
              </a:xfrm>
              <a:prstGeom prst="rect">
                <a:avLst/>
              </a:prstGeom>
              <a:blipFill>
                <a:blip r:embed="rId3"/>
                <a:stretch>
                  <a:fillRect l="-1103" t="-9091" b="-3181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912099" y="1906525"/>
                <a:ext cx="12546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96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1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099" y="1906525"/>
                <a:ext cx="1254614" cy="338554"/>
              </a:xfrm>
              <a:prstGeom prst="rect">
                <a:avLst/>
              </a:prstGeom>
              <a:blipFill>
                <a:blip r:embed="rId4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312646" y="1822109"/>
                <a:ext cx="11275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 </a:t>
                </a:r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646" y="1822109"/>
                <a:ext cx="1127531" cy="400110"/>
              </a:xfrm>
              <a:prstGeom prst="rect">
                <a:avLst/>
              </a:prstGeom>
              <a:blipFill>
                <a:blip r:embed="rId5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531116" y="2771510"/>
                <a:ext cx="11275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 </a:t>
                </a:r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116" y="2771510"/>
                <a:ext cx="1127531" cy="400110"/>
              </a:xfrm>
              <a:prstGeom prst="rect">
                <a:avLst/>
              </a:prstGeom>
              <a:blipFill>
                <a:blip r:embed="rId6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609230" y="3593883"/>
                <a:ext cx="11275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 </a:t>
                </a:r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230" y="3593883"/>
                <a:ext cx="1127531" cy="400110"/>
              </a:xfrm>
              <a:prstGeom prst="rect">
                <a:avLst/>
              </a:prstGeom>
              <a:blipFill>
                <a:blip r:embed="rId7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907647" y="3193773"/>
                <a:ext cx="9305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 </a:t>
                </a:r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647" y="3193773"/>
                <a:ext cx="930549" cy="400110"/>
              </a:xfrm>
              <a:prstGeom prst="rect">
                <a:avLst/>
              </a:prstGeom>
              <a:blipFill>
                <a:blip r:embed="rId8"/>
                <a:stretch>
                  <a:fillRect t="-7576" r="-1176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3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1" grpId="0" animBg="1"/>
      <p:bldP spid="94" grpId="0" animBg="1"/>
      <p:bldP spid="96" grpId="0"/>
      <p:bldP spid="99" grpId="0"/>
      <p:bldP spid="100" grpId="0"/>
      <p:bldP spid="101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01694" y="1523239"/>
                <a:ext cx="7799506" cy="23431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306155"/>
                <a:r>
                  <a:rPr lang="bn-IN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মনে করি,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আকৃতির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ধার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400" i="1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 </a:t>
                </a:r>
                <a:endParaRPr lang="bn-BD" sz="2400" i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আকৃতির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পৃষ্ঠতলের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endPara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BD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প্রশ্নমতে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2400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 defTabSz="1306155"/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  <a:cs typeface="Times New Roman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400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 defTabSz="1306155"/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bn-BD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400</m:t>
                        </m:r>
                      </m:e>
                    </m:rad>
                  </m:oMath>
                </a14:m>
                <a:endParaRPr lang="en-US" sz="2400" dirty="0">
                  <a:solidFill>
                    <a:prstClr val="black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 defTabSz="1306155"/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                                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a:rPr lang="bn-IN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a=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20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endParaRPr lang="en-US" sz="2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94" y="1523239"/>
                <a:ext cx="7799506" cy="2343142"/>
              </a:xfrm>
              <a:prstGeom prst="rect">
                <a:avLst/>
              </a:prstGeom>
              <a:blipFill>
                <a:blip r:embed="rId3"/>
                <a:stretch>
                  <a:fillRect l="-1171" t="-1554" b="-518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21024" y="724076"/>
            <a:ext cx="382219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01694" y="3955543"/>
                <a:ext cx="7799506" cy="160447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306155"/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আকৃতির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বস্তুরটির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ধার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20</m:t>
                    </m:r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</a:t>
                </a:r>
              </a:p>
              <a:p>
                <a:pPr defTabSz="1306155"/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আকৃতির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বস্তুরটির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bn-IN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দৈর্ঘ্য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সে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bn-I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1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7320508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×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20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defTabSz="1306155"/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bn-I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34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641</m:t>
                    </m:r>
                  </m:oMath>
                </a14:m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94" y="3955543"/>
                <a:ext cx="7799506" cy="1604478"/>
              </a:xfrm>
              <a:prstGeom prst="rect">
                <a:avLst/>
              </a:prstGeom>
              <a:blipFill>
                <a:blip r:embed="rId4"/>
                <a:stretch>
                  <a:fillRect l="-234" t="-2264" b="-7925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5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7136" y="660068"/>
            <a:ext cx="248716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07008" y="4864608"/>
                <a:ext cx="9253728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ধাতব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 এবং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সে.মি।ঘনক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তিনটিকে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গলিয়ে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নতুন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তৈরী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হলো।নতুন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পৃষ্টের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08" y="4864608"/>
                <a:ext cx="9253728" cy="1384995"/>
              </a:xfrm>
              <a:prstGeom prst="rect">
                <a:avLst/>
              </a:prstGeom>
              <a:blipFill>
                <a:blip r:embed="rId3"/>
                <a:stretch>
                  <a:fillRect l="-1250" t="-3057" b="-1135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644949" y="1362963"/>
            <a:ext cx="2081998" cy="1957451"/>
            <a:chOff x="1436279" y="555254"/>
            <a:chExt cx="3277257" cy="3349145"/>
          </a:xfrm>
        </p:grpSpPr>
        <p:sp>
          <p:nvSpPr>
            <p:cNvPr id="5" name="Rectangle 4"/>
            <p:cNvSpPr/>
            <p:nvPr/>
          </p:nvSpPr>
          <p:spPr>
            <a:xfrm>
              <a:off x="2582541" y="1275049"/>
              <a:ext cx="1592752" cy="1607054"/>
            </a:xfrm>
            <a:prstGeom prst="rect">
              <a:avLst/>
            </a:prstGeom>
            <a:noFill/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09" tIns="65305" rIns="130609" bIns="65305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80734" y="1857627"/>
              <a:ext cx="1532583" cy="1607054"/>
            </a:xfrm>
            <a:prstGeom prst="rect">
              <a:avLst/>
            </a:prstGeom>
            <a:noFill/>
            <a:ln w="57150"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09" tIns="65305" rIns="130609" bIns="65305"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980734" y="1265905"/>
              <a:ext cx="601807" cy="58257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987049" y="2889492"/>
              <a:ext cx="595492" cy="58257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519645" y="2889494"/>
              <a:ext cx="653122" cy="58011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519632" y="1277510"/>
              <a:ext cx="653122" cy="58011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472921" y="3248557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2921" y="3248557"/>
                  <a:ext cx="429771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6818" r="-47727" b="-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207274" y="3442734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274" y="3442734"/>
                  <a:ext cx="42977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4444" r="-53333" b="-6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4179096" y="2537150"/>
              <a:ext cx="429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85345" y="2367372"/>
              <a:ext cx="429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436279" y="1467709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279" y="1467709"/>
                  <a:ext cx="429771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6667" r="-44444" b="-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434194" y="1676278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4194" y="1676278"/>
                  <a:ext cx="42977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4444" r="-44444" b="-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165390" y="755386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390" y="755386"/>
                  <a:ext cx="429771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4444" r="-48889" b="-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132990" y="555254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990" y="555254"/>
                  <a:ext cx="429771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444" r="-60000" b="-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20302" y="1835256"/>
                  <a:ext cx="593234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0302" y="1835256"/>
                  <a:ext cx="593234" cy="400109"/>
                </a:xfrm>
                <a:prstGeom prst="rect">
                  <a:avLst/>
                </a:prstGeom>
                <a:blipFill>
                  <a:blip r:embed="rId10"/>
                  <a:stretch>
                    <a:fillRect b="-4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760773" y="3131793"/>
                  <a:ext cx="5932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773" y="3131793"/>
                  <a:ext cx="593235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47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751123" y="2303813"/>
                  <a:ext cx="762194" cy="684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123" y="2303813"/>
                  <a:ext cx="762194" cy="6845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759568" y="4018290"/>
                <a:ext cx="19255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</a:t>
                </a:r>
                <a:endParaRPr lang="en-US" sz="2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68" y="4018290"/>
                <a:ext cx="1925579" cy="400110"/>
              </a:xfrm>
              <a:prstGeom prst="rect">
                <a:avLst/>
              </a:prstGeom>
              <a:blipFill>
                <a:blip r:embed="rId1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4922306" y="1289811"/>
            <a:ext cx="2420326" cy="2303781"/>
            <a:chOff x="1436279" y="555254"/>
            <a:chExt cx="3277257" cy="3349145"/>
          </a:xfrm>
        </p:grpSpPr>
        <p:sp>
          <p:nvSpPr>
            <p:cNvPr id="47" name="Rectangle 46"/>
            <p:cNvSpPr/>
            <p:nvPr/>
          </p:nvSpPr>
          <p:spPr>
            <a:xfrm>
              <a:off x="2582541" y="1275049"/>
              <a:ext cx="1592752" cy="1607054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09" tIns="65305" rIns="130609" bIns="65305"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80734" y="1857627"/>
              <a:ext cx="1532583" cy="1607054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09" tIns="65305" rIns="130609" bIns="65305"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1980734" y="1265905"/>
              <a:ext cx="601807" cy="582579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987049" y="2889492"/>
              <a:ext cx="595492" cy="582578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3519645" y="2889494"/>
              <a:ext cx="653122" cy="580117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519632" y="1277510"/>
              <a:ext cx="653122" cy="580117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472921" y="3248557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2921" y="3248557"/>
                  <a:ext cx="429771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5769" r="-25000" b="-35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207274" y="3442734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274" y="3442734"/>
                  <a:ext cx="429771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3846" r="-32692" b="-35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179096" y="2537150"/>
              <a:ext cx="429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85345" y="2367372"/>
              <a:ext cx="429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436279" y="1467709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279" y="1467709"/>
                  <a:ext cx="429771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3774" r="-24528" b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548933" y="1675991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8933" y="1675991"/>
                  <a:ext cx="429771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3846" r="-25000" b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4165390" y="755386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390" y="755386"/>
                  <a:ext cx="429771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3846" r="-28846" b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2132990" y="555254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990" y="555254"/>
                  <a:ext cx="429771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5769" r="-36538" b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4120302" y="1835256"/>
                  <a:ext cx="593234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0302" y="1835256"/>
                  <a:ext cx="593234" cy="400109"/>
                </a:xfrm>
                <a:prstGeom prst="rect">
                  <a:avLst/>
                </a:prstGeom>
                <a:blipFill>
                  <a:blip r:embed="rId20"/>
                  <a:stretch>
                    <a:fillRect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760773" y="3131793"/>
                  <a:ext cx="5932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773" y="3131793"/>
                  <a:ext cx="593235" cy="400110"/>
                </a:xfrm>
                <a:prstGeom prst="rect">
                  <a:avLst/>
                </a:prstGeom>
                <a:blipFill>
                  <a:blip r:embed="rId21"/>
                  <a:stretch>
                    <a:fillRect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751123" y="2303813"/>
                  <a:ext cx="762194" cy="684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123" y="2303813"/>
                  <a:ext cx="762194" cy="68457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885085" y="4062937"/>
                <a:ext cx="22384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</a:t>
                </a:r>
                <a:endParaRPr lang="en-US" sz="2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085" y="4062937"/>
                <a:ext cx="2238489" cy="400110"/>
              </a:xfrm>
              <a:prstGeom prst="rect">
                <a:avLst/>
              </a:prstGeom>
              <a:blipFill>
                <a:blip r:embed="rId2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8427147" y="785704"/>
            <a:ext cx="2843162" cy="2743497"/>
            <a:chOff x="1545879" y="818844"/>
            <a:chExt cx="3167657" cy="3033180"/>
          </a:xfrm>
        </p:grpSpPr>
        <p:sp>
          <p:nvSpPr>
            <p:cNvPr id="67" name="Rectangle 66"/>
            <p:cNvSpPr/>
            <p:nvPr/>
          </p:nvSpPr>
          <p:spPr>
            <a:xfrm>
              <a:off x="2582541" y="1275049"/>
              <a:ext cx="1592752" cy="160705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09" tIns="65305" rIns="130609" bIns="65305"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80734" y="1857627"/>
              <a:ext cx="1532583" cy="160705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09" tIns="65305" rIns="130609" bIns="65305"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1980734" y="1265905"/>
              <a:ext cx="601807" cy="5825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987049" y="2889492"/>
              <a:ext cx="595492" cy="5825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3519645" y="2889494"/>
              <a:ext cx="653122" cy="58011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519632" y="1277510"/>
              <a:ext cx="653122" cy="58011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545879" y="3251221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879" y="3251221"/>
                  <a:ext cx="429771" cy="461665"/>
                </a:xfrm>
                <a:prstGeom prst="rect">
                  <a:avLst/>
                </a:prstGeom>
                <a:blipFill>
                  <a:blip r:embed="rId24"/>
                  <a:stretch>
                    <a:fillRect l="-3125" r="-3125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410470" y="3390359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0470" y="3390359"/>
                  <a:ext cx="429771" cy="461665"/>
                </a:xfrm>
                <a:prstGeom prst="rect">
                  <a:avLst/>
                </a:prstGeom>
                <a:blipFill>
                  <a:blip r:embed="rId25"/>
                  <a:stretch>
                    <a:fillRect l="-4762" r="-793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4192728" y="2680378"/>
              <a:ext cx="429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165185" y="2518921"/>
              <a:ext cx="429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1565487" y="1526557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487" y="1526557"/>
                  <a:ext cx="429771" cy="461665"/>
                </a:xfrm>
                <a:prstGeom prst="rect">
                  <a:avLst/>
                </a:prstGeom>
                <a:blipFill>
                  <a:blip r:embed="rId26"/>
                  <a:stretch>
                    <a:fillRect l="-3125" r="-3125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501665" y="1685428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665" y="1685428"/>
                  <a:ext cx="429771" cy="461665"/>
                </a:xfrm>
                <a:prstGeom prst="rect">
                  <a:avLst/>
                </a:prstGeom>
                <a:blipFill>
                  <a:blip r:embed="rId27"/>
                  <a:stretch>
                    <a:fillRect l="-1563" r="-3125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4105724" y="845435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724" y="845435"/>
                  <a:ext cx="429771" cy="461665"/>
                </a:xfrm>
                <a:prstGeom prst="rect">
                  <a:avLst/>
                </a:prstGeom>
                <a:blipFill>
                  <a:blip r:embed="rId28"/>
                  <a:stretch>
                    <a:fillRect l="-3125" r="-4688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2207007" y="818844"/>
                  <a:ext cx="4297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7" y="818844"/>
                  <a:ext cx="429771" cy="461665"/>
                </a:xfrm>
                <a:prstGeom prst="rect">
                  <a:avLst/>
                </a:prstGeom>
                <a:blipFill>
                  <a:blip r:embed="rId29"/>
                  <a:stretch>
                    <a:fillRect l="-4762" r="-12698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4120302" y="1835256"/>
                  <a:ext cx="593234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0302" y="1835256"/>
                  <a:ext cx="593234" cy="40010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760773" y="3131793"/>
                  <a:ext cx="5932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773" y="3131793"/>
                  <a:ext cx="593235" cy="40011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2751123" y="2303813"/>
                  <a:ext cx="762194" cy="684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123" y="2303813"/>
                  <a:ext cx="762194" cy="684577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Down Arrow 83"/>
          <p:cNvSpPr/>
          <p:nvPr/>
        </p:nvSpPr>
        <p:spPr>
          <a:xfrm>
            <a:off x="9411933" y="3291122"/>
            <a:ext cx="233435" cy="652593"/>
          </a:xfrm>
          <a:prstGeom prst="downArrow">
            <a:avLst>
              <a:gd name="adj1" fmla="val 50000"/>
              <a:gd name="adj2" fmla="val 72983"/>
            </a:avLst>
          </a:prstGeom>
          <a:solidFill>
            <a:srgbClr val="F565E4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275187" y="4005620"/>
                <a:ext cx="2720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</a:t>
                </a:r>
                <a:endParaRPr lang="en-US" sz="2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187" y="4005620"/>
                <a:ext cx="2720539" cy="400110"/>
              </a:xfrm>
              <a:prstGeom prst="rect">
                <a:avLst/>
              </a:prstGeom>
              <a:blipFill>
                <a:blip r:embed="rId3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Down Arrow 85"/>
          <p:cNvSpPr/>
          <p:nvPr/>
        </p:nvSpPr>
        <p:spPr>
          <a:xfrm>
            <a:off x="5799230" y="3409704"/>
            <a:ext cx="233435" cy="652593"/>
          </a:xfrm>
          <a:prstGeom prst="downArrow">
            <a:avLst>
              <a:gd name="adj1" fmla="val 50000"/>
              <a:gd name="adj2" fmla="val 72983"/>
            </a:avLst>
          </a:prstGeom>
          <a:solidFill>
            <a:srgbClr val="F565E4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own Arrow 86"/>
          <p:cNvSpPr/>
          <p:nvPr/>
        </p:nvSpPr>
        <p:spPr>
          <a:xfrm>
            <a:off x="2360931" y="3367134"/>
            <a:ext cx="233435" cy="652593"/>
          </a:xfrm>
          <a:prstGeom prst="downArrow">
            <a:avLst>
              <a:gd name="adj1" fmla="val 50000"/>
              <a:gd name="adj2" fmla="val 72983"/>
            </a:avLst>
          </a:prstGeom>
          <a:solidFill>
            <a:srgbClr val="F565E4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5" grpId="0"/>
      <p:bldP spid="65" grpId="0"/>
      <p:bldP spid="84" grpId="0" animBg="1"/>
      <p:bldP spid="85" grpId="0"/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5304" y="477188"/>
            <a:ext cx="410565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3484" y="1141076"/>
                <a:ext cx="6414516" cy="16382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সমাধান:ধরি ,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ঘন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endPara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পৃষ্টের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endPara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endPara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4" y="1141076"/>
                <a:ext cx="6414516" cy="1638269"/>
              </a:xfrm>
              <a:prstGeom prst="rect">
                <a:avLst/>
              </a:prstGeom>
              <a:blipFill>
                <a:blip r:embed="rId3"/>
                <a:stretch>
                  <a:fillRect l="-1423" t="-2214" b="-66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3484" y="2903649"/>
                <a:ext cx="6414516" cy="347845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নতুন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400" b="1" dirty="0" smtClean="0">
                    <a:cs typeface="NikoshBAN" panose="02000000000000000000" pitchFamily="2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𝟐𝟕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ঘন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:endParaRPr lang="en-US" sz="2400" b="1" dirty="0" smtClean="0"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cs typeface="NikoshBAN" panose="02000000000000000000" pitchFamily="2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𝟐𝟏𝟔</m:t>
                    </m:r>
                  </m:oMath>
                </a14:m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ঘন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:endParaRPr lang="en-US" sz="2400" b="1" dirty="0" smtClean="0">
                  <a:cs typeface="NikoshBAN" panose="02000000000000000000" pitchFamily="2" charset="0"/>
                </a:endParaRPr>
              </a:p>
              <a:p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নতুন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deg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𝟐𝟏𝟔</m:t>
                        </m:r>
                      </m:e>
                    </m:rad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:endPara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পৃষ্টের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endPara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দৈর্ঘ্যএকক</a:t>
                </a:r>
                <a:endPara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পৃষ্টের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সে.মি.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:endPara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cs typeface="NikoshBAN" panose="02000000000000000000" pitchFamily="2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𝟐𝟏𝟔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4" y="2903649"/>
                <a:ext cx="6414516" cy="3478453"/>
              </a:xfrm>
              <a:prstGeom prst="rect">
                <a:avLst/>
              </a:prstGeom>
              <a:blipFill>
                <a:blip r:embed="rId4"/>
                <a:stretch>
                  <a:fillRect l="-1423" t="-698" b="-296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22592" y="2018884"/>
                <a:ext cx="4654296" cy="16392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নতুন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endPara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</a:t>
                </a:r>
                <a:r>
                  <a:rPr lang="en-US" sz="2400" b="1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</a:p>
              <a:p>
                <a:r>
                  <a:rPr lang="en-US" sz="2400" b="1" dirty="0" smtClean="0">
                    <a:cs typeface="NikoshBAN" panose="02000000000000000000" pitchFamily="2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400" b="1" dirty="0" smtClean="0">
                    <a:cs typeface="NikoshBAN" panose="02000000000000000000" pitchFamily="2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𝟑𝟗𝟐𝟑</m:t>
                    </m:r>
                  </m:oMath>
                </a14:m>
                <a:r>
                  <a:rPr lang="en-US" sz="2400" b="1" dirty="0" smtClean="0"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592" y="2018884"/>
                <a:ext cx="4654296" cy="1639295"/>
              </a:xfrm>
              <a:prstGeom prst="rect">
                <a:avLst/>
              </a:prstGeom>
              <a:blipFill>
                <a:blip r:embed="rId5"/>
                <a:stretch>
                  <a:fillRect l="-1828" t="-2583" b="-738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49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5192" y="577772"/>
            <a:ext cx="27523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2416" y="1739060"/>
                <a:ext cx="10104120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1.কোন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কর্ণের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𝟏𝟖</m:t>
                    </m:r>
                  </m:oMath>
                </a14:m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সে.মি.হলে,তার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16" y="1739060"/>
                <a:ext cx="10104120" cy="461665"/>
              </a:xfrm>
              <a:prstGeom prst="rect">
                <a:avLst/>
              </a:prstGeom>
              <a:blipFill>
                <a:blip r:embed="rId3"/>
                <a:stretch>
                  <a:fillRect l="-843" t="-7595" b="-2658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3272" y="2434004"/>
                <a:ext cx="10113264" cy="49763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সে.মি. 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খ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         গ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𝟐𝟕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সে.মি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72" y="2434004"/>
                <a:ext cx="10113264" cy="497637"/>
              </a:xfrm>
              <a:prstGeom prst="rect">
                <a:avLst/>
              </a:prstGeom>
              <a:blipFill>
                <a:blip r:embed="rId4"/>
                <a:stretch>
                  <a:fillRect l="-903" b="-2470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24128" y="3284396"/>
                <a:ext cx="10122408" cy="49648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2.কোন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সে.মি.হলে,তার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3284396"/>
                <a:ext cx="10122408" cy="496483"/>
              </a:xfrm>
              <a:prstGeom prst="rect">
                <a:avLst/>
              </a:prstGeom>
              <a:blipFill>
                <a:blip r:embed="rId5"/>
                <a:stretch>
                  <a:fillRect l="-841" b="-2619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4984" y="3979340"/>
                <a:ext cx="10131552" cy="49648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খ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𝟏𝟎𝟎𝟎</m:t>
                    </m:r>
                  </m:oMath>
                </a14:m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গ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𝟏𝟐𝟎𝟎</m:t>
                    </m:r>
                  </m:oMath>
                </a14:m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ঘ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84" y="3979340"/>
                <a:ext cx="10131552" cy="496483"/>
              </a:xfrm>
              <a:prstGeom prst="rect">
                <a:avLst/>
              </a:prstGeom>
              <a:blipFill>
                <a:blip r:embed="rId6"/>
                <a:stretch>
                  <a:fillRect l="-901" b="-2619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0168" y="2520085"/>
                <a:ext cx="384048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168" y="2520085"/>
                <a:ext cx="384048" cy="4891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39312" y="4044843"/>
                <a:ext cx="384048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312" y="4044843"/>
                <a:ext cx="384048" cy="4891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3272" y="4874473"/>
                <a:ext cx="10113264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3.কোন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আয়তন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𝟔𝟒</m:t>
                    </m:r>
                  </m:oMath>
                </a14:m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পৃষ্টতলের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72" y="4874473"/>
                <a:ext cx="10113264" cy="461665"/>
              </a:xfrm>
              <a:prstGeom prst="rect">
                <a:avLst/>
              </a:prstGeom>
              <a:blipFill>
                <a:blip r:embed="rId9"/>
                <a:stretch>
                  <a:fillRect l="-903" t="-7692" b="-2820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24128" y="5569417"/>
                <a:ext cx="10122408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𝟏𝟔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খ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𝟔𝟒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গ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cs typeface="NikoshBAN" panose="02000000000000000000" pitchFamily="2" charset="0"/>
                  </a:rPr>
                  <a:t>9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ঘ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𝟐𝟖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5569417"/>
                <a:ext cx="10122408" cy="461665"/>
              </a:xfrm>
              <a:prstGeom prst="rect">
                <a:avLst/>
              </a:prstGeom>
              <a:blipFill>
                <a:blip r:embed="rId10"/>
                <a:stretch>
                  <a:fillRect l="-841" t="-11538" b="-2820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87668" y="5590824"/>
                <a:ext cx="384048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668" y="5590824"/>
                <a:ext cx="384048" cy="4891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3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12" y="1392936"/>
            <a:ext cx="3163824" cy="2566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2104" y="447392"/>
            <a:ext cx="27523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 rot="16200000">
            <a:off x="1177966" y="2055790"/>
            <a:ext cx="2656332" cy="1150791"/>
          </a:xfrm>
          <a:prstGeom prst="downArrowCallout">
            <a:avLst>
              <a:gd name="adj1" fmla="val 19004"/>
              <a:gd name="adj2" fmla="val 25000"/>
              <a:gd name="adj3" fmla="val 25000"/>
              <a:gd name="adj4" fmla="val 514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2104" y="4381676"/>
                <a:ext cx="4817536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𝒄𝒎</m:t>
                    </m:r>
                  </m:oMath>
                </a14:m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পৃষ্টের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104" y="4381676"/>
                <a:ext cx="4817536" cy="1569660"/>
              </a:xfrm>
              <a:prstGeom prst="rect">
                <a:avLst/>
              </a:prstGeom>
              <a:blipFill>
                <a:blip r:embed="rId4"/>
                <a:stretch>
                  <a:fillRect l="-1763" t="-2308" b="-730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9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4" y="292608"/>
            <a:ext cx="11465332" cy="6272784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69965" y="120535"/>
            <a:ext cx="12052070" cy="6616931"/>
          </a:xfrm>
          <a:prstGeom prst="frame">
            <a:avLst>
              <a:gd name="adj1" fmla="val 985"/>
            </a:avLst>
          </a:prstGeom>
          <a:noFill/>
          <a:ln cmpd="tri"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334" y="1544128"/>
            <a:ext cx="11465332" cy="5313872"/>
          </a:xfrm>
          <a:prstGeom prst="rect">
            <a:avLst/>
          </a:prstGeom>
          <a:noFill/>
          <a:ln>
            <a:noFill/>
          </a:ln>
        </p:spPr>
        <p:txBody>
          <a:bodyPr wrap="square" lIns="822960" tIns="548640" rIns="640080" bIns="457200" rtlCol="0">
            <a:prstTxWarp prst="textArchUp">
              <a:avLst>
                <a:gd name="adj" fmla="val 9025105"/>
              </a:avLst>
            </a:prstTxWarp>
            <a:spAutoFit/>
          </a:bodyPr>
          <a:lstStyle/>
          <a:p>
            <a:pPr algn="ctr"/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3206" y="2428123"/>
            <a:ext cx="3440204" cy="6463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4448" y="3647066"/>
            <a:ext cx="461772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sz="66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58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53" presetClass="exit" presetSubtype="3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97" y="932838"/>
            <a:ext cx="2889963" cy="3354744"/>
          </a:xfrm>
          <a:prstGeom prst="roundRect">
            <a:avLst>
              <a:gd name="adj" fmla="val 4492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>
              <a:schemeClr val="accent1">
                <a:alpha val="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932838"/>
            <a:ext cx="2942156" cy="3354744"/>
          </a:xfrm>
          <a:prstGeom prst="roundRect">
            <a:avLst>
              <a:gd name="adj" fmla="val 41456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>
              <a:schemeClr val="accent1">
                <a:alpha val="0"/>
              </a:schemeClr>
            </a:glow>
          </a:effectLst>
        </p:spPr>
      </p:pic>
      <p:sp>
        <p:nvSpPr>
          <p:cNvPr id="21" name="Frame 20"/>
          <p:cNvSpPr/>
          <p:nvPr/>
        </p:nvSpPr>
        <p:spPr>
          <a:xfrm>
            <a:off x="69965" y="120535"/>
            <a:ext cx="12052070" cy="6616931"/>
          </a:xfrm>
          <a:prstGeom prst="frame">
            <a:avLst>
              <a:gd name="adj1" fmla="val 985"/>
            </a:avLst>
          </a:prstGeom>
          <a:noFill/>
          <a:ln cmpd="tri"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625887" y="2673286"/>
            <a:ext cx="3125057" cy="3487470"/>
          </a:xfrm>
          <a:custGeom>
            <a:avLst/>
            <a:gdLst>
              <a:gd name="connsiteX0" fmla="*/ 0 w 3235569"/>
              <a:gd name="connsiteY0" fmla="*/ 3432516 h 3432516"/>
              <a:gd name="connsiteX1" fmla="*/ 794824 w 3235569"/>
              <a:gd name="connsiteY1" fmla="*/ 3432516 h 3432516"/>
              <a:gd name="connsiteX2" fmla="*/ 1617784 w 3235569"/>
              <a:gd name="connsiteY2" fmla="*/ 2658793 h 3432516"/>
              <a:gd name="connsiteX3" fmla="*/ 2440744 w 3235569"/>
              <a:gd name="connsiteY3" fmla="*/ 3432516 h 3432516"/>
              <a:gd name="connsiteX4" fmla="*/ 3235569 w 3235569"/>
              <a:gd name="connsiteY4" fmla="*/ 3432516 h 3432516"/>
              <a:gd name="connsiteX5" fmla="*/ 3235569 w 3235569"/>
              <a:gd name="connsiteY5" fmla="*/ 363581 h 3432516"/>
              <a:gd name="connsiteX6" fmla="*/ 2871988 w 3235569"/>
              <a:gd name="connsiteY6" fmla="*/ 0 h 3432516"/>
              <a:gd name="connsiteX7" fmla="*/ 363581 w 3235569"/>
              <a:gd name="connsiteY7" fmla="*/ 0 h 3432516"/>
              <a:gd name="connsiteX8" fmla="*/ 0 w 3235569"/>
              <a:gd name="connsiteY8" fmla="*/ 363581 h 343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5569" h="3432516">
                <a:moveTo>
                  <a:pt x="0" y="3432516"/>
                </a:moveTo>
                <a:lnTo>
                  <a:pt x="794824" y="3432516"/>
                </a:lnTo>
                <a:cubicBezTo>
                  <a:pt x="794824" y="3005201"/>
                  <a:pt x="1163276" y="2658793"/>
                  <a:pt x="1617784" y="2658793"/>
                </a:cubicBezTo>
                <a:cubicBezTo>
                  <a:pt x="2072292" y="2658793"/>
                  <a:pt x="2440744" y="3005201"/>
                  <a:pt x="2440744" y="3432516"/>
                </a:cubicBezTo>
                <a:lnTo>
                  <a:pt x="3235569" y="3432516"/>
                </a:lnTo>
                <a:lnTo>
                  <a:pt x="3235569" y="363581"/>
                </a:lnTo>
                <a:cubicBezTo>
                  <a:pt x="3235569" y="162781"/>
                  <a:pt x="3072788" y="0"/>
                  <a:pt x="2871988" y="0"/>
                </a:cubicBezTo>
                <a:lnTo>
                  <a:pt x="363581" y="0"/>
                </a:lnTo>
                <a:cubicBezTo>
                  <a:pt x="162781" y="0"/>
                  <a:pt x="0" y="162781"/>
                  <a:pt x="0" y="3635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>
              <a:schemeClr val="accent1">
                <a:alpha val="0"/>
              </a:schemeClr>
            </a:glow>
            <a:outerShdw blurRad="127000" sx="107000" sy="107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49761" y="3601413"/>
            <a:ext cx="2848833" cy="1631216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মো:বিশারত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01711352632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 flipV="1">
            <a:off x="7684572" y="2699120"/>
            <a:ext cx="3125057" cy="3487470"/>
          </a:xfrm>
          <a:custGeom>
            <a:avLst/>
            <a:gdLst>
              <a:gd name="connsiteX0" fmla="*/ 0 w 3235569"/>
              <a:gd name="connsiteY0" fmla="*/ 3432516 h 3432516"/>
              <a:gd name="connsiteX1" fmla="*/ 794824 w 3235569"/>
              <a:gd name="connsiteY1" fmla="*/ 3432516 h 3432516"/>
              <a:gd name="connsiteX2" fmla="*/ 1617784 w 3235569"/>
              <a:gd name="connsiteY2" fmla="*/ 2658793 h 3432516"/>
              <a:gd name="connsiteX3" fmla="*/ 2440744 w 3235569"/>
              <a:gd name="connsiteY3" fmla="*/ 3432516 h 3432516"/>
              <a:gd name="connsiteX4" fmla="*/ 3235569 w 3235569"/>
              <a:gd name="connsiteY4" fmla="*/ 3432516 h 3432516"/>
              <a:gd name="connsiteX5" fmla="*/ 3235569 w 3235569"/>
              <a:gd name="connsiteY5" fmla="*/ 363581 h 3432516"/>
              <a:gd name="connsiteX6" fmla="*/ 2871988 w 3235569"/>
              <a:gd name="connsiteY6" fmla="*/ 0 h 3432516"/>
              <a:gd name="connsiteX7" fmla="*/ 363581 w 3235569"/>
              <a:gd name="connsiteY7" fmla="*/ 0 h 3432516"/>
              <a:gd name="connsiteX8" fmla="*/ 0 w 3235569"/>
              <a:gd name="connsiteY8" fmla="*/ 363581 h 343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5569" h="3432516">
                <a:moveTo>
                  <a:pt x="0" y="3432516"/>
                </a:moveTo>
                <a:lnTo>
                  <a:pt x="794824" y="3432516"/>
                </a:lnTo>
                <a:cubicBezTo>
                  <a:pt x="794824" y="3005201"/>
                  <a:pt x="1163276" y="2658793"/>
                  <a:pt x="1617784" y="2658793"/>
                </a:cubicBezTo>
                <a:cubicBezTo>
                  <a:pt x="2072292" y="2658793"/>
                  <a:pt x="2440744" y="3005201"/>
                  <a:pt x="2440744" y="3432516"/>
                </a:cubicBezTo>
                <a:lnTo>
                  <a:pt x="3235569" y="3432516"/>
                </a:lnTo>
                <a:lnTo>
                  <a:pt x="3235569" y="363581"/>
                </a:lnTo>
                <a:cubicBezTo>
                  <a:pt x="3235569" y="162781"/>
                  <a:pt x="3072788" y="0"/>
                  <a:pt x="2871988" y="0"/>
                </a:cubicBezTo>
                <a:lnTo>
                  <a:pt x="363581" y="0"/>
                </a:lnTo>
                <a:cubicBezTo>
                  <a:pt x="162781" y="0"/>
                  <a:pt x="0" y="162781"/>
                  <a:pt x="0" y="3635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>
              <a:schemeClr val="accent1">
                <a:alpha val="0"/>
              </a:schemeClr>
            </a:glow>
            <a:outerShdw blurRad="127000" sx="107000" sy="107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003256" y="3447525"/>
            <a:ext cx="2728148" cy="193899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্রেণি:নবম-দশম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পরিমিতি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(16.4)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ঃঘনক</a:t>
            </a:r>
            <a:endParaRPr 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সময়:50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তারিখ:31/03/2022</a:t>
            </a:r>
            <a:r>
              <a:rPr lang="as-IN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34" y="1865845"/>
            <a:ext cx="2355931" cy="42070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80451" y="939635"/>
            <a:ext cx="287811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7" t="29798" r="33015" b="21193"/>
          <a:stretch/>
        </p:blipFill>
        <p:spPr>
          <a:xfrm>
            <a:off x="1499616" y="1088137"/>
            <a:ext cx="2240280" cy="2029968"/>
          </a:xfrm>
          <a:prstGeom prst="roundRect">
            <a:avLst>
              <a:gd name="adj" fmla="val 1452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91" y="992123"/>
            <a:ext cx="2284477" cy="2093977"/>
          </a:xfrm>
          <a:prstGeom prst="roundRect">
            <a:avLst>
              <a:gd name="adj" fmla="val 25121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12369" r="14033" b="12751"/>
          <a:stretch/>
        </p:blipFill>
        <p:spPr>
          <a:xfrm>
            <a:off x="8961881" y="1056132"/>
            <a:ext cx="2249424" cy="2029968"/>
          </a:xfrm>
          <a:prstGeom prst="roundRect">
            <a:avLst>
              <a:gd name="adj" fmla="val 15428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26864" y="4101191"/>
            <a:ext cx="335584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3360" y="5038344"/>
            <a:ext cx="536752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88" y="1040332"/>
            <a:ext cx="2777254" cy="2457198"/>
          </a:xfrm>
          <a:prstGeom prst="roundRect">
            <a:avLst>
              <a:gd name="adj" fmla="val 14527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565E4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84" y="1065439"/>
            <a:ext cx="2777253" cy="2523009"/>
          </a:xfrm>
          <a:prstGeom prst="roundRect">
            <a:avLst>
              <a:gd name="adj" fmla="val 1187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66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979" y="1007427"/>
            <a:ext cx="2777253" cy="2490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565E4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298210" y="453623"/>
            <a:ext cx="339958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6543" y="3825234"/>
            <a:ext cx="524752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দৈর্ঘ্য,প্রস্থ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236" y="3825234"/>
            <a:ext cx="314500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236" y="5400847"/>
            <a:ext cx="3145006" cy="46166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574535" y="4381291"/>
            <a:ext cx="1874521" cy="1873205"/>
            <a:chOff x="6491260" y="4381291"/>
            <a:chExt cx="2354113" cy="2039112"/>
          </a:xfrm>
        </p:grpSpPr>
        <p:sp>
          <p:nvSpPr>
            <p:cNvPr id="35" name="Oval 34"/>
            <p:cNvSpPr/>
            <p:nvPr/>
          </p:nvSpPr>
          <p:spPr>
            <a:xfrm>
              <a:off x="6491260" y="4381291"/>
              <a:ext cx="2354113" cy="2039112"/>
            </a:xfrm>
            <a:prstGeom prst="ellipse">
              <a:avLst/>
            </a:prstGeom>
            <a:ln w="57150">
              <a:solidFill>
                <a:srgbClr val="4C216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612181" y="4588581"/>
              <a:ext cx="2137166" cy="1606967"/>
              <a:chOff x="6861840" y="4750511"/>
              <a:chExt cx="1645682" cy="160696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8057" y="4750511"/>
                <a:ext cx="1619465" cy="1606967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251997" y="4960044"/>
                <a:ext cx="891584" cy="50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508204" y="5387939"/>
                <a:ext cx="891785" cy="50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</a:t>
                </a:r>
                <a:endPara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462158">
                <a:off x="6861840" y="5342876"/>
                <a:ext cx="886496" cy="50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</a:t>
                </a:r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161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442456" y="850176"/>
            <a:ext cx="5024887" cy="1224951"/>
          </a:xfrm>
          <a:prstGeom prst="flowChartDecision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813048" y="2105794"/>
            <a:ext cx="4279392" cy="1172928"/>
          </a:xfrm>
          <a:prstGeom prst="downArrowCallout">
            <a:avLst>
              <a:gd name="adj1" fmla="val 22224"/>
              <a:gd name="adj2" fmla="val 25000"/>
              <a:gd name="adj3" fmla="val 25000"/>
              <a:gd name="adj4" fmla="val 50444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3048" y="3340056"/>
            <a:ext cx="4279392" cy="707886"/>
          </a:xfrm>
          <a:prstGeom prst="rect">
            <a:avLst/>
          </a:prstGeom>
          <a:solidFill>
            <a:srgbClr val="00B0F0"/>
          </a:solidFill>
          <a:ln w="66675" cap="sq">
            <a:solidFill>
              <a:srgbClr val="7030A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1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1623" y="639243"/>
            <a:ext cx="175575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0492" y="1739022"/>
            <a:ext cx="68945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75004" y="2816886"/>
            <a:ext cx="7616952" cy="479953"/>
            <a:chOff x="2162556" y="2848462"/>
            <a:chExt cx="7616952" cy="479953"/>
          </a:xfrm>
        </p:grpSpPr>
        <p:grpSp>
          <p:nvGrpSpPr>
            <p:cNvPr id="15" name="Group 14"/>
            <p:cNvGrpSpPr/>
            <p:nvPr/>
          </p:nvGrpSpPr>
          <p:grpSpPr>
            <a:xfrm>
              <a:off x="2162556" y="2848462"/>
              <a:ext cx="7616952" cy="479953"/>
              <a:chOff x="2162556" y="2848462"/>
              <a:chExt cx="7616952" cy="47995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162556" y="2852927"/>
                <a:ext cx="7616952" cy="475488"/>
                <a:chOff x="2487168" y="2432304"/>
                <a:chExt cx="7616952" cy="475488"/>
              </a:xfrm>
              <a:solidFill>
                <a:srgbClr val="00B0F0"/>
              </a:solidFill>
            </p:grpSpPr>
            <p:sp>
              <p:nvSpPr>
                <p:cNvPr id="4" name="Frame 3"/>
                <p:cNvSpPr/>
                <p:nvPr/>
              </p:nvSpPr>
              <p:spPr>
                <a:xfrm>
                  <a:off x="2962656" y="2432304"/>
                  <a:ext cx="7141464" cy="475488"/>
                </a:xfrm>
                <a:prstGeom prst="frame">
                  <a:avLst>
                    <a:gd name="adj1" fmla="val 12500"/>
                  </a:avLst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Donut 4"/>
                <p:cNvSpPr/>
                <p:nvPr/>
              </p:nvSpPr>
              <p:spPr>
                <a:xfrm>
                  <a:off x="2487168" y="2432304"/>
                  <a:ext cx="475488" cy="475488"/>
                </a:xfrm>
                <a:prstGeom prst="donut">
                  <a:avLst>
                    <a:gd name="adj" fmla="val 9205"/>
                  </a:avLst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2258568" y="2848462"/>
                <a:ext cx="24688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734056" y="2866750"/>
              <a:ext cx="6967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কি-তা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চিত্র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আঁকতে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75004" y="3502365"/>
            <a:ext cx="9567352" cy="512277"/>
            <a:chOff x="1175004" y="3502365"/>
            <a:chExt cx="9567352" cy="512277"/>
          </a:xfrm>
        </p:grpSpPr>
        <p:sp>
          <p:nvSpPr>
            <p:cNvPr id="23" name="Frame 22"/>
            <p:cNvSpPr/>
            <p:nvPr/>
          </p:nvSpPr>
          <p:spPr>
            <a:xfrm>
              <a:off x="1650492" y="3520653"/>
              <a:ext cx="9091864" cy="475488"/>
            </a:xfrm>
            <a:prstGeom prst="frame">
              <a:avLst>
                <a:gd name="adj1" fmla="val 12500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onut 23"/>
            <p:cNvSpPr/>
            <p:nvPr/>
          </p:nvSpPr>
          <p:spPr>
            <a:xfrm>
              <a:off x="1175004" y="3502365"/>
              <a:ext cx="475488" cy="475488"/>
            </a:xfrm>
            <a:prstGeom prst="donut">
              <a:avLst>
                <a:gd name="adj" fmla="val 9205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71880" y="3520653"/>
              <a:ext cx="2491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73936" y="3552977"/>
              <a:ext cx="8631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কের 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কর্ণ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আয়তন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নির্ণয়ের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লিখতে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75004" y="4247494"/>
            <a:ext cx="10492740" cy="479953"/>
            <a:chOff x="2162556" y="2848462"/>
            <a:chExt cx="10492740" cy="479953"/>
          </a:xfrm>
        </p:grpSpPr>
        <p:grpSp>
          <p:nvGrpSpPr>
            <p:cNvPr id="33" name="Group 32"/>
            <p:cNvGrpSpPr/>
            <p:nvPr/>
          </p:nvGrpSpPr>
          <p:grpSpPr>
            <a:xfrm>
              <a:off x="2162556" y="2848462"/>
              <a:ext cx="10492740" cy="479953"/>
              <a:chOff x="2162556" y="2848462"/>
              <a:chExt cx="10492740" cy="479953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162556" y="2852927"/>
                <a:ext cx="10492740" cy="475488"/>
                <a:chOff x="2487168" y="2432304"/>
                <a:chExt cx="10492740" cy="475488"/>
              </a:xfrm>
              <a:solidFill>
                <a:srgbClr val="00B0F0"/>
              </a:solidFill>
            </p:grpSpPr>
            <p:sp>
              <p:nvSpPr>
                <p:cNvPr id="37" name="Frame 36"/>
                <p:cNvSpPr/>
                <p:nvPr/>
              </p:nvSpPr>
              <p:spPr>
                <a:xfrm>
                  <a:off x="2962656" y="2432304"/>
                  <a:ext cx="10017252" cy="475488"/>
                </a:xfrm>
                <a:prstGeom prst="frame">
                  <a:avLst>
                    <a:gd name="adj1" fmla="val 12500"/>
                  </a:avLst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Donut 37"/>
                <p:cNvSpPr/>
                <p:nvPr/>
              </p:nvSpPr>
              <p:spPr>
                <a:xfrm>
                  <a:off x="2487168" y="2432304"/>
                  <a:ext cx="475488" cy="475488"/>
                </a:xfrm>
                <a:prstGeom prst="donut">
                  <a:avLst>
                    <a:gd name="adj" fmla="val 9205"/>
                  </a:avLst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2258568" y="2848462"/>
                <a:ext cx="24688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734056" y="2866750"/>
              <a:ext cx="9857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কের 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কর্ণ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আয়তনের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প্রয়োগ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সমস্যাবলী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সমাধান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65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48469" y="4380039"/>
                <a:ext cx="4888992" cy="46165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lIns="91431" tIns="45716" rIns="91431" bIns="45716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ঘনকের দৈর্ঘ্য=প্রস্থ=উচ্চতা=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𝒂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একক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হলে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469" y="4380039"/>
                <a:ext cx="4888992" cy="461657"/>
              </a:xfrm>
              <a:prstGeom prst="rect">
                <a:avLst/>
              </a:prstGeom>
              <a:blipFill>
                <a:blip r:embed="rId3"/>
                <a:stretch>
                  <a:fillRect l="-1863" t="-7692" b="-2820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6739" r="7298" b="6054"/>
          <a:stretch/>
        </p:blipFill>
        <p:spPr>
          <a:xfrm>
            <a:off x="4607177" y="1162222"/>
            <a:ext cx="3024554" cy="2450593"/>
          </a:xfrm>
          <a:prstGeom prst="roundRect">
            <a:avLst>
              <a:gd name="adj" fmla="val 12092"/>
            </a:avLst>
          </a:prstGeom>
          <a:solidFill>
            <a:srgbClr val="FFFFFF"/>
          </a:solidFill>
          <a:ln w="76200" cap="sq">
            <a:solidFill>
              <a:srgbClr val="66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48469" y="5786027"/>
                <a:ext cx="4782609" cy="4699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lIns="91431" tIns="45716" rIns="91431" bIns="45716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ঘনকের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আয়তন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ঘন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469" y="5786027"/>
                <a:ext cx="4782609" cy="469992"/>
              </a:xfrm>
              <a:prstGeom prst="rect">
                <a:avLst/>
              </a:prstGeom>
              <a:blipFill>
                <a:blip r:embed="rId5"/>
                <a:stretch>
                  <a:fillRect l="-1906" t="-5000" b="-275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48469" y="5041455"/>
                <a:ext cx="7680421" cy="5098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lIns="91431" tIns="45716" rIns="91431" bIns="45716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ঘনকের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দৈ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র্ঘ্য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𝒂</m:t>
                    </m:r>
                  </m:oMath>
                </a14:m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একক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469" y="5041455"/>
                <a:ext cx="7680421" cy="509875"/>
              </a:xfrm>
              <a:prstGeom prst="rect">
                <a:avLst/>
              </a:prstGeom>
              <a:blipFill>
                <a:blip r:embed="rId6"/>
                <a:stretch>
                  <a:fillRect l="-1188" b="-2413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453561" y="2022243"/>
            <a:ext cx="0" cy="15905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450470" y="3058917"/>
            <a:ext cx="1055077" cy="49858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68723" y="1698727"/>
            <a:ext cx="1781747" cy="309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50470" y="2491737"/>
                <a:ext cx="105816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উচ্চতা=</a:t>
                </a:r>
                <a14:m>
                  <m:oMath xmlns:m="http://schemas.openxmlformats.org/officeDocument/2006/math"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𝒂</m:t>
                    </m:r>
                  </m:oMath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70" y="2491737"/>
                <a:ext cx="1058168" cy="400110"/>
              </a:xfrm>
              <a:prstGeom prst="rect">
                <a:avLst/>
              </a:prstGeom>
              <a:blipFill>
                <a:blip r:embed="rId7"/>
                <a:stretch>
                  <a:fillRect l="-6322" t="-9231" b="-3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24905" y="1484443"/>
                <a:ext cx="101111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দৈর্ঘ্য=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𝒂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905" y="1484443"/>
                <a:ext cx="1011116" cy="400110"/>
              </a:xfrm>
              <a:prstGeom prst="rect">
                <a:avLst/>
              </a:prstGeom>
              <a:blipFill>
                <a:blip r:embed="rId8"/>
                <a:stretch>
                  <a:fillRect l="-7229" t="-9231" b="-3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73996" y="2917506"/>
                <a:ext cx="101111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bn-IN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𝒂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996" y="2917506"/>
                <a:ext cx="1011116" cy="400110"/>
              </a:xfrm>
              <a:prstGeom prst="rect">
                <a:avLst/>
              </a:prstGeom>
              <a:blipFill>
                <a:blip r:embed="rId9"/>
                <a:stretch>
                  <a:fillRect l="-6024" t="-9231" b="-3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V="1">
            <a:off x="4668723" y="1484443"/>
            <a:ext cx="2839915" cy="17567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24656" y="435454"/>
            <a:ext cx="5011614" cy="461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ঘনকের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র্ঘ্য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সুত্র নির্নয়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9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4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9" grpId="0"/>
      <p:bldP spid="20" grpId="0"/>
      <p:bldP spid="21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5074449" y="2134430"/>
            <a:ext cx="2177932" cy="1522432"/>
            <a:chOff x="1027156" y="5948998"/>
            <a:chExt cx="3626955" cy="1653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Parallelogram 46"/>
                <p:cNvSpPr/>
                <p:nvPr/>
              </p:nvSpPr>
              <p:spPr>
                <a:xfrm>
                  <a:off x="1027156" y="5948998"/>
                  <a:ext cx="2678970" cy="1653307"/>
                </a:xfrm>
                <a:prstGeom prst="parallelogram">
                  <a:avLst>
                    <a:gd name="adj" fmla="val 0"/>
                  </a:avLst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ক্ষেত্রফল</a:t>
                  </a:r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</m:t>
                      </m:r>
                    </m:oMath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7" name="Parallelogram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56" y="5948998"/>
                  <a:ext cx="2678970" cy="1653307"/>
                </a:xfrm>
                <a:prstGeom prst="parallelogram">
                  <a:avLst>
                    <a:gd name="adj" fmla="val 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/>
            <p:cNvSpPr txBox="1"/>
            <p:nvPr/>
          </p:nvSpPr>
          <p:spPr>
            <a:xfrm>
              <a:off x="4469232" y="6119981"/>
              <a:ext cx="184879" cy="53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Parallelogram 69"/>
              <p:cNvSpPr/>
              <p:nvPr/>
            </p:nvSpPr>
            <p:spPr>
              <a:xfrm>
                <a:off x="5020720" y="2892329"/>
                <a:ext cx="2326684" cy="768489"/>
              </a:xfrm>
              <a:prstGeom prst="parallelogram">
                <a:avLst>
                  <a:gd name="adj" fmla="val 102398"/>
                </a:avLst>
              </a:prstGeom>
              <a:solidFill>
                <a:schemeClr val="accent2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0" name="Parallelogram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720" y="2892329"/>
                <a:ext cx="2326684" cy="768489"/>
              </a:xfrm>
              <a:prstGeom prst="parallelogram">
                <a:avLst>
                  <a:gd name="adj" fmla="val 102398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769769" y="912538"/>
            <a:ext cx="1611595" cy="2503202"/>
            <a:chOff x="6679724" y="4053261"/>
            <a:chExt cx="2641372" cy="2510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Parallelogram 42"/>
                <p:cNvSpPr/>
                <p:nvPr/>
              </p:nvSpPr>
              <p:spPr>
                <a:xfrm>
                  <a:off x="6679724" y="4508488"/>
                  <a:ext cx="2641372" cy="1605343"/>
                </a:xfrm>
                <a:prstGeom prst="parallelogram">
                  <a:avLst>
                    <a:gd name="adj" fmla="val 0"/>
                  </a:avLst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ক্ষেত্রফল</a:t>
                  </a:r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</m:t>
                      </m:r>
                    </m:oMath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3" name="Parallelogram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724" y="4508488"/>
                  <a:ext cx="2641372" cy="1605343"/>
                </a:xfrm>
                <a:prstGeom prst="parallelogram">
                  <a:avLst>
                    <a:gd name="adj" fmla="val 0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/>
            <p:cNvSpPr txBox="1"/>
            <p:nvPr/>
          </p:nvSpPr>
          <p:spPr>
            <a:xfrm>
              <a:off x="7709944" y="4053261"/>
              <a:ext cx="184879" cy="52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924943" y="6039120"/>
              <a:ext cx="184879" cy="525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/>
            </a:p>
          </p:txBody>
        </p:sp>
      </p:grpSp>
      <p:sp>
        <p:nvSpPr>
          <p:cNvPr id="57" name="Flowchart: Process 56"/>
          <p:cNvSpPr/>
          <p:nvPr/>
        </p:nvSpPr>
        <p:spPr>
          <a:xfrm>
            <a:off x="5024806" y="4371930"/>
            <a:ext cx="110474" cy="242986"/>
          </a:xfrm>
          <a:prstGeom prst="flowChartProces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 rot="5400000" flipV="1">
            <a:off x="4285291" y="2126392"/>
            <a:ext cx="2290436" cy="770401"/>
            <a:chOff x="7605459" y="4114528"/>
            <a:chExt cx="2760453" cy="526504"/>
          </a:xfrm>
        </p:grpSpPr>
        <p:sp>
          <p:nvSpPr>
            <p:cNvPr id="63" name="Cube 62"/>
            <p:cNvSpPr/>
            <p:nvPr/>
          </p:nvSpPr>
          <p:spPr>
            <a:xfrm>
              <a:off x="7605459" y="4114528"/>
              <a:ext cx="2760453" cy="526504"/>
            </a:xfrm>
            <a:prstGeom prst="cube">
              <a:avLst>
                <a:gd name="adj" fmla="val 10000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878284" y="4224473"/>
                  <a:ext cx="2000688" cy="3155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ক্ষেত্রফল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</m:t>
                      </m:r>
                    </m:oMath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8284" y="4224473"/>
                  <a:ext cx="2000688" cy="315509"/>
                </a:xfrm>
                <a:prstGeom prst="rect">
                  <a:avLst/>
                </a:prstGeom>
                <a:blipFill>
                  <a:blip r:embed="rId6"/>
                  <a:stretch>
                    <a:fillRect l="-9211" r="-302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6287961" y="1401544"/>
            <a:ext cx="1123232" cy="2243789"/>
            <a:chOff x="2547022" y="1208751"/>
            <a:chExt cx="787284" cy="2164392"/>
          </a:xfrm>
        </p:grpSpPr>
        <p:grpSp>
          <p:nvGrpSpPr>
            <p:cNvPr id="51" name="Group 50"/>
            <p:cNvGrpSpPr/>
            <p:nvPr/>
          </p:nvGrpSpPr>
          <p:grpSpPr>
            <a:xfrm rot="16200000" flipV="1">
              <a:off x="1988665" y="2027501"/>
              <a:ext cx="2164392" cy="526891"/>
              <a:chOff x="7605459" y="4114528"/>
              <a:chExt cx="2760453" cy="526504"/>
            </a:xfrm>
          </p:grpSpPr>
          <p:sp>
            <p:nvSpPr>
              <p:cNvPr id="54" name="Cube 53"/>
              <p:cNvSpPr/>
              <p:nvPr/>
            </p:nvSpPr>
            <p:spPr>
              <a:xfrm>
                <a:off x="7605459" y="4114528"/>
                <a:ext cx="2760453" cy="526504"/>
              </a:xfrm>
              <a:prstGeom prst="cube">
                <a:avLst>
                  <a:gd name="adj" fmla="val 10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7745942" y="4220553"/>
                    <a:ext cx="2246084" cy="32334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ক্ষেত্রফল 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oMath>
                    </a14:m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5942" y="4220553"/>
                    <a:ext cx="2246084" cy="32334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0263" r="-921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2737409" y="1223995"/>
              <a:ext cx="117807" cy="417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547022" y="2285811"/>
                  <a:ext cx="117807" cy="417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022" y="2285811"/>
                  <a:ext cx="117807" cy="41730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Parallelogram 80"/>
              <p:cNvSpPr/>
              <p:nvPr/>
            </p:nvSpPr>
            <p:spPr>
              <a:xfrm>
                <a:off x="5108675" y="1374817"/>
                <a:ext cx="2238729" cy="703151"/>
              </a:xfrm>
              <a:prstGeom prst="parallelogram">
                <a:avLst>
                  <a:gd name="adj" fmla="val 102398"/>
                </a:avLst>
              </a:prstGeom>
              <a:solidFill>
                <a:schemeClr val="accent2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1" name="Parallelogram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675" y="1374817"/>
                <a:ext cx="2238729" cy="703151"/>
              </a:xfrm>
              <a:prstGeom prst="parallelogram">
                <a:avLst>
                  <a:gd name="adj" fmla="val 102398"/>
                </a:avLst>
              </a:prstGeom>
              <a:blipFill>
                <a:blip r:embed="rId11"/>
                <a:stretch>
                  <a:fillRect b="-826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2953407" y="547803"/>
            <a:ext cx="571499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সমগ্রতলের ক্ষেত্রফলের সুত্র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48612" y="3154034"/>
                <a:ext cx="4516258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anose="02000000000000000000" pitchFamily="2" charset="0"/>
                    <a:ea typeface="Microsoft JhengHei" panose="020B0604030504040204" pitchFamily="34" charset="-120"/>
                    <a:cs typeface="NikoshBAN" panose="02000000000000000000" pitchFamily="2" charset="0"/>
                  </a:rPr>
                  <a:t>দুইটি </a:t>
                </a:r>
                <a:r>
                  <a:rPr lang="en-US" sz="2400" dirty="0" err="1">
                    <a:latin typeface="NikoshBAN" panose="02000000000000000000" pitchFamily="2" charset="0"/>
                    <a:ea typeface="Microsoft JhengHei" panose="020B0604030504040204" pitchFamily="34" charset="-120"/>
                    <a:cs typeface="NikoshBAN" panose="02000000000000000000" pitchFamily="2" charset="0"/>
                  </a:rPr>
                  <a:t>বর্গক্ষেত্রের</a:t>
                </a:r>
                <a:r>
                  <a:rPr lang="bn-IN" sz="2400" dirty="0">
                    <a:latin typeface="NikoshBAN" panose="02000000000000000000" pitchFamily="2" charset="0"/>
                    <a:ea typeface="Microsoft JhengHei" panose="020B0604030504040204" pitchFamily="34" charset="-120"/>
                    <a:cs typeface="NikoshBAN" panose="02000000000000000000" pitchFamily="2" charset="0"/>
                  </a:rPr>
                  <a:t> ক্ষেত্রফল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IN" sz="2400" dirty="0" smtClean="0">
                  <a:latin typeface="NikoshBAN" panose="02000000000000000000" pitchFamily="2" charset="0"/>
                  <a:ea typeface="Microsoft JhengHei" panose="020B0604030504040204" pitchFamily="34" charset="-12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12" y="3154034"/>
                <a:ext cx="4516258" cy="461665"/>
              </a:xfrm>
              <a:prstGeom prst="rect">
                <a:avLst/>
              </a:prstGeom>
              <a:blipFill>
                <a:blip r:embed="rId12"/>
                <a:stretch>
                  <a:fillRect t="-7692" b="-28205"/>
                </a:stretch>
              </a:blipFill>
              <a:ln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23240" y="3126574"/>
                <a:ext cx="4511998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anose="02000000000000000000" pitchFamily="2" charset="0"/>
                    <a:ea typeface="Microsoft JhengHei" panose="020B0604030504040204" pitchFamily="34" charset="-120"/>
                    <a:cs typeface="NikoshBAN" panose="02000000000000000000" pitchFamily="2" charset="0"/>
                  </a:rPr>
                  <a:t>দুইটি </a:t>
                </a:r>
                <a:r>
                  <a:rPr lang="en-US" sz="2400" dirty="0" err="1">
                    <a:latin typeface="NikoshBAN" panose="02000000000000000000" pitchFamily="2" charset="0"/>
                    <a:ea typeface="Microsoft JhengHei" panose="020B0604030504040204" pitchFamily="34" charset="-120"/>
                    <a:cs typeface="NikoshBAN" panose="02000000000000000000" pitchFamily="2" charset="0"/>
                  </a:rPr>
                  <a:t>বর্গক্ষেত্রের</a:t>
                </a:r>
                <a:r>
                  <a:rPr lang="bn-IN" sz="2400" dirty="0">
                    <a:latin typeface="NikoshBAN" panose="02000000000000000000" pitchFamily="2" charset="0"/>
                    <a:ea typeface="Microsoft JhengHei" panose="020B0604030504040204" pitchFamily="34" charset="-120"/>
                    <a:cs typeface="NikoshBAN" panose="02000000000000000000" pitchFamily="2" charset="0"/>
                  </a:rPr>
                  <a:t> ক্ষেত্রফল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IN" sz="2400" dirty="0" smtClean="0">
                  <a:latin typeface="NikoshBAN" panose="02000000000000000000" pitchFamily="2" charset="0"/>
                  <a:ea typeface="Microsoft JhengHei" panose="020B0604030504040204" pitchFamily="34" charset="-12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240" y="3126574"/>
                <a:ext cx="4511998" cy="461665"/>
              </a:xfrm>
              <a:prstGeom prst="rect">
                <a:avLst/>
              </a:prstGeom>
              <a:blipFill>
                <a:blip r:embed="rId13"/>
                <a:stretch>
                  <a:fillRect t="-7692" b="-28205"/>
                </a:stretch>
              </a:blipFill>
              <a:ln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559711" y="4679106"/>
                <a:ext cx="4511998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ea typeface="Microsoft JhengHei" panose="020B0604030504040204" pitchFamily="34" charset="-120"/>
                    <a:cs typeface="NikoshBAN" panose="02000000000000000000" pitchFamily="2" charset="0"/>
                  </a:rPr>
                  <a:t>দুইটি </a:t>
                </a:r>
                <a:r>
                  <a:rPr lang="en-US" sz="2400" dirty="0" err="1" smtClean="0">
                    <a:latin typeface="NikoshBAN" panose="02000000000000000000" pitchFamily="2" charset="0"/>
                    <a:ea typeface="Microsoft JhengHei" panose="020B0604030504040204" pitchFamily="34" charset="-120"/>
                    <a:cs typeface="NikoshBAN" panose="02000000000000000000" pitchFamily="2" charset="0"/>
                  </a:rPr>
                  <a:t>বর্গক্ষেত্রের</a:t>
                </a:r>
                <a:r>
                  <a:rPr lang="bn-IN" sz="2400" dirty="0" smtClean="0">
                    <a:latin typeface="NikoshBAN" panose="02000000000000000000" pitchFamily="2" charset="0"/>
                    <a:ea typeface="Microsoft JhengHei" panose="020B0604030504040204" pitchFamily="34" charset="-120"/>
                    <a:cs typeface="NikoshBAN" panose="02000000000000000000" pitchFamily="2" charset="0"/>
                  </a:rPr>
                  <a:t> ক্ষেত্রফল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IN" sz="2400" dirty="0" smtClean="0">
                  <a:latin typeface="NikoshBAN" panose="02000000000000000000" pitchFamily="2" charset="0"/>
                  <a:ea typeface="Microsoft JhengHei" panose="020B0604030504040204" pitchFamily="34" charset="-12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711" y="4679106"/>
                <a:ext cx="4511998" cy="461665"/>
              </a:xfrm>
              <a:prstGeom prst="rect">
                <a:avLst/>
              </a:prstGeom>
              <a:blipFill>
                <a:blip r:embed="rId14"/>
                <a:stretch>
                  <a:fillRect l="-2022" t="-7792" b="-29870"/>
                </a:stretch>
              </a:blipFill>
              <a:ln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706741" y="5729567"/>
                <a:ext cx="7891911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কের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সমগ্রতলের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ক্ষেত্রফলের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6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741" y="5729567"/>
                <a:ext cx="7891911" cy="523220"/>
              </a:xfrm>
              <a:prstGeom prst="rect">
                <a:avLst/>
              </a:prstGeom>
              <a:blipFill>
                <a:blip r:embed="rId15"/>
                <a:stretch>
                  <a:fillRect l="-1465" t="-9091" b="-31818"/>
                </a:stretch>
              </a:blipFill>
              <a:ln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1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2461 0.00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0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35859 -0.0962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0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32435 -0.05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-25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2681 -0.1530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8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33008 0.351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1759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37318 0.350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1901" y="1275049"/>
            <a:ext cx="1592752" cy="160705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9" tIns="65305" rIns="130609" bIns="6530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90094" y="1857627"/>
            <a:ext cx="1532583" cy="160705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9" tIns="65305" rIns="130609" bIns="65305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90094" y="1265905"/>
            <a:ext cx="601807" cy="5825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296409" y="2889492"/>
            <a:ext cx="595492" cy="5825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829005" y="2889494"/>
            <a:ext cx="653122" cy="5801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828992" y="1277510"/>
            <a:ext cx="653122" cy="5801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2301" y="460540"/>
                <a:ext cx="9993976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সমস্যা:একটি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পৃষ্টের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𝟗𝟔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বর্গমিটার।এর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01" y="460540"/>
                <a:ext cx="9993976" cy="523220"/>
              </a:xfrm>
              <a:prstGeom prst="rect">
                <a:avLst/>
              </a:prstGeom>
              <a:blipFill>
                <a:blip r:embed="rId3"/>
                <a:stretch>
                  <a:fillRect l="-1280" t="-10345" b="-3908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75590" y="3464681"/>
                <a:ext cx="429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590" y="3464681"/>
                <a:ext cx="42977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25782" y="3472070"/>
                <a:ext cx="429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782" y="3472070"/>
                <a:ext cx="42977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474750" y="2719116"/>
            <a:ext cx="42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68063" y="2569777"/>
            <a:ext cx="42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41423" y="1604424"/>
                <a:ext cx="429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423" y="1604424"/>
                <a:ext cx="4297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858293" y="1675991"/>
                <a:ext cx="429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293" y="1675991"/>
                <a:ext cx="42977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60330" y="1063259"/>
                <a:ext cx="429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330" y="1063259"/>
                <a:ext cx="42977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22299" y="914644"/>
                <a:ext cx="429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299" y="914644"/>
                <a:ext cx="429771" cy="461665"/>
              </a:xfrm>
              <a:prstGeom prst="rect">
                <a:avLst/>
              </a:prstGeom>
              <a:blipFill>
                <a:blip r:embed="rId9"/>
                <a:stretch>
                  <a:fillRect l="-1408" r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3334" y="1986573"/>
                <a:ext cx="6285152" cy="12522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সমধান: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ধরি,ঘনকটির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34" y="1986573"/>
                <a:ext cx="6285152" cy="1252266"/>
              </a:xfrm>
              <a:prstGeom prst="rect">
                <a:avLst/>
              </a:prstGeom>
              <a:blipFill>
                <a:blip r:embed="rId10"/>
                <a:stretch>
                  <a:fillRect l="-1452" t="-2899" b="-917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3334" y="3476025"/>
                <a:ext cx="6285152" cy="29025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প্রশ্নমতে,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96</m:t>
                    </m:r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ea typeface="Microsoft JhengHe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96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400" dirty="0">
                    <a:ea typeface="Microsoft JhengHe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16</m:t>
                        </m:r>
                      </m:e>
                    </m:rad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928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928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34" y="3476025"/>
                <a:ext cx="6285152" cy="2902589"/>
              </a:xfrm>
              <a:prstGeom prst="rect">
                <a:avLst/>
              </a:prstGeom>
              <a:blipFill>
                <a:blip r:embed="rId11"/>
                <a:stretch>
                  <a:fillRect l="-1452" t="-1255" b="-397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21030" y="3073871"/>
                <a:ext cx="1254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96</m:t>
                    </m:r>
                    <m:r>
                      <a:rPr lang="en-US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030" y="3073871"/>
                <a:ext cx="1254614" cy="369332"/>
              </a:xfrm>
              <a:prstGeom prst="rect">
                <a:avLst/>
              </a:prstGeom>
              <a:blipFill>
                <a:blip r:embed="rId1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93225" y="2137326"/>
                <a:ext cx="5932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225" y="2137326"/>
                <a:ext cx="593235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070133" y="3131793"/>
                <a:ext cx="5932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133" y="3131793"/>
                <a:ext cx="593235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015720" y="2498227"/>
                <a:ext cx="5932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720" y="2498227"/>
                <a:ext cx="593235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4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4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1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Theme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8" id="{2F3AA71E-2019-4549-8071-6D2BCA739F4B}" vid="{D93EB768-2F31-4A54-85CF-B329288B55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2569</TotalTime>
  <Words>1261</Words>
  <Application>Microsoft Office PowerPoint</Application>
  <PresentationFormat>Widescreen</PresentationFormat>
  <Paragraphs>221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Microsoft JhengHei</vt:lpstr>
      <vt:lpstr>Arial</vt:lpstr>
      <vt:lpstr>Calibri</vt:lpstr>
      <vt:lpstr>Calibri Light</vt:lpstr>
      <vt:lpstr>Cambria Math</vt:lpstr>
      <vt:lpstr>NikoshBAN</vt:lpstr>
      <vt:lpstr>Times New Roman</vt:lpstr>
      <vt:lpstr>Theme8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BISHAROT</cp:lastModifiedBy>
  <cp:revision>384</cp:revision>
  <dcterms:created xsi:type="dcterms:W3CDTF">2020-01-21T08:07:33Z</dcterms:created>
  <dcterms:modified xsi:type="dcterms:W3CDTF">2022-03-30T18:50:18Z</dcterms:modified>
</cp:coreProperties>
</file>