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98" r:id="rId2"/>
    <p:sldId id="299" r:id="rId3"/>
    <p:sldId id="319" r:id="rId4"/>
    <p:sldId id="300" r:id="rId5"/>
    <p:sldId id="301" r:id="rId6"/>
    <p:sldId id="302" r:id="rId7"/>
    <p:sldId id="303" r:id="rId8"/>
    <p:sldId id="262" r:id="rId9"/>
    <p:sldId id="323" r:id="rId10"/>
    <p:sldId id="324" r:id="rId11"/>
    <p:sldId id="325" r:id="rId12"/>
    <p:sldId id="265" r:id="rId13"/>
    <p:sldId id="304" r:id="rId14"/>
    <p:sldId id="320" r:id="rId15"/>
    <p:sldId id="305" r:id="rId16"/>
    <p:sldId id="308" r:id="rId17"/>
    <p:sldId id="266" r:id="rId18"/>
    <p:sldId id="267" r:id="rId19"/>
    <p:sldId id="315" r:id="rId20"/>
    <p:sldId id="321" r:id="rId21"/>
    <p:sldId id="317" r:id="rId22"/>
    <p:sldId id="316" r:id="rId23"/>
    <p:sldId id="326" r:id="rId24"/>
    <p:sldId id="318"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8925" autoAdjust="0"/>
  </p:normalViewPr>
  <p:slideViewPr>
    <p:cSldViewPr>
      <p:cViewPr varScale="1">
        <p:scale>
          <a:sx n="72" d="100"/>
          <a:sy n="72" d="100"/>
        </p:scale>
        <p:origin x="63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64F880-BE6B-46F7-8CA0-73F605FB0EA6}" type="datetimeFigureOut">
              <a:rPr lang="en-US" smtClean="0"/>
              <a:pPr/>
              <a:t>3/4/2022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206B73-20FE-4BBE-B9A6-E4995D5AF7E9}" type="slidenum">
              <a:rPr lang="en-US" smtClean="0"/>
              <a:pPr/>
              <a:t>‹#›</a:t>
            </a:fld>
            <a:endParaRPr lang="en-US"/>
          </a:p>
        </p:txBody>
      </p:sp>
    </p:spTree>
    <p:extLst>
      <p:ext uri="{BB962C8B-B14F-4D97-AF65-F5344CB8AC3E}">
        <p14:creationId xmlns:p14="http://schemas.microsoft.com/office/powerpoint/2010/main" val="166036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FE221-0219-48AE-8F36-978BEBC20A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4BA800-362D-45BF-ADE4-46148F3EEC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55A78A-7DEE-4B46-A267-6BDAC145A1C9}"/>
              </a:ext>
            </a:extLst>
          </p:cNvPr>
          <p:cNvSpPr>
            <a:spLocks noGrp="1"/>
          </p:cNvSpPr>
          <p:nvPr>
            <p:ph type="dt" sz="half" idx="10"/>
          </p:nvPr>
        </p:nvSpPr>
        <p:spPr/>
        <p:txBody>
          <a:bodyPr/>
          <a:lstStyle/>
          <a:p>
            <a:fld id="{B6C22845-69A6-4AAD-8584-5DFC936D05B5}" type="datetimeFigureOut">
              <a:rPr lang="en-US" smtClean="0"/>
              <a:pPr/>
              <a:t>3/4/2022</a:t>
            </a:fld>
            <a:endParaRPr lang="en-US"/>
          </a:p>
        </p:txBody>
      </p:sp>
      <p:sp>
        <p:nvSpPr>
          <p:cNvPr id="5" name="Footer Placeholder 4">
            <a:extLst>
              <a:ext uri="{FF2B5EF4-FFF2-40B4-BE49-F238E27FC236}">
                <a16:creationId xmlns:a16="http://schemas.microsoft.com/office/drawing/2014/main" id="{6A3B1BE4-B3BC-4C4F-B08B-3018383B6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A919E-A1C4-412F-8F10-9BE908062352}"/>
              </a:ext>
            </a:extLst>
          </p:cNvPr>
          <p:cNvSpPr>
            <a:spLocks noGrp="1"/>
          </p:cNvSpPr>
          <p:nvPr>
            <p:ph type="sldNum" sz="quarter" idx="12"/>
          </p:nvPr>
        </p:nvSpPr>
        <p:spPr/>
        <p:txBody>
          <a:bodyPr/>
          <a:lstStyle/>
          <a:p>
            <a:fld id="{3296AD87-FEF3-4803-8157-47079032230A}" type="slidenum">
              <a:rPr lang="en-US" smtClean="0"/>
              <a:pPr/>
              <a:t>‹#›</a:t>
            </a:fld>
            <a:endParaRPr lang="en-US"/>
          </a:p>
        </p:txBody>
      </p:sp>
    </p:spTree>
    <p:extLst>
      <p:ext uri="{BB962C8B-B14F-4D97-AF65-F5344CB8AC3E}">
        <p14:creationId xmlns:p14="http://schemas.microsoft.com/office/powerpoint/2010/main" val="3505506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706A6-1138-4864-90D9-087C10729E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522DA9-BA8D-417F-8689-7A620BFC24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06AD4-0F3D-4DE9-866E-3395333AF412}"/>
              </a:ext>
            </a:extLst>
          </p:cNvPr>
          <p:cNvSpPr>
            <a:spLocks noGrp="1"/>
          </p:cNvSpPr>
          <p:nvPr>
            <p:ph type="dt" sz="half" idx="10"/>
          </p:nvPr>
        </p:nvSpPr>
        <p:spPr/>
        <p:txBody>
          <a:bodyPr/>
          <a:lstStyle/>
          <a:p>
            <a:fld id="{B6C22845-69A6-4AAD-8584-5DFC936D05B5}" type="datetimeFigureOut">
              <a:rPr lang="en-US" smtClean="0"/>
              <a:pPr/>
              <a:t>3/4/2022</a:t>
            </a:fld>
            <a:endParaRPr lang="en-US"/>
          </a:p>
        </p:txBody>
      </p:sp>
      <p:sp>
        <p:nvSpPr>
          <p:cNvPr id="5" name="Footer Placeholder 4">
            <a:extLst>
              <a:ext uri="{FF2B5EF4-FFF2-40B4-BE49-F238E27FC236}">
                <a16:creationId xmlns:a16="http://schemas.microsoft.com/office/drawing/2014/main" id="{39BE6BFA-3677-4532-B9C4-C8E87A8C3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92FDF-A6EF-457B-B77F-849B320399CE}"/>
              </a:ext>
            </a:extLst>
          </p:cNvPr>
          <p:cNvSpPr>
            <a:spLocks noGrp="1"/>
          </p:cNvSpPr>
          <p:nvPr>
            <p:ph type="sldNum" sz="quarter" idx="12"/>
          </p:nvPr>
        </p:nvSpPr>
        <p:spPr/>
        <p:txBody>
          <a:bodyPr/>
          <a:lstStyle/>
          <a:p>
            <a:fld id="{3296AD87-FEF3-4803-8157-47079032230A}" type="slidenum">
              <a:rPr lang="en-US" smtClean="0"/>
              <a:pPr/>
              <a:t>‹#›</a:t>
            </a:fld>
            <a:endParaRPr lang="en-US"/>
          </a:p>
        </p:txBody>
      </p:sp>
    </p:spTree>
    <p:extLst>
      <p:ext uri="{BB962C8B-B14F-4D97-AF65-F5344CB8AC3E}">
        <p14:creationId xmlns:p14="http://schemas.microsoft.com/office/powerpoint/2010/main" val="205059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4BC165-6B91-423E-BC84-D0D957337A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741231-52BD-4A30-9700-13F3B4EF33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F15F5-3DA4-4411-B37A-30BE3C0C00EC}"/>
              </a:ext>
            </a:extLst>
          </p:cNvPr>
          <p:cNvSpPr>
            <a:spLocks noGrp="1"/>
          </p:cNvSpPr>
          <p:nvPr>
            <p:ph type="dt" sz="half" idx="10"/>
          </p:nvPr>
        </p:nvSpPr>
        <p:spPr/>
        <p:txBody>
          <a:bodyPr/>
          <a:lstStyle/>
          <a:p>
            <a:fld id="{B6C22845-69A6-4AAD-8584-5DFC936D05B5}" type="datetimeFigureOut">
              <a:rPr lang="en-US" smtClean="0"/>
              <a:pPr/>
              <a:t>3/4/2022</a:t>
            </a:fld>
            <a:endParaRPr lang="en-US"/>
          </a:p>
        </p:txBody>
      </p:sp>
      <p:sp>
        <p:nvSpPr>
          <p:cNvPr id="5" name="Footer Placeholder 4">
            <a:extLst>
              <a:ext uri="{FF2B5EF4-FFF2-40B4-BE49-F238E27FC236}">
                <a16:creationId xmlns:a16="http://schemas.microsoft.com/office/drawing/2014/main" id="{E0EFD6D1-3450-4660-8788-B9575DAA6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DB8FC-5B2A-431C-8A57-08C92DF74E98}"/>
              </a:ext>
            </a:extLst>
          </p:cNvPr>
          <p:cNvSpPr>
            <a:spLocks noGrp="1"/>
          </p:cNvSpPr>
          <p:nvPr>
            <p:ph type="sldNum" sz="quarter" idx="12"/>
          </p:nvPr>
        </p:nvSpPr>
        <p:spPr/>
        <p:txBody>
          <a:bodyPr/>
          <a:lstStyle/>
          <a:p>
            <a:fld id="{3296AD87-FEF3-4803-8157-47079032230A}" type="slidenum">
              <a:rPr lang="en-US" smtClean="0"/>
              <a:pPr/>
              <a:t>‹#›</a:t>
            </a:fld>
            <a:endParaRPr lang="en-US"/>
          </a:p>
        </p:txBody>
      </p:sp>
    </p:spTree>
    <p:extLst>
      <p:ext uri="{BB962C8B-B14F-4D97-AF65-F5344CB8AC3E}">
        <p14:creationId xmlns:p14="http://schemas.microsoft.com/office/powerpoint/2010/main" val="364595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C1E9C-4925-4770-9E63-B842C90A28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DEDEE-C168-4902-8262-A335E9D8EF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51A17-D02E-4DC6-96B1-BA7F03E91439}"/>
              </a:ext>
            </a:extLst>
          </p:cNvPr>
          <p:cNvSpPr>
            <a:spLocks noGrp="1"/>
          </p:cNvSpPr>
          <p:nvPr>
            <p:ph type="dt" sz="half" idx="10"/>
          </p:nvPr>
        </p:nvSpPr>
        <p:spPr/>
        <p:txBody>
          <a:bodyPr/>
          <a:lstStyle/>
          <a:p>
            <a:fld id="{B6C22845-69A6-4AAD-8584-5DFC936D05B5}" type="datetimeFigureOut">
              <a:rPr lang="en-US" smtClean="0"/>
              <a:pPr/>
              <a:t>3/4/2022</a:t>
            </a:fld>
            <a:endParaRPr lang="en-US"/>
          </a:p>
        </p:txBody>
      </p:sp>
      <p:sp>
        <p:nvSpPr>
          <p:cNvPr id="5" name="Footer Placeholder 4">
            <a:extLst>
              <a:ext uri="{FF2B5EF4-FFF2-40B4-BE49-F238E27FC236}">
                <a16:creationId xmlns:a16="http://schemas.microsoft.com/office/drawing/2014/main" id="{9F5B181F-59FB-4F75-B8FB-A076033D9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A4370-23B5-4A56-92C4-767314D7DE3A}"/>
              </a:ext>
            </a:extLst>
          </p:cNvPr>
          <p:cNvSpPr>
            <a:spLocks noGrp="1"/>
          </p:cNvSpPr>
          <p:nvPr>
            <p:ph type="sldNum" sz="quarter" idx="12"/>
          </p:nvPr>
        </p:nvSpPr>
        <p:spPr/>
        <p:txBody>
          <a:bodyPr/>
          <a:lstStyle/>
          <a:p>
            <a:fld id="{3296AD87-FEF3-4803-8157-47079032230A}" type="slidenum">
              <a:rPr lang="en-US" smtClean="0"/>
              <a:pPr/>
              <a:t>‹#›</a:t>
            </a:fld>
            <a:endParaRPr lang="en-US"/>
          </a:p>
        </p:txBody>
      </p:sp>
    </p:spTree>
    <p:extLst>
      <p:ext uri="{BB962C8B-B14F-4D97-AF65-F5344CB8AC3E}">
        <p14:creationId xmlns:p14="http://schemas.microsoft.com/office/powerpoint/2010/main" val="56470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DF62-792F-4B45-84FD-FB63F4CB23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A998FB-48FB-44B4-B6DD-ADF6C8ADEB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8E87AD-ECBA-45E3-B610-DED91BB5C502}"/>
              </a:ext>
            </a:extLst>
          </p:cNvPr>
          <p:cNvSpPr>
            <a:spLocks noGrp="1"/>
          </p:cNvSpPr>
          <p:nvPr>
            <p:ph type="dt" sz="half" idx="10"/>
          </p:nvPr>
        </p:nvSpPr>
        <p:spPr/>
        <p:txBody>
          <a:bodyPr/>
          <a:lstStyle/>
          <a:p>
            <a:fld id="{B6C22845-69A6-4AAD-8584-5DFC936D05B5}" type="datetimeFigureOut">
              <a:rPr lang="en-US" smtClean="0"/>
              <a:pPr/>
              <a:t>3/4/2022</a:t>
            </a:fld>
            <a:endParaRPr lang="en-US"/>
          </a:p>
        </p:txBody>
      </p:sp>
      <p:sp>
        <p:nvSpPr>
          <p:cNvPr id="5" name="Footer Placeholder 4">
            <a:extLst>
              <a:ext uri="{FF2B5EF4-FFF2-40B4-BE49-F238E27FC236}">
                <a16:creationId xmlns:a16="http://schemas.microsoft.com/office/drawing/2014/main" id="{A4DC2805-691B-4AD1-AFCE-BEEF3F97D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1CADC-EBF3-44BD-AD35-47DE2AFEFDEE}"/>
              </a:ext>
            </a:extLst>
          </p:cNvPr>
          <p:cNvSpPr>
            <a:spLocks noGrp="1"/>
          </p:cNvSpPr>
          <p:nvPr>
            <p:ph type="sldNum" sz="quarter" idx="12"/>
          </p:nvPr>
        </p:nvSpPr>
        <p:spPr/>
        <p:txBody>
          <a:bodyPr/>
          <a:lstStyle/>
          <a:p>
            <a:fld id="{3296AD87-FEF3-4803-8157-47079032230A}" type="slidenum">
              <a:rPr lang="en-US" smtClean="0"/>
              <a:pPr/>
              <a:t>‹#›</a:t>
            </a:fld>
            <a:endParaRPr lang="en-US"/>
          </a:p>
        </p:txBody>
      </p:sp>
    </p:spTree>
    <p:extLst>
      <p:ext uri="{BB962C8B-B14F-4D97-AF65-F5344CB8AC3E}">
        <p14:creationId xmlns:p14="http://schemas.microsoft.com/office/powerpoint/2010/main" val="240217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DD71-0333-442A-9076-7F568F7EA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B18EA2-B1BA-4C6C-ADBA-29BF4B4DFF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29F6B0-727B-432F-B9E8-53699A2B1D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B3510-E235-4F67-8CC6-F63C463D022D}"/>
              </a:ext>
            </a:extLst>
          </p:cNvPr>
          <p:cNvSpPr>
            <a:spLocks noGrp="1"/>
          </p:cNvSpPr>
          <p:nvPr>
            <p:ph type="dt" sz="half" idx="10"/>
          </p:nvPr>
        </p:nvSpPr>
        <p:spPr/>
        <p:txBody>
          <a:bodyPr/>
          <a:lstStyle/>
          <a:p>
            <a:fld id="{B6C22845-69A6-4AAD-8584-5DFC936D05B5}" type="datetimeFigureOut">
              <a:rPr lang="en-US" smtClean="0"/>
              <a:pPr/>
              <a:t>3/4/2022</a:t>
            </a:fld>
            <a:endParaRPr lang="en-US"/>
          </a:p>
        </p:txBody>
      </p:sp>
      <p:sp>
        <p:nvSpPr>
          <p:cNvPr id="6" name="Footer Placeholder 5">
            <a:extLst>
              <a:ext uri="{FF2B5EF4-FFF2-40B4-BE49-F238E27FC236}">
                <a16:creationId xmlns:a16="http://schemas.microsoft.com/office/drawing/2014/main" id="{85A379E2-7053-416D-8C24-0C694D2A8A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AF437-A1CC-4CE8-8989-2ABB09521891}"/>
              </a:ext>
            </a:extLst>
          </p:cNvPr>
          <p:cNvSpPr>
            <a:spLocks noGrp="1"/>
          </p:cNvSpPr>
          <p:nvPr>
            <p:ph type="sldNum" sz="quarter" idx="12"/>
          </p:nvPr>
        </p:nvSpPr>
        <p:spPr/>
        <p:txBody>
          <a:bodyPr/>
          <a:lstStyle/>
          <a:p>
            <a:fld id="{3296AD87-FEF3-4803-8157-47079032230A}" type="slidenum">
              <a:rPr lang="en-US" smtClean="0"/>
              <a:pPr/>
              <a:t>‹#›</a:t>
            </a:fld>
            <a:endParaRPr lang="en-US"/>
          </a:p>
        </p:txBody>
      </p:sp>
    </p:spTree>
    <p:extLst>
      <p:ext uri="{BB962C8B-B14F-4D97-AF65-F5344CB8AC3E}">
        <p14:creationId xmlns:p14="http://schemas.microsoft.com/office/powerpoint/2010/main" val="364463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B4F3-D36C-4AF9-A8E2-3DB0ADEA0D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09D61B-0F41-4A81-9458-85A942766C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06CF5A-392C-4DD0-B898-74E290232D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9BB1FC-6540-44EE-B3F9-48081EC9D5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DEC430-6908-45CC-BF02-757084E04A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99893D-8DEE-4D9B-8465-C62AC2B8BBA9}"/>
              </a:ext>
            </a:extLst>
          </p:cNvPr>
          <p:cNvSpPr>
            <a:spLocks noGrp="1"/>
          </p:cNvSpPr>
          <p:nvPr>
            <p:ph type="dt" sz="half" idx="10"/>
          </p:nvPr>
        </p:nvSpPr>
        <p:spPr/>
        <p:txBody>
          <a:bodyPr/>
          <a:lstStyle/>
          <a:p>
            <a:fld id="{B6C22845-69A6-4AAD-8584-5DFC936D05B5}" type="datetimeFigureOut">
              <a:rPr lang="en-US" smtClean="0"/>
              <a:pPr/>
              <a:t>3/4/2022</a:t>
            </a:fld>
            <a:endParaRPr lang="en-US"/>
          </a:p>
        </p:txBody>
      </p:sp>
      <p:sp>
        <p:nvSpPr>
          <p:cNvPr id="8" name="Footer Placeholder 7">
            <a:extLst>
              <a:ext uri="{FF2B5EF4-FFF2-40B4-BE49-F238E27FC236}">
                <a16:creationId xmlns:a16="http://schemas.microsoft.com/office/drawing/2014/main" id="{D8520AE8-E205-4390-9B95-E6BCC01349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457240-6B25-481D-A268-A752AB9A0019}"/>
              </a:ext>
            </a:extLst>
          </p:cNvPr>
          <p:cNvSpPr>
            <a:spLocks noGrp="1"/>
          </p:cNvSpPr>
          <p:nvPr>
            <p:ph type="sldNum" sz="quarter" idx="12"/>
          </p:nvPr>
        </p:nvSpPr>
        <p:spPr/>
        <p:txBody>
          <a:bodyPr/>
          <a:lstStyle/>
          <a:p>
            <a:fld id="{3296AD87-FEF3-4803-8157-47079032230A}" type="slidenum">
              <a:rPr lang="en-US" smtClean="0"/>
              <a:pPr/>
              <a:t>‹#›</a:t>
            </a:fld>
            <a:endParaRPr lang="en-US"/>
          </a:p>
        </p:txBody>
      </p:sp>
    </p:spTree>
    <p:extLst>
      <p:ext uri="{BB962C8B-B14F-4D97-AF65-F5344CB8AC3E}">
        <p14:creationId xmlns:p14="http://schemas.microsoft.com/office/powerpoint/2010/main" val="112970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E183D-8823-4D4A-B6F3-6E0A3F5136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F14BB7-6F48-4523-AEA0-4986AF2BC2A6}"/>
              </a:ext>
            </a:extLst>
          </p:cNvPr>
          <p:cNvSpPr>
            <a:spLocks noGrp="1"/>
          </p:cNvSpPr>
          <p:nvPr>
            <p:ph type="dt" sz="half" idx="10"/>
          </p:nvPr>
        </p:nvSpPr>
        <p:spPr/>
        <p:txBody>
          <a:bodyPr/>
          <a:lstStyle/>
          <a:p>
            <a:fld id="{B6C22845-69A6-4AAD-8584-5DFC936D05B5}" type="datetimeFigureOut">
              <a:rPr lang="en-US" smtClean="0"/>
              <a:pPr/>
              <a:t>3/4/2022</a:t>
            </a:fld>
            <a:endParaRPr lang="en-US"/>
          </a:p>
        </p:txBody>
      </p:sp>
      <p:sp>
        <p:nvSpPr>
          <p:cNvPr id="4" name="Footer Placeholder 3">
            <a:extLst>
              <a:ext uri="{FF2B5EF4-FFF2-40B4-BE49-F238E27FC236}">
                <a16:creationId xmlns:a16="http://schemas.microsoft.com/office/drawing/2014/main" id="{E54638D9-34E7-4A2C-B436-74762B4A74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C56CFC-58B1-4487-8230-8BF1C2A73E78}"/>
              </a:ext>
            </a:extLst>
          </p:cNvPr>
          <p:cNvSpPr>
            <a:spLocks noGrp="1"/>
          </p:cNvSpPr>
          <p:nvPr>
            <p:ph type="sldNum" sz="quarter" idx="12"/>
          </p:nvPr>
        </p:nvSpPr>
        <p:spPr/>
        <p:txBody>
          <a:bodyPr/>
          <a:lstStyle/>
          <a:p>
            <a:fld id="{3296AD87-FEF3-4803-8157-47079032230A}" type="slidenum">
              <a:rPr lang="en-US" smtClean="0"/>
              <a:pPr/>
              <a:t>‹#›</a:t>
            </a:fld>
            <a:endParaRPr lang="en-US"/>
          </a:p>
        </p:txBody>
      </p:sp>
    </p:spTree>
    <p:extLst>
      <p:ext uri="{BB962C8B-B14F-4D97-AF65-F5344CB8AC3E}">
        <p14:creationId xmlns:p14="http://schemas.microsoft.com/office/powerpoint/2010/main" val="378790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AD9FC8-CB54-4B33-B3DD-26A08DA98315}"/>
              </a:ext>
            </a:extLst>
          </p:cNvPr>
          <p:cNvSpPr>
            <a:spLocks noGrp="1"/>
          </p:cNvSpPr>
          <p:nvPr>
            <p:ph type="dt" sz="half" idx="10"/>
          </p:nvPr>
        </p:nvSpPr>
        <p:spPr/>
        <p:txBody>
          <a:bodyPr/>
          <a:lstStyle/>
          <a:p>
            <a:fld id="{B6C22845-69A6-4AAD-8584-5DFC936D05B5}" type="datetimeFigureOut">
              <a:rPr lang="en-US" smtClean="0"/>
              <a:pPr/>
              <a:t>3/4/2022</a:t>
            </a:fld>
            <a:endParaRPr lang="en-US"/>
          </a:p>
        </p:txBody>
      </p:sp>
      <p:sp>
        <p:nvSpPr>
          <p:cNvPr id="3" name="Footer Placeholder 2">
            <a:extLst>
              <a:ext uri="{FF2B5EF4-FFF2-40B4-BE49-F238E27FC236}">
                <a16:creationId xmlns:a16="http://schemas.microsoft.com/office/drawing/2014/main" id="{BCF62273-1EF5-4A14-A580-65E5B994CD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F5CDF8-0266-482A-8F56-07173F110F49}"/>
              </a:ext>
            </a:extLst>
          </p:cNvPr>
          <p:cNvSpPr>
            <a:spLocks noGrp="1"/>
          </p:cNvSpPr>
          <p:nvPr>
            <p:ph type="sldNum" sz="quarter" idx="12"/>
          </p:nvPr>
        </p:nvSpPr>
        <p:spPr/>
        <p:txBody>
          <a:bodyPr/>
          <a:lstStyle/>
          <a:p>
            <a:fld id="{3296AD87-FEF3-4803-8157-47079032230A}" type="slidenum">
              <a:rPr lang="en-US" smtClean="0"/>
              <a:pPr/>
              <a:t>‹#›</a:t>
            </a:fld>
            <a:endParaRPr lang="en-US"/>
          </a:p>
        </p:txBody>
      </p:sp>
    </p:spTree>
    <p:extLst>
      <p:ext uri="{BB962C8B-B14F-4D97-AF65-F5344CB8AC3E}">
        <p14:creationId xmlns:p14="http://schemas.microsoft.com/office/powerpoint/2010/main" val="11329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3CF9-FDC1-4D97-B4CF-BB29C34F3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BEC195-AC39-4416-A822-94DDA0F0A3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F0EF6E-5A32-46FE-8089-246172C1E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DEFA1-1B04-4D06-AE50-2643A37F0379}"/>
              </a:ext>
            </a:extLst>
          </p:cNvPr>
          <p:cNvSpPr>
            <a:spLocks noGrp="1"/>
          </p:cNvSpPr>
          <p:nvPr>
            <p:ph type="dt" sz="half" idx="10"/>
          </p:nvPr>
        </p:nvSpPr>
        <p:spPr/>
        <p:txBody>
          <a:bodyPr/>
          <a:lstStyle/>
          <a:p>
            <a:fld id="{B6C22845-69A6-4AAD-8584-5DFC936D05B5}" type="datetimeFigureOut">
              <a:rPr lang="en-US" smtClean="0"/>
              <a:pPr/>
              <a:t>3/4/2022</a:t>
            </a:fld>
            <a:endParaRPr lang="en-US"/>
          </a:p>
        </p:txBody>
      </p:sp>
      <p:sp>
        <p:nvSpPr>
          <p:cNvPr id="6" name="Footer Placeholder 5">
            <a:extLst>
              <a:ext uri="{FF2B5EF4-FFF2-40B4-BE49-F238E27FC236}">
                <a16:creationId xmlns:a16="http://schemas.microsoft.com/office/drawing/2014/main" id="{146C0383-6E42-4AAF-8A8F-B68BC9CAB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A3D225-AB1F-4CA9-9D35-A567F4795C93}"/>
              </a:ext>
            </a:extLst>
          </p:cNvPr>
          <p:cNvSpPr>
            <a:spLocks noGrp="1"/>
          </p:cNvSpPr>
          <p:nvPr>
            <p:ph type="sldNum" sz="quarter" idx="12"/>
          </p:nvPr>
        </p:nvSpPr>
        <p:spPr/>
        <p:txBody>
          <a:bodyPr/>
          <a:lstStyle/>
          <a:p>
            <a:fld id="{3296AD87-FEF3-4803-8157-47079032230A}" type="slidenum">
              <a:rPr lang="en-US" smtClean="0"/>
              <a:pPr/>
              <a:t>‹#›</a:t>
            </a:fld>
            <a:endParaRPr lang="en-US"/>
          </a:p>
        </p:txBody>
      </p:sp>
    </p:spTree>
    <p:extLst>
      <p:ext uri="{BB962C8B-B14F-4D97-AF65-F5344CB8AC3E}">
        <p14:creationId xmlns:p14="http://schemas.microsoft.com/office/powerpoint/2010/main" val="108630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5A4FE-AB84-4561-9F37-4847C2253C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6F79D7-950D-4981-B123-231CEBA259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CF53BC-336C-46F3-8399-CCC9E2ADE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8D0D15-6FCC-4E6E-BB19-E0171F8C3732}"/>
              </a:ext>
            </a:extLst>
          </p:cNvPr>
          <p:cNvSpPr>
            <a:spLocks noGrp="1"/>
          </p:cNvSpPr>
          <p:nvPr>
            <p:ph type="dt" sz="half" idx="10"/>
          </p:nvPr>
        </p:nvSpPr>
        <p:spPr/>
        <p:txBody>
          <a:bodyPr/>
          <a:lstStyle/>
          <a:p>
            <a:fld id="{B6C22845-69A6-4AAD-8584-5DFC936D05B5}" type="datetimeFigureOut">
              <a:rPr lang="en-US" smtClean="0"/>
              <a:pPr/>
              <a:t>3/4/2022</a:t>
            </a:fld>
            <a:endParaRPr lang="en-US"/>
          </a:p>
        </p:txBody>
      </p:sp>
      <p:sp>
        <p:nvSpPr>
          <p:cNvPr id="6" name="Footer Placeholder 5">
            <a:extLst>
              <a:ext uri="{FF2B5EF4-FFF2-40B4-BE49-F238E27FC236}">
                <a16:creationId xmlns:a16="http://schemas.microsoft.com/office/drawing/2014/main" id="{CDDBCD4C-0FB0-4D86-B88C-6EF650A2D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8ED70-BA1E-478D-B839-20DDB11155B8}"/>
              </a:ext>
            </a:extLst>
          </p:cNvPr>
          <p:cNvSpPr>
            <a:spLocks noGrp="1"/>
          </p:cNvSpPr>
          <p:nvPr>
            <p:ph type="sldNum" sz="quarter" idx="12"/>
          </p:nvPr>
        </p:nvSpPr>
        <p:spPr/>
        <p:txBody>
          <a:bodyPr/>
          <a:lstStyle/>
          <a:p>
            <a:fld id="{3296AD87-FEF3-4803-8157-47079032230A}" type="slidenum">
              <a:rPr lang="en-US" smtClean="0"/>
              <a:pPr/>
              <a:t>‹#›</a:t>
            </a:fld>
            <a:endParaRPr lang="en-US"/>
          </a:p>
        </p:txBody>
      </p:sp>
    </p:spTree>
    <p:extLst>
      <p:ext uri="{BB962C8B-B14F-4D97-AF65-F5344CB8AC3E}">
        <p14:creationId xmlns:p14="http://schemas.microsoft.com/office/powerpoint/2010/main" val="4046915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DA6A7-448D-443F-ADF0-6C3EE43ABC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2843A8-720B-47D4-A5F8-39A1CD3D04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243F4-28F4-4483-B3F6-9EB0CA75A4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22845-69A6-4AAD-8584-5DFC936D05B5}" type="datetimeFigureOut">
              <a:rPr lang="en-US" smtClean="0"/>
              <a:pPr/>
              <a:t>3/4/2022</a:t>
            </a:fld>
            <a:endParaRPr lang="en-US"/>
          </a:p>
        </p:txBody>
      </p:sp>
      <p:sp>
        <p:nvSpPr>
          <p:cNvPr id="5" name="Footer Placeholder 4">
            <a:extLst>
              <a:ext uri="{FF2B5EF4-FFF2-40B4-BE49-F238E27FC236}">
                <a16:creationId xmlns:a16="http://schemas.microsoft.com/office/drawing/2014/main" id="{A9E80818-3F07-42B4-9F0F-D8FCA80E0E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91BC67-006F-40E4-97C0-26F981C06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6AD87-FEF3-4803-8157-47079032230A}" type="slidenum">
              <a:rPr lang="en-US" smtClean="0"/>
              <a:pPr/>
              <a:t>‹#›</a:t>
            </a:fld>
            <a:endParaRPr lang="en-US"/>
          </a:p>
        </p:txBody>
      </p:sp>
    </p:spTree>
    <p:extLst>
      <p:ext uri="{BB962C8B-B14F-4D97-AF65-F5344CB8AC3E}">
        <p14:creationId xmlns:p14="http://schemas.microsoft.com/office/powerpoint/2010/main" val="17041660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F92EAB-EC47-4944-9B9E-8B92F95F1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2122" cy="6858000"/>
          </a:xfrm>
          <a:prstGeom prst="rect">
            <a:avLst/>
          </a:prstGeom>
        </p:spPr>
      </p:pic>
      <p:sp>
        <p:nvSpPr>
          <p:cNvPr id="2" name="Rectangle 1"/>
          <p:cNvSpPr/>
          <p:nvPr/>
        </p:nvSpPr>
        <p:spPr>
          <a:xfrm>
            <a:off x="4876800" y="533400"/>
            <a:ext cx="6518564" cy="1219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Welcome to the class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ass People Group Of Crowd - Free photo on Pixab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Mass People Group Of Crowd - Free photo on Pixabay"/>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Mass People Group Of Crowd - Free photo on Pixabay"/>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11" name="TextBox 10"/>
          <p:cNvSpPr txBox="1"/>
          <p:nvPr/>
        </p:nvSpPr>
        <p:spPr>
          <a:xfrm>
            <a:off x="2617236" y="331696"/>
            <a:ext cx="5864224" cy="461665"/>
          </a:xfrm>
          <a:prstGeom prst="rect">
            <a:avLst/>
          </a:prstGeom>
          <a:noFill/>
        </p:spPr>
        <p:txBody>
          <a:bodyPr wrap="square" rtlCol="0">
            <a:spAutoFit/>
          </a:bodyPr>
          <a:lstStyle/>
          <a:p>
            <a:r>
              <a:rPr lang="en-US" sz="2400" dirty="0">
                <a:latin typeface="Book Antiqua" panose="02040602050305030304" pitchFamily="18" charset="0"/>
              </a:rPr>
              <a:t>Let’s introduce with some new words:</a:t>
            </a:r>
          </a:p>
        </p:txBody>
      </p:sp>
      <p:sp>
        <p:nvSpPr>
          <p:cNvPr id="12" name="Rectangle 11">
            <a:extLst>
              <a:ext uri="{FF2B5EF4-FFF2-40B4-BE49-F238E27FC236}">
                <a16:creationId xmlns:a16="http://schemas.microsoft.com/office/drawing/2014/main" id="{D05A0D39-2F9F-4B40-9506-684F9AEFF586}"/>
              </a:ext>
            </a:extLst>
          </p:cNvPr>
          <p:cNvSpPr/>
          <p:nvPr/>
        </p:nvSpPr>
        <p:spPr>
          <a:xfrm>
            <a:off x="175557" y="1195992"/>
            <a:ext cx="19050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ook Antiqua" panose="02040602050305030304" pitchFamily="18" charset="0"/>
              </a:rPr>
              <a:t>Word</a:t>
            </a:r>
          </a:p>
        </p:txBody>
      </p:sp>
      <p:sp>
        <p:nvSpPr>
          <p:cNvPr id="13" name="Rectangle 12">
            <a:extLst>
              <a:ext uri="{FF2B5EF4-FFF2-40B4-BE49-F238E27FC236}">
                <a16:creationId xmlns:a16="http://schemas.microsoft.com/office/drawing/2014/main" id="{5AC29178-ECA9-442C-8183-010A684C6F0C}"/>
              </a:ext>
            </a:extLst>
          </p:cNvPr>
          <p:cNvSpPr/>
          <p:nvPr/>
        </p:nvSpPr>
        <p:spPr>
          <a:xfrm>
            <a:off x="9238560" y="1151792"/>
            <a:ext cx="19050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ook Antiqua" panose="02040602050305030304" pitchFamily="18" charset="0"/>
              </a:rPr>
              <a:t>Meaning</a:t>
            </a:r>
          </a:p>
        </p:txBody>
      </p:sp>
      <p:sp>
        <p:nvSpPr>
          <p:cNvPr id="14" name="Rectangle 13">
            <a:extLst>
              <a:ext uri="{FF2B5EF4-FFF2-40B4-BE49-F238E27FC236}">
                <a16:creationId xmlns:a16="http://schemas.microsoft.com/office/drawing/2014/main" id="{99A381B1-DD98-4929-9C9B-35FAFC8DAEC8}"/>
              </a:ext>
            </a:extLst>
          </p:cNvPr>
          <p:cNvSpPr/>
          <p:nvPr/>
        </p:nvSpPr>
        <p:spPr>
          <a:xfrm>
            <a:off x="211897" y="1810056"/>
            <a:ext cx="19050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ook Antiqua" panose="02040602050305030304" pitchFamily="18" charset="0"/>
              </a:rPr>
              <a:t>Objective</a:t>
            </a:r>
          </a:p>
        </p:txBody>
      </p:sp>
      <p:sp>
        <p:nvSpPr>
          <p:cNvPr id="15" name="Rectangle 14">
            <a:extLst>
              <a:ext uri="{FF2B5EF4-FFF2-40B4-BE49-F238E27FC236}">
                <a16:creationId xmlns:a16="http://schemas.microsoft.com/office/drawing/2014/main" id="{8B35DB17-740C-4F7A-81E4-4781E548F8CF}"/>
              </a:ext>
            </a:extLst>
          </p:cNvPr>
          <p:cNvSpPr/>
          <p:nvPr/>
        </p:nvSpPr>
        <p:spPr>
          <a:xfrm>
            <a:off x="8837544" y="1613457"/>
            <a:ext cx="2845904"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ook Antiqua" panose="02040602050305030304" pitchFamily="18" charset="0"/>
              </a:rPr>
              <a:t>Based on facts</a:t>
            </a:r>
          </a:p>
        </p:txBody>
      </p:sp>
      <p:sp>
        <p:nvSpPr>
          <p:cNvPr id="16" name="Rectangle 15">
            <a:extLst>
              <a:ext uri="{FF2B5EF4-FFF2-40B4-BE49-F238E27FC236}">
                <a16:creationId xmlns:a16="http://schemas.microsoft.com/office/drawing/2014/main" id="{85ED8986-7167-4C8F-BF88-A2DAFCF8BA1A}"/>
              </a:ext>
            </a:extLst>
          </p:cNvPr>
          <p:cNvSpPr/>
          <p:nvPr/>
        </p:nvSpPr>
        <p:spPr>
          <a:xfrm>
            <a:off x="8636829" y="2075122"/>
            <a:ext cx="33528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ook Antiqua" panose="02040602050305030304" pitchFamily="18" charset="0"/>
              </a:rPr>
              <a:t>actual</a:t>
            </a:r>
          </a:p>
        </p:txBody>
      </p:sp>
      <p:pic>
        <p:nvPicPr>
          <p:cNvPr id="5" name="Picture 4">
            <a:extLst>
              <a:ext uri="{FF2B5EF4-FFF2-40B4-BE49-F238E27FC236}">
                <a16:creationId xmlns:a16="http://schemas.microsoft.com/office/drawing/2014/main" id="{AC92F2BA-3567-470C-9F1A-0921AE050542}"/>
              </a:ext>
            </a:extLst>
          </p:cNvPr>
          <p:cNvPicPr>
            <a:picLocks noChangeAspect="1"/>
          </p:cNvPicPr>
          <p:nvPr/>
        </p:nvPicPr>
        <p:blipFill>
          <a:blip r:embed="rId2"/>
          <a:stretch>
            <a:fillRect/>
          </a:stretch>
        </p:blipFill>
        <p:spPr>
          <a:xfrm>
            <a:off x="3301448" y="926801"/>
            <a:ext cx="4495800" cy="4495800"/>
          </a:xfrm>
          <a:prstGeom prst="rect">
            <a:avLst/>
          </a:prstGeom>
        </p:spPr>
      </p:pic>
      <p:sp>
        <p:nvSpPr>
          <p:cNvPr id="18" name="Rectangle 17">
            <a:extLst>
              <a:ext uri="{FF2B5EF4-FFF2-40B4-BE49-F238E27FC236}">
                <a16:creationId xmlns:a16="http://schemas.microsoft.com/office/drawing/2014/main" id="{ADDCD624-9573-4BDB-8C08-7BC0CC643BCC}"/>
              </a:ext>
            </a:extLst>
          </p:cNvPr>
          <p:cNvSpPr/>
          <p:nvPr/>
        </p:nvSpPr>
        <p:spPr>
          <a:xfrm>
            <a:off x="8607012" y="2608670"/>
            <a:ext cx="33528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ook Antiqua" panose="02040602050305030304" pitchFamily="18" charset="0"/>
              </a:rPr>
              <a:t>realistic</a:t>
            </a:r>
          </a:p>
        </p:txBody>
      </p:sp>
    </p:spTree>
    <p:extLst>
      <p:ext uri="{BB962C8B-B14F-4D97-AF65-F5344CB8AC3E}">
        <p14:creationId xmlns:p14="http://schemas.microsoft.com/office/powerpoint/2010/main" val="3773743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ass People Group Of Crowd - Free photo on Pixab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Mass People Group Of Crowd - Free photo on Pixabay"/>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Mass People Group Of Crowd - Free photo on Pixabay"/>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11" name="TextBox 10"/>
          <p:cNvSpPr txBox="1"/>
          <p:nvPr/>
        </p:nvSpPr>
        <p:spPr>
          <a:xfrm>
            <a:off x="2617236" y="331696"/>
            <a:ext cx="5864224" cy="461665"/>
          </a:xfrm>
          <a:prstGeom prst="rect">
            <a:avLst/>
          </a:prstGeom>
          <a:noFill/>
        </p:spPr>
        <p:txBody>
          <a:bodyPr wrap="square" rtlCol="0">
            <a:spAutoFit/>
          </a:bodyPr>
          <a:lstStyle/>
          <a:p>
            <a:r>
              <a:rPr lang="en-US" sz="2400" dirty="0">
                <a:latin typeface="Book Antiqua" panose="02040602050305030304" pitchFamily="18" charset="0"/>
              </a:rPr>
              <a:t>Let’s introduce with some new words:</a:t>
            </a:r>
          </a:p>
        </p:txBody>
      </p:sp>
      <p:sp>
        <p:nvSpPr>
          <p:cNvPr id="12" name="Rectangle 11">
            <a:extLst>
              <a:ext uri="{FF2B5EF4-FFF2-40B4-BE49-F238E27FC236}">
                <a16:creationId xmlns:a16="http://schemas.microsoft.com/office/drawing/2014/main" id="{D05A0D39-2F9F-4B40-9506-684F9AEFF586}"/>
              </a:ext>
            </a:extLst>
          </p:cNvPr>
          <p:cNvSpPr/>
          <p:nvPr/>
        </p:nvSpPr>
        <p:spPr>
          <a:xfrm>
            <a:off x="175557" y="1195992"/>
            <a:ext cx="19050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ook Antiqua" panose="02040602050305030304" pitchFamily="18" charset="0"/>
              </a:rPr>
              <a:t>Word</a:t>
            </a:r>
          </a:p>
        </p:txBody>
      </p:sp>
      <p:sp>
        <p:nvSpPr>
          <p:cNvPr id="13" name="Rectangle 12">
            <a:extLst>
              <a:ext uri="{FF2B5EF4-FFF2-40B4-BE49-F238E27FC236}">
                <a16:creationId xmlns:a16="http://schemas.microsoft.com/office/drawing/2014/main" id="{5AC29178-ECA9-442C-8183-010A684C6F0C}"/>
              </a:ext>
            </a:extLst>
          </p:cNvPr>
          <p:cNvSpPr/>
          <p:nvPr/>
        </p:nvSpPr>
        <p:spPr>
          <a:xfrm>
            <a:off x="9238560" y="1151792"/>
            <a:ext cx="19050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ook Antiqua" panose="02040602050305030304" pitchFamily="18" charset="0"/>
              </a:rPr>
              <a:t>Meaning</a:t>
            </a:r>
          </a:p>
        </p:txBody>
      </p:sp>
      <p:sp>
        <p:nvSpPr>
          <p:cNvPr id="14" name="Rectangle 13">
            <a:extLst>
              <a:ext uri="{FF2B5EF4-FFF2-40B4-BE49-F238E27FC236}">
                <a16:creationId xmlns:a16="http://schemas.microsoft.com/office/drawing/2014/main" id="{99A381B1-DD98-4929-9C9B-35FAFC8DAEC8}"/>
              </a:ext>
            </a:extLst>
          </p:cNvPr>
          <p:cNvSpPr/>
          <p:nvPr/>
        </p:nvSpPr>
        <p:spPr>
          <a:xfrm>
            <a:off x="211897" y="1810056"/>
            <a:ext cx="19050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ook Antiqua" panose="02040602050305030304" pitchFamily="18" charset="0"/>
              </a:rPr>
              <a:t>Bias</a:t>
            </a:r>
          </a:p>
        </p:txBody>
      </p:sp>
      <p:sp>
        <p:nvSpPr>
          <p:cNvPr id="15" name="Rectangle 14">
            <a:extLst>
              <a:ext uri="{FF2B5EF4-FFF2-40B4-BE49-F238E27FC236}">
                <a16:creationId xmlns:a16="http://schemas.microsoft.com/office/drawing/2014/main" id="{8B35DB17-740C-4F7A-81E4-4781E548F8CF}"/>
              </a:ext>
            </a:extLst>
          </p:cNvPr>
          <p:cNvSpPr/>
          <p:nvPr/>
        </p:nvSpPr>
        <p:spPr>
          <a:xfrm>
            <a:off x="9448800" y="1708536"/>
            <a:ext cx="19050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t">
              <a:buFont typeface="Arial" panose="020B0604020202020204" pitchFamily="34" charset="0"/>
              <a:buNone/>
            </a:pPr>
            <a:r>
              <a:rPr lang="en-US" sz="2400" dirty="0">
                <a:solidFill>
                  <a:schemeClr val="tx1"/>
                </a:solidFill>
                <a:effectLst/>
                <a:latin typeface="Lohit Bengali"/>
              </a:rPr>
              <a:t>Preference</a:t>
            </a:r>
          </a:p>
        </p:txBody>
      </p:sp>
      <p:sp>
        <p:nvSpPr>
          <p:cNvPr id="16" name="Rectangle 15">
            <a:extLst>
              <a:ext uri="{FF2B5EF4-FFF2-40B4-BE49-F238E27FC236}">
                <a16:creationId xmlns:a16="http://schemas.microsoft.com/office/drawing/2014/main" id="{85ED8986-7167-4C8F-BF88-A2DAFCF8BA1A}"/>
              </a:ext>
            </a:extLst>
          </p:cNvPr>
          <p:cNvSpPr/>
          <p:nvPr/>
        </p:nvSpPr>
        <p:spPr>
          <a:xfrm>
            <a:off x="9253607" y="2170201"/>
            <a:ext cx="2031171"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effectLst/>
                <a:latin typeface="Lohit Bengali"/>
              </a:rPr>
              <a:t>Favour</a:t>
            </a:r>
            <a:endParaRPr lang="en-US" sz="2400" dirty="0">
              <a:solidFill>
                <a:schemeClr val="tx1"/>
              </a:solidFill>
              <a:latin typeface="Book Antiqua" panose="02040602050305030304" pitchFamily="18" charset="0"/>
            </a:endParaRPr>
          </a:p>
        </p:txBody>
      </p:sp>
      <p:sp>
        <p:nvSpPr>
          <p:cNvPr id="18" name="Rectangle 17">
            <a:extLst>
              <a:ext uri="{FF2B5EF4-FFF2-40B4-BE49-F238E27FC236}">
                <a16:creationId xmlns:a16="http://schemas.microsoft.com/office/drawing/2014/main" id="{ADDCD624-9573-4BDB-8C08-7BC0CC643BCC}"/>
              </a:ext>
            </a:extLst>
          </p:cNvPr>
          <p:cNvSpPr/>
          <p:nvPr/>
        </p:nvSpPr>
        <p:spPr>
          <a:xfrm>
            <a:off x="8607012" y="2608670"/>
            <a:ext cx="33528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ook Antiqua" panose="02040602050305030304" pitchFamily="18" charset="0"/>
              </a:rPr>
              <a:t>Partiality</a:t>
            </a:r>
          </a:p>
        </p:txBody>
      </p:sp>
      <p:pic>
        <p:nvPicPr>
          <p:cNvPr id="8" name="Picture 7">
            <a:extLst>
              <a:ext uri="{FF2B5EF4-FFF2-40B4-BE49-F238E27FC236}">
                <a16:creationId xmlns:a16="http://schemas.microsoft.com/office/drawing/2014/main" id="{791BA7DD-B131-4B26-AF5D-7132C8B2785B}"/>
              </a:ext>
            </a:extLst>
          </p:cNvPr>
          <p:cNvPicPr>
            <a:picLocks noChangeAspect="1"/>
          </p:cNvPicPr>
          <p:nvPr/>
        </p:nvPicPr>
        <p:blipFill>
          <a:blip r:embed="rId2"/>
          <a:stretch>
            <a:fillRect/>
          </a:stretch>
        </p:blipFill>
        <p:spPr>
          <a:xfrm>
            <a:off x="2597978" y="1151792"/>
            <a:ext cx="5334000" cy="3552527"/>
          </a:xfrm>
          <a:prstGeom prst="rect">
            <a:avLst/>
          </a:prstGeom>
        </p:spPr>
      </p:pic>
    </p:spTree>
    <p:extLst>
      <p:ext uri="{BB962C8B-B14F-4D97-AF65-F5344CB8AC3E}">
        <p14:creationId xmlns:p14="http://schemas.microsoft.com/office/powerpoint/2010/main" val="946369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04800"/>
            <a:ext cx="8839200"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a:solidFill>
                  <a:schemeClr val="tx1"/>
                </a:solidFill>
                <a:latin typeface="Book Antiqua" panose="02040602050305030304" pitchFamily="18" charset="0"/>
              </a:rPr>
              <a:t>B. Read the text and answer the following questions.</a:t>
            </a:r>
          </a:p>
        </p:txBody>
      </p:sp>
      <p:sp>
        <p:nvSpPr>
          <p:cNvPr id="3" name="TextBox 2"/>
          <p:cNvSpPr txBox="1"/>
          <p:nvPr/>
        </p:nvSpPr>
        <p:spPr>
          <a:xfrm>
            <a:off x="361950" y="797510"/>
            <a:ext cx="11468100" cy="526297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400" dirty="0">
                <a:latin typeface="Book Antiqua" panose="02040602050305030304" pitchFamily="18" charset="0"/>
              </a:rPr>
              <a:t>‘I eat rice every day. I play cricket. I don’t bunk off school, blah…blah…blah…’ These are common events. They happen every day or on some occasions. Are these events news? Should they be published in newspapers? The answer is a big ‘ NO’. Then what is news anyway? What do we want to know from the media ? ‘When a dog bites a man that is not news, but when a man bites a dog that is news’,  says Charles Anderson Dana.</a:t>
            </a:r>
          </a:p>
          <a:p>
            <a:pPr algn="just"/>
            <a:r>
              <a:rPr lang="en-US" sz="2400" dirty="0">
                <a:latin typeface="Book Antiqua" panose="02040602050305030304" pitchFamily="18" charset="0"/>
              </a:rPr>
              <a:t>       The first think is that the news should be a piece of information . Secondly, the information should be recent or new, and hence it is ‘news’. Thirdly, mass people should take interest in it. --------- Recently, another aspect has been added: news is either printed or broadcast or on internet.</a:t>
            </a:r>
          </a:p>
          <a:p>
            <a:pPr algn="just"/>
            <a:r>
              <a:rPr lang="en-US" sz="2400" dirty="0">
                <a:latin typeface="Book Antiqua" panose="02040602050305030304" pitchFamily="18" charset="0"/>
              </a:rPr>
              <a:t>      There are opinions that the term `news’ comes from `new’. </a:t>
            </a:r>
            <a:r>
              <a:rPr lang="en-US" sz="2400" dirty="0">
                <a:solidFill>
                  <a:schemeClr val="tx1"/>
                </a:solidFill>
                <a:latin typeface="Book Antiqua" panose="02040602050305030304" pitchFamily="18" charset="0"/>
              </a:rPr>
              <a:t>Other’s says it is news because it comes all directions: North, East, West, and South.</a:t>
            </a:r>
          </a:p>
          <a:p>
            <a:pPr algn="just"/>
            <a:endParaRPr lang="en-US" sz="2400" dirty="0">
              <a:latin typeface="Book Antiqua" panose="02040602050305030304" pitchFamily="18" charset="0"/>
            </a:endParaRPr>
          </a:p>
          <a:p>
            <a:pPr algn="just"/>
            <a:endParaRPr lang="en-US" sz="2400" dirty="0">
              <a:latin typeface="Book Antiqua" panose="02040602050305030304" pitchFamily="18" charset="0"/>
            </a:endParaRPr>
          </a:p>
        </p:txBody>
      </p:sp>
    </p:spTree>
    <p:extLst>
      <p:ext uri="{BB962C8B-B14F-4D97-AF65-F5344CB8AC3E}">
        <p14:creationId xmlns:p14="http://schemas.microsoft.com/office/powerpoint/2010/main" val="234125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g.jpg"/>
          <p:cNvPicPr>
            <a:picLocks noChangeAspect="1"/>
          </p:cNvPicPr>
          <p:nvPr/>
        </p:nvPicPr>
        <p:blipFill>
          <a:blip r:embed="rId2"/>
          <a:stretch>
            <a:fillRect/>
          </a:stretch>
        </p:blipFill>
        <p:spPr>
          <a:xfrm>
            <a:off x="1519130" y="685800"/>
            <a:ext cx="3824812" cy="3276600"/>
          </a:xfrm>
          <a:prstGeom prst="rect">
            <a:avLst/>
          </a:prstGeom>
        </p:spPr>
      </p:pic>
      <p:pic>
        <p:nvPicPr>
          <p:cNvPr id="4" name="Picture 3" descr="dog2.jpg"/>
          <p:cNvPicPr>
            <a:picLocks noChangeAspect="1"/>
          </p:cNvPicPr>
          <p:nvPr/>
        </p:nvPicPr>
        <p:blipFill>
          <a:blip r:embed="rId3"/>
          <a:stretch>
            <a:fillRect/>
          </a:stretch>
        </p:blipFill>
        <p:spPr>
          <a:xfrm>
            <a:off x="5377072" y="685798"/>
            <a:ext cx="3962400" cy="3276601"/>
          </a:xfrm>
          <a:prstGeom prst="rect">
            <a:avLst/>
          </a:prstGeom>
        </p:spPr>
      </p:pic>
      <p:sp>
        <p:nvSpPr>
          <p:cNvPr id="5" name="Rectangle 4">
            <a:extLst>
              <a:ext uri="{FF2B5EF4-FFF2-40B4-BE49-F238E27FC236}">
                <a16:creationId xmlns:a16="http://schemas.microsoft.com/office/drawing/2014/main" id="{75F9885E-6FB5-4A79-A4CE-3DDFC1AA22E3}"/>
              </a:ext>
            </a:extLst>
          </p:cNvPr>
          <p:cNvSpPr/>
          <p:nvPr/>
        </p:nvSpPr>
        <p:spPr>
          <a:xfrm>
            <a:off x="642733" y="4343400"/>
            <a:ext cx="9468678"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Book Antiqua" pitchFamily="18" charset="0"/>
              </a:rPr>
              <a:t>“When a dog bites a man that is not news, </a:t>
            </a:r>
            <a:r>
              <a:rPr lang="en-US" sz="2400" b="1" dirty="0">
                <a:solidFill>
                  <a:schemeClr val="tx1"/>
                </a:solidFill>
                <a:latin typeface="Book Antiqua" pitchFamily="18" charset="0"/>
                <a:cs typeface="Andalus" pitchFamily="18" charset="-78"/>
              </a:rPr>
              <a:t>But when a man bites a dog that is news,’ Says  Charles Anderson Dana.</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574CFD-3B7A-4D80-8218-A9B62C22E0BD}"/>
              </a:ext>
            </a:extLst>
          </p:cNvPr>
          <p:cNvSpPr txBox="1"/>
          <p:nvPr/>
        </p:nvSpPr>
        <p:spPr>
          <a:xfrm>
            <a:off x="4953000" y="567391"/>
            <a:ext cx="3765884" cy="58477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What is news?</a:t>
            </a:r>
          </a:p>
        </p:txBody>
      </p:sp>
      <p:sp>
        <p:nvSpPr>
          <p:cNvPr id="3" name="TextBox 2">
            <a:extLst>
              <a:ext uri="{FF2B5EF4-FFF2-40B4-BE49-F238E27FC236}">
                <a16:creationId xmlns:a16="http://schemas.microsoft.com/office/drawing/2014/main" id="{1D74A463-EBAE-482F-83FF-F4B6B70F977A}"/>
              </a:ext>
            </a:extLst>
          </p:cNvPr>
          <p:cNvSpPr txBox="1"/>
          <p:nvPr/>
        </p:nvSpPr>
        <p:spPr>
          <a:xfrm>
            <a:off x="914400" y="1890355"/>
            <a:ext cx="10439400" cy="107721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A News is  </a:t>
            </a:r>
            <a:r>
              <a:rPr lang="en-US" sz="3200" u="sng" dirty="0">
                <a:latin typeface="Times New Roman" panose="02020603050405020304" pitchFamily="18" charset="0"/>
                <a:cs typeface="Times New Roman" panose="02020603050405020304" pitchFamily="18" charset="0"/>
              </a:rPr>
              <a:t>a piece of information </a:t>
            </a:r>
            <a:r>
              <a:rPr lang="en-US" sz="3200" dirty="0">
                <a:latin typeface="Times New Roman" panose="02020603050405020304" pitchFamily="18" charset="0"/>
                <a:cs typeface="Times New Roman" panose="02020603050405020304" pitchFamily="18" charset="0"/>
              </a:rPr>
              <a:t>about </a:t>
            </a:r>
            <a:r>
              <a:rPr lang="en-US" sz="3200" u="sng" dirty="0">
                <a:latin typeface="Times New Roman" panose="02020603050405020304" pitchFamily="18" charset="0"/>
                <a:cs typeface="Times New Roman" panose="02020603050405020304" pitchFamily="18" charset="0"/>
              </a:rPr>
              <a:t>current events </a:t>
            </a:r>
            <a:r>
              <a:rPr lang="en-US" sz="3200" dirty="0">
                <a:latin typeface="Times New Roman" panose="02020603050405020304" pitchFamily="18" charset="0"/>
                <a:cs typeface="Times New Roman" panose="02020603050405020304" pitchFamily="18" charset="0"/>
              </a:rPr>
              <a:t>that is happening </a:t>
            </a:r>
            <a:r>
              <a:rPr lang="en-US" sz="3200" u="sng" dirty="0">
                <a:latin typeface="Times New Roman" panose="02020603050405020304" pitchFamily="18" charset="0"/>
                <a:cs typeface="Times New Roman" panose="02020603050405020304" pitchFamily="18" charset="0"/>
              </a:rPr>
              <a:t>around</a:t>
            </a:r>
            <a:r>
              <a:rPr lang="en-US" sz="3200" dirty="0">
                <a:latin typeface="Times New Roman" panose="02020603050405020304" pitchFamily="18" charset="0"/>
                <a:cs typeface="Times New Roman" panose="02020603050405020304" pitchFamily="18" charset="0"/>
              </a:rPr>
              <a:t> us.</a:t>
            </a:r>
          </a:p>
        </p:txBody>
      </p:sp>
      <p:sp>
        <p:nvSpPr>
          <p:cNvPr id="4" name="TextBox 3">
            <a:extLst>
              <a:ext uri="{FF2B5EF4-FFF2-40B4-BE49-F238E27FC236}">
                <a16:creationId xmlns:a16="http://schemas.microsoft.com/office/drawing/2014/main" id="{1C85EF60-D630-4180-B462-38CF0BC0DBF7}"/>
              </a:ext>
            </a:extLst>
          </p:cNvPr>
          <p:cNvSpPr txBox="1"/>
          <p:nvPr/>
        </p:nvSpPr>
        <p:spPr>
          <a:xfrm>
            <a:off x="838200" y="3705762"/>
            <a:ext cx="4928762" cy="58477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What is new is news</a:t>
            </a:r>
          </a:p>
        </p:txBody>
      </p:sp>
    </p:spTree>
    <p:extLst>
      <p:ext uri="{BB962C8B-B14F-4D97-AF65-F5344CB8AC3E}">
        <p14:creationId xmlns:p14="http://schemas.microsoft.com/office/powerpoint/2010/main" val="3049427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400"/>
            <a:ext cx="9144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Book Antiqua" pitchFamily="18" charset="0"/>
              </a:rPr>
              <a:t>The first thing is that the news should be a piece of-</a:t>
            </a:r>
          </a:p>
        </p:txBody>
      </p:sp>
      <p:sp>
        <p:nvSpPr>
          <p:cNvPr id="4" name="Rectangle 3">
            <a:extLst>
              <a:ext uri="{FF2B5EF4-FFF2-40B4-BE49-F238E27FC236}">
                <a16:creationId xmlns:a16="http://schemas.microsoft.com/office/drawing/2014/main" id="{2AA2285C-4DFA-4E2E-A0E5-A72B83F6D22E}"/>
              </a:ext>
            </a:extLst>
          </p:cNvPr>
          <p:cNvSpPr/>
          <p:nvPr/>
        </p:nvSpPr>
        <p:spPr>
          <a:xfrm>
            <a:off x="0" y="2781300"/>
            <a:ext cx="9144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Book Antiqua" pitchFamily="18" charset="0"/>
              </a:rPr>
              <a:t>Secondly, the information should be recent or new, </a:t>
            </a:r>
          </a:p>
        </p:txBody>
      </p:sp>
      <p:pic>
        <p:nvPicPr>
          <p:cNvPr id="5" name="Picture 4" descr="news2.png">
            <a:extLst>
              <a:ext uri="{FF2B5EF4-FFF2-40B4-BE49-F238E27FC236}">
                <a16:creationId xmlns:a16="http://schemas.microsoft.com/office/drawing/2014/main" id="{6CF41B35-6D1B-4C07-8FC5-DCFAD6E62520}"/>
              </a:ext>
            </a:extLst>
          </p:cNvPr>
          <p:cNvPicPr>
            <a:picLocks noChangeAspect="1"/>
          </p:cNvPicPr>
          <p:nvPr/>
        </p:nvPicPr>
        <p:blipFill>
          <a:blip r:embed="rId2"/>
          <a:stretch>
            <a:fillRect/>
          </a:stretch>
        </p:blipFill>
        <p:spPr>
          <a:xfrm>
            <a:off x="8932396" y="2019300"/>
            <a:ext cx="3209652" cy="2286000"/>
          </a:xfrm>
          <a:prstGeom prst="rect">
            <a:avLst/>
          </a:prstGeom>
          <a:noFill/>
          <a:ln>
            <a:noFill/>
          </a:ln>
        </p:spPr>
      </p:pic>
      <p:pic>
        <p:nvPicPr>
          <p:cNvPr id="3" name="Picture 2" descr="information.jpg"/>
          <p:cNvPicPr>
            <a:picLocks noChangeAspect="1"/>
          </p:cNvPicPr>
          <p:nvPr/>
        </p:nvPicPr>
        <p:blipFill>
          <a:blip r:embed="rId3"/>
          <a:stretch>
            <a:fillRect/>
          </a:stretch>
        </p:blipFill>
        <p:spPr>
          <a:xfrm>
            <a:off x="8961783" y="342900"/>
            <a:ext cx="2850078" cy="1828800"/>
          </a:xfrm>
          <a:prstGeom prst="rect">
            <a:avLst/>
          </a:prstGeom>
        </p:spPr>
      </p:pic>
      <p:sp>
        <p:nvSpPr>
          <p:cNvPr id="6" name="Rectangle 5">
            <a:extLst>
              <a:ext uri="{FF2B5EF4-FFF2-40B4-BE49-F238E27FC236}">
                <a16:creationId xmlns:a16="http://schemas.microsoft.com/office/drawing/2014/main" id="{4EE90B98-D441-4279-909F-6EB9F4B39404}"/>
              </a:ext>
            </a:extLst>
          </p:cNvPr>
          <p:cNvSpPr/>
          <p:nvPr/>
        </p:nvSpPr>
        <p:spPr>
          <a:xfrm>
            <a:off x="373513" y="4697896"/>
            <a:ext cx="7772400" cy="1167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Book Antiqua" pitchFamily="18" charset="0"/>
              </a:rPr>
              <a:t>Thirdly, mass people should take interest in it. </a:t>
            </a:r>
          </a:p>
        </p:txBody>
      </p:sp>
      <p:pic>
        <p:nvPicPr>
          <p:cNvPr id="7" name="Picture 6" descr="inter news.jpg">
            <a:extLst>
              <a:ext uri="{FF2B5EF4-FFF2-40B4-BE49-F238E27FC236}">
                <a16:creationId xmlns:a16="http://schemas.microsoft.com/office/drawing/2014/main" id="{44C3F1F3-7577-4983-AB9A-87A417C230DD}"/>
              </a:ext>
            </a:extLst>
          </p:cNvPr>
          <p:cNvPicPr>
            <a:picLocks noChangeAspect="1"/>
          </p:cNvPicPr>
          <p:nvPr/>
        </p:nvPicPr>
        <p:blipFill>
          <a:blip r:embed="rId4"/>
          <a:stretch>
            <a:fillRect/>
          </a:stretch>
        </p:blipFill>
        <p:spPr>
          <a:xfrm>
            <a:off x="8906322" y="4572000"/>
            <a:ext cx="2895600" cy="1809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6629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Book Antiqua" panose="02040602050305030304" pitchFamily="18" charset="0"/>
              </a:rPr>
              <a:t>Fourthly, it should be self explained.</a:t>
            </a:r>
          </a:p>
        </p:txBody>
      </p:sp>
      <p:sp>
        <p:nvSpPr>
          <p:cNvPr id="4" name="Rectangle 3">
            <a:extLst>
              <a:ext uri="{FF2B5EF4-FFF2-40B4-BE49-F238E27FC236}">
                <a16:creationId xmlns:a16="http://schemas.microsoft.com/office/drawing/2014/main" id="{82D8A41C-33A8-4A86-B144-5F2E076764F2}"/>
              </a:ext>
            </a:extLst>
          </p:cNvPr>
          <p:cNvSpPr/>
          <p:nvPr/>
        </p:nvSpPr>
        <p:spPr>
          <a:xfrm>
            <a:off x="304800" y="2209799"/>
            <a:ext cx="7759148"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Book Antiqua" panose="02040602050305030304" pitchFamily="18" charset="0"/>
              </a:rPr>
              <a:t>Recently , another aspect has been added ; news is either printed or broadcast  or the internet.</a:t>
            </a:r>
          </a:p>
        </p:txBody>
      </p:sp>
      <p:pic>
        <p:nvPicPr>
          <p:cNvPr id="5" name="Picture 4" descr="inrernet.jpeg">
            <a:extLst>
              <a:ext uri="{FF2B5EF4-FFF2-40B4-BE49-F238E27FC236}">
                <a16:creationId xmlns:a16="http://schemas.microsoft.com/office/drawing/2014/main" id="{25D4ECDE-2DDC-464D-A89A-FE3D43A6911A}"/>
              </a:ext>
            </a:extLst>
          </p:cNvPr>
          <p:cNvPicPr>
            <a:picLocks noChangeAspect="1"/>
          </p:cNvPicPr>
          <p:nvPr/>
        </p:nvPicPr>
        <p:blipFill>
          <a:blip r:embed="rId2"/>
          <a:stretch>
            <a:fillRect/>
          </a:stretch>
        </p:blipFill>
        <p:spPr>
          <a:xfrm>
            <a:off x="8083826" y="2057400"/>
            <a:ext cx="3682999" cy="2209799"/>
          </a:xfrm>
          <a:prstGeom prst="rect">
            <a:avLst/>
          </a:prstGeom>
        </p:spPr>
      </p:pic>
      <p:sp>
        <p:nvSpPr>
          <p:cNvPr id="6" name="Rectangle 5">
            <a:extLst>
              <a:ext uri="{FF2B5EF4-FFF2-40B4-BE49-F238E27FC236}">
                <a16:creationId xmlns:a16="http://schemas.microsoft.com/office/drawing/2014/main" id="{B9C22084-84B4-4D99-BAA4-4D835D61BC1D}"/>
              </a:ext>
            </a:extLst>
          </p:cNvPr>
          <p:cNvSpPr/>
          <p:nvPr/>
        </p:nvSpPr>
        <p:spPr>
          <a:xfrm>
            <a:off x="381001" y="4784035"/>
            <a:ext cx="6858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Book Antiqua" panose="02040602050305030304" pitchFamily="18" charset="0"/>
              </a:rPr>
              <a:t>Other’s says it is news because it comes all directions: North, East, West, and South.</a:t>
            </a:r>
          </a:p>
        </p:txBody>
      </p:sp>
      <p:pic>
        <p:nvPicPr>
          <p:cNvPr id="7" name="Picture 6" descr="direction.png">
            <a:extLst>
              <a:ext uri="{FF2B5EF4-FFF2-40B4-BE49-F238E27FC236}">
                <a16:creationId xmlns:a16="http://schemas.microsoft.com/office/drawing/2014/main" id="{2641B03A-F8A2-41DD-9667-E78F9A3ABEDC}"/>
              </a:ext>
            </a:extLst>
          </p:cNvPr>
          <p:cNvPicPr>
            <a:picLocks noChangeAspect="1"/>
          </p:cNvPicPr>
          <p:nvPr/>
        </p:nvPicPr>
        <p:blipFill>
          <a:blip r:embed="rId3"/>
          <a:stretch>
            <a:fillRect/>
          </a:stretch>
        </p:blipFill>
        <p:spPr>
          <a:xfrm>
            <a:off x="8382000" y="4419600"/>
            <a:ext cx="3200400" cy="2133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6094" y="533400"/>
            <a:ext cx="5438692" cy="523220"/>
          </a:xfrm>
          <a:prstGeom prst="rect">
            <a:avLst/>
          </a:prstGeom>
          <a:noFill/>
        </p:spPr>
        <p:txBody>
          <a:bodyPr wrap="square" rtlCol="0">
            <a:spAutoFit/>
          </a:bodyPr>
          <a:lstStyle/>
          <a:p>
            <a:r>
              <a:rPr lang="en-US" sz="2800" dirty="0">
                <a:latin typeface="Book Antiqua" panose="02040602050305030304" pitchFamily="18" charset="0"/>
              </a:rPr>
              <a:t>Now choose the correct answer:</a:t>
            </a:r>
          </a:p>
        </p:txBody>
      </p:sp>
      <p:sp>
        <p:nvSpPr>
          <p:cNvPr id="3" name="TextBox 2"/>
          <p:cNvSpPr txBox="1"/>
          <p:nvPr/>
        </p:nvSpPr>
        <p:spPr>
          <a:xfrm>
            <a:off x="896215" y="1157777"/>
            <a:ext cx="10134600" cy="138499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a:latin typeface="Book Antiqua" panose="02040602050305030304" pitchFamily="18" charset="0"/>
              </a:rPr>
              <a:t>1. A news must be -----</a:t>
            </a:r>
          </a:p>
          <a:p>
            <a:r>
              <a:rPr lang="en-US" sz="2800" dirty="0">
                <a:latin typeface="Book Antiqua" panose="02040602050305030304" pitchFamily="18" charset="0"/>
              </a:rPr>
              <a:t>(a) informative (b) negative (c) positive (d) historic</a:t>
            </a:r>
          </a:p>
          <a:p>
            <a:r>
              <a:rPr lang="en-US" sz="2800" dirty="0">
                <a:latin typeface="Book Antiqua" panose="02040602050305030304" pitchFamily="18" charset="0"/>
              </a:rPr>
              <a:t> </a:t>
            </a:r>
          </a:p>
        </p:txBody>
      </p:sp>
      <p:sp>
        <p:nvSpPr>
          <p:cNvPr id="4" name="TextBox 3"/>
          <p:cNvSpPr txBox="1"/>
          <p:nvPr/>
        </p:nvSpPr>
        <p:spPr>
          <a:xfrm>
            <a:off x="929345" y="2443503"/>
            <a:ext cx="9121140" cy="95410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a:latin typeface="Book Antiqua" panose="02040602050305030304" pitchFamily="18" charset="0"/>
              </a:rPr>
              <a:t>2. The information of a news should be –</a:t>
            </a:r>
          </a:p>
          <a:p>
            <a:r>
              <a:rPr lang="en-US" sz="2800" dirty="0">
                <a:latin typeface="Book Antiqua" panose="02040602050305030304" pitchFamily="18" charset="0"/>
              </a:rPr>
              <a:t>(a) old  (b) ancient  (c) recent  (d) importance less</a:t>
            </a:r>
          </a:p>
        </p:txBody>
      </p:sp>
      <p:sp>
        <p:nvSpPr>
          <p:cNvPr id="6" name="TextBox 5"/>
          <p:cNvSpPr txBox="1"/>
          <p:nvPr/>
        </p:nvSpPr>
        <p:spPr>
          <a:xfrm>
            <a:off x="916093" y="3973258"/>
            <a:ext cx="9121140" cy="95410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a:latin typeface="Book Antiqua" panose="02040602050305030304" pitchFamily="18" charset="0"/>
              </a:rPr>
              <a:t>3. News plays an ---- role in our society.</a:t>
            </a:r>
          </a:p>
          <a:p>
            <a:r>
              <a:rPr lang="en-US" sz="2800" dirty="0">
                <a:latin typeface="Book Antiqua" panose="02040602050305030304" pitchFamily="18" charset="0"/>
              </a:rPr>
              <a:t>(a)  illogical (b) irregular (c) important (d) extra</a:t>
            </a:r>
          </a:p>
        </p:txBody>
      </p:sp>
      <p:sp>
        <p:nvSpPr>
          <p:cNvPr id="7" name="TextBox 6"/>
          <p:cNvSpPr txBox="1"/>
          <p:nvPr/>
        </p:nvSpPr>
        <p:spPr>
          <a:xfrm>
            <a:off x="916093" y="5522891"/>
            <a:ext cx="9627870" cy="95410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latin typeface="Book Antiqua" panose="02040602050305030304" pitchFamily="18" charset="0"/>
              </a:rPr>
              <a:t>4. The ‘occasion’ means –</a:t>
            </a:r>
          </a:p>
          <a:p>
            <a:r>
              <a:rPr lang="en-US" sz="2800" dirty="0">
                <a:latin typeface="Book Antiqua" panose="02040602050305030304" pitchFamily="18" charset="0"/>
              </a:rPr>
              <a:t>(a) event (b) mint (c) unused (d) additional</a:t>
            </a:r>
          </a:p>
        </p:txBody>
      </p:sp>
      <p:sp>
        <p:nvSpPr>
          <p:cNvPr id="5" name="Oval 4">
            <a:extLst>
              <a:ext uri="{FF2B5EF4-FFF2-40B4-BE49-F238E27FC236}">
                <a16:creationId xmlns:a16="http://schemas.microsoft.com/office/drawing/2014/main" id="{9B8A4BD1-0108-4067-97AD-11494106D9D8}"/>
              </a:ext>
            </a:extLst>
          </p:cNvPr>
          <p:cNvSpPr/>
          <p:nvPr/>
        </p:nvSpPr>
        <p:spPr>
          <a:xfrm>
            <a:off x="6477000" y="598162"/>
            <a:ext cx="449285" cy="4719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6B665DF-6A7B-45A3-8CA0-3D73332EC674}"/>
              </a:ext>
            </a:extLst>
          </p:cNvPr>
          <p:cNvSpPr/>
          <p:nvPr/>
        </p:nvSpPr>
        <p:spPr>
          <a:xfrm>
            <a:off x="7048500" y="620433"/>
            <a:ext cx="449285" cy="4719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0915909-235F-411A-A5CB-F0BBD22957F3}"/>
              </a:ext>
            </a:extLst>
          </p:cNvPr>
          <p:cNvSpPr/>
          <p:nvPr/>
        </p:nvSpPr>
        <p:spPr>
          <a:xfrm>
            <a:off x="7546727" y="624086"/>
            <a:ext cx="449285" cy="4719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3D172B6-C437-4CB4-8515-A3264870AE37}"/>
              </a:ext>
            </a:extLst>
          </p:cNvPr>
          <p:cNvSpPr/>
          <p:nvPr/>
        </p:nvSpPr>
        <p:spPr>
          <a:xfrm>
            <a:off x="8118227" y="646357"/>
            <a:ext cx="449285" cy="4719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453E35D-9630-40EA-B0C7-0EEAA9E08A89}"/>
              </a:ext>
            </a:extLst>
          </p:cNvPr>
          <p:cNvSpPr txBox="1"/>
          <p:nvPr/>
        </p:nvSpPr>
        <p:spPr>
          <a:xfrm>
            <a:off x="9068812" y="85123"/>
            <a:ext cx="3090058" cy="523220"/>
          </a:xfrm>
          <a:prstGeom prst="rect">
            <a:avLst/>
          </a:prstGeom>
          <a:noFill/>
        </p:spPr>
        <p:txBody>
          <a:bodyPr wrap="square" rtlCol="0">
            <a:spAutoFit/>
          </a:bodyPr>
          <a:lstStyle/>
          <a:p>
            <a:r>
              <a:rPr lang="en-US" sz="2800" dirty="0">
                <a:latin typeface="Book Antiqua" panose="02040602050305030304" pitchFamily="18" charset="0"/>
              </a:rPr>
              <a:t>Individual work</a:t>
            </a:r>
          </a:p>
        </p:txBody>
      </p:sp>
    </p:spTree>
    <p:extLst>
      <p:ext uri="{BB962C8B-B14F-4D97-AF65-F5344CB8AC3E}">
        <p14:creationId xmlns:p14="http://schemas.microsoft.com/office/powerpoint/2010/main" val="1303706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22222E-6 L -0.45443 0.15092 " pathEditMode="relative" rAng="0" ptsTypes="AA">
                                      <p:cBhvr>
                                        <p:cTn id="6" dur="2000" fill="hold"/>
                                        <p:tgtEl>
                                          <p:spTgt spid="5"/>
                                        </p:tgtEl>
                                        <p:attrNameLst>
                                          <p:attrName>ppt_x</p:attrName>
                                          <p:attrName>ppt_y</p:attrName>
                                        </p:attrNameLst>
                                      </p:cBhvr>
                                      <p:rCtr x="-22721" y="754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375E-6 1.48148E-6 L -0.24648 0.33912 " pathEditMode="relative" rAng="0" ptsTypes="AA">
                                      <p:cBhvr>
                                        <p:cTn id="10" dur="2000" fill="hold"/>
                                        <p:tgtEl>
                                          <p:spTgt spid="9"/>
                                        </p:tgtEl>
                                        <p:attrNameLst>
                                          <p:attrName>ppt_x</p:attrName>
                                          <p:attrName>ppt_y</p:attrName>
                                        </p:attrNameLst>
                                      </p:cBhvr>
                                      <p:rCtr x="-12331" y="1694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08333E-7 -1.48148E-6 L -0.21549 0.55255 " pathEditMode="relative" rAng="0" ptsTypes="AA">
                                      <p:cBhvr>
                                        <p:cTn id="14" dur="2000" fill="hold"/>
                                        <p:tgtEl>
                                          <p:spTgt spid="10"/>
                                        </p:tgtEl>
                                        <p:attrNameLst>
                                          <p:attrName>ppt_x</p:attrName>
                                          <p:attrName>ppt_y</p:attrName>
                                        </p:attrNameLst>
                                      </p:cBhvr>
                                      <p:rCtr x="-10781" y="2761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79167E-6 -2.22222E-6 L -0.58906 0.78056 " pathEditMode="relative" rAng="0" ptsTypes="AA">
                                      <p:cBhvr>
                                        <p:cTn id="18" dur="2000" fill="hold"/>
                                        <p:tgtEl>
                                          <p:spTgt spid="11"/>
                                        </p:tgtEl>
                                        <p:attrNameLst>
                                          <p:attrName>ppt_x</p:attrName>
                                          <p:attrName>ppt_y</p:attrName>
                                        </p:attrNameLst>
                                      </p:cBhvr>
                                      <p:rCtr x="-29453" y="39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99575"/>
            <a:ext cx="8001000" cy="523220"/>
          </a:xfrm>
          <a:prstGeom prst="rect">
            <a:avLst/>
          </a:prstGeom>
          <a:noFill/>
          <a:ln>
            <a:noFill/>
          </a:ln>
        </p:spPr>
        <p:txBody>
          <a:bodyPr wrap="square" rtlCol="0">
            <a:spAutoFit/>
          </a:bodyPr>
          <a:lstStyle/>
          <a:p>
            <a:r>
              <a:rPr lang="en-US" sz="2800" dirty="0">
                <a:latin typeface="Book Antiqua" panose="02040602050305030304" pitchFamily="18" charset="0"/>
              </a:rPr>
              <a:t>   Answer the following questions:</a:t>
            </a:r>
          </a:p>
        </p:txBody>
      </p:sp>
      <p:sp>
        <p:nvSpPr>
          <p:cNvPr id="3" name="TextBox 2"/>
          <p:cNvSpPr txBox="1"/>
          <p:nvPr/>
        </p:nvSpPr>
        <p:spPr>
          <a:xfrm>
            <a:off x="685800" y="1136303"/>
            <a:ext cx="9982200" cy="52322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Font typeface="+mj-lt"/>
              <a:buAutoNum type="arabicPeriod"/>
            </a:pPr>
            <a:r>
              <a:rPr lang="en-US" sz="2800" dirty="0">
                <a:solidFill>
                  <a:schemeClr val="tx1"/>
                </a:solidFill>
                <a:latin typeface="Book Antiqua" panose="02040602050305030304" pitchFamily="18" charset="0"/>
              </a:rPr>
              <a:t>What is news according to Charles Anderson Dana?</a:t>
            </a:r>
          </a:p>
        </p:txBody>
      </p:sp>
      <p:sp>
        <p:nvSpPr>
          <p:cNvPr id="4" name="TextBox 3"/>
          <p:cNvSpPr txBox="1"/>
          <p:nvPr/>
        </p:nvSpPr>
        <p:spPr>
          <a:xfrm>
            <a:off x="692426" y="1841769"/>
            <a:ext cx="11194774" cy="95410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solidFill>
                  <a:schemeClr val="tx1"/>
                </a:solidFill>
                <a:latin typeface="Book Antiqua" panose="02040602050305030304" pitchFamily="18" charset="0"/>
              </a:rPr>
              <a:t>Ans. That a man bites a dog is a news according to Charles Anderson Dana.</a:t>
            </a:r>
          </a:p>
        </p:txBody>
      </p:sp>
      <p:sp>
        <p:nvSpPr>
          <p:cNvPr id="5" name="TextBox 4"/>
          <p:cNvSpPr txBox="1"/>
          <p:nvPr/>
        </p:nvSpPr>
        <p:spPr>
          <a:xfrm>
            <a:off x="692426" y="3096440"/>
            <a:ext cx="8077200" cy="52322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800" dirty="0">
                <a:solidFill>
                  <a:schemeClr val="tx1"/>
                </a:solidFill>
                <a:latin typeface="Book Antiqua" panose="02040602050305030304" pitchFamily="18" charset="0"/>
              </a:rPr>
              <a:t>2. What is the first thing of news? </a:t>
            </a:r>
          </a:p>
        </p:txBody>
      </p:sp>
      <p:sp>
        <p:nvSpPr>
          <p:cNvPr id="6" name="TextBox 5"/>
          <p:cNvSpPr txBox="1"/>
          <p:nvPr/>
        </p:nvSpPr>
        <p:spPr>
          <a:xfrm>
            <a:off x="578126" y="3800515"/>
            <a:ext cx="8305800" cy="523220"/>
          </a:xfrm>
          <a:prstGeom prst="rect">
            <a:avLst/>
          </a:prstGeom>
          <a:noFill/>
          <a:ln>
            <a:noFill/>
          </a:ln>
        </p:spPr>
        <p:style>
          <a:lnRef idx="1">
            <a:schemeClr val="dk1"/>
          </a:lnRef>
          <a:fillRef idx="3">
            <a:schemeClr val="dk1"/>
          </a:fillRef>
          <a:effectRef idx="2">
            <a:schemeClr val="dk1"/>
          </a:effectRef>
          <a:fontRef idx="minor">
            <a:schemeClr val="lt1"/>
          </a:fontRef>
        </p:style>
        <p:txBody>
          <a:bodyPr wrap="square" rtlCol="0">
            <a:spAutoFit/>
          </a:bodyPr>
          <a:lstStyle/>
          <a:p>
            <a:r>
              <a:rPr lang="en-US" sz="2800" dirty="0">
                <a:solidFill>
                  <a:schemeClr val="tx1"/>
                </a:solidFill>
                <a:latin typeface="Book Antiqua" panose="02040602050305030304" pitchFamily="18" charset="0"/>
              </a:rPr>
              <a:t>Ans. The first thing is a piece of information.</a:t>
            </a:r>
          </a:p>
        </p:txBody>
      </p:sp>
      <p:sp>
        <p:nvSpPr>
          <p:cNvPr id="7" name="TextBox 6"/>
          <p:cNvSpPr txBox="1"/>
          <p:nvPr/>
        </p:nvSpPr>
        <p:spPr>
          <a:xfrm>
            <a:off x="692426" y="4624299"/>
            <a:ext cx="6781800" cy="52322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800" dirty="0">
                <a:solidFill>
                  <a:schemeClr val="tx1"/>
                </a:solidFill>
                <a:latin typeface="Book Antiqua" panose="02040602050305030304" pitchFamily="18" charset="0"/>
              </a:rPr>
              <a:t>3.How can news be published nowadays?</a:t>
            </a:r>
          </a:p>
        </p:txBody>
      </p:sp>
      <p:sp>
        <p:nvSpPr>
          <p:cNvPr id="8" name="TextBox 7"/>
          <p:cNvSpPr txBox="1"/>
          <p:nvPr/>
        </p:nvSpPr>
        <p:spPr>
          <a:xfrm>
            <a:off x="583096" y="5328374"/>
            <a:ext cx="11304104" cy="95410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chemeClr val="tx1"/>
                </a:solidFill>
                <a:latin typeface="Book Antiqua" panose="02040602050305030304" pitchFamily="18" charset="0"/>
              </a:rPr>
              <a:t>Ans. Nowadays news can be published by either printings or by broadcasting or on the internet.</a:t>
            </a:r>
          </a:p>
        </p:txBody>
      </p:sp>
    </p:spTree>
    <p:extLst>
      <p:ext uri="{BB962C8B-B14F-4D97-AF65-F5344CB8AC3E}">
        <p14:creationId xmlns:p14="http://schemas.microsoft.com/office/powerpoint/2010/main" val="470819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FD13DA-D09E-442C-AD90-AD3A3B65C747}"/>
              </a:ext>
            </a:extLst>
          </p:cNvPr>
          <p:cNvSpPr/>
          <p:nvPr/>
        </p:nvSpPr>
        <p:spPr>
          <a:xfrm>
            <a:off x="609600" y="1108677"/>
            <a:ext cx="5943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231775" algn="l"/>
              </a:tabLst>
            </a:pPr>
            <a:r>
              <a:rPr lang="en-US" sz="2800" dirty="0">
                <a:solidFill>
                  <a:schemeClr val="tx1"/>
                </a:solidFill>
                <a:latin typeface="Book Antiqua" pitchFamily="18" charset="0"/>
              </a:rPr>
              <a:t>4.  What features should news have?</a:t>
            </a:r>
          </a:p>
        </p:txBody>
      </p:sp>
      <p:sp>
        <p:nvSpPr>
          <p:cNvPr id="8" name="Rectangle 7">
            <a:extLst>
              <a:ext uri="{FF2B5EF4-FFF2-40B4-BE49-F238E27FC236}">
                <a16:creationId xmlns:a16="http://schemas.microsoft.com/office/drawing/2014/main" id="{448BDD8A-279E-47E5-8CAF-A07B6E850D76}"/>
              </a:ext>
            </a:extLst>
          </p:cNvPr>
          <p:cNvSpPr/>
          <p:nvPr/>
        </p:nvSpPr>
        <p:spPr>
          <a:xfrm>
            <a:off x="609600" y="1756705"/>
            <a:ext cx="10515600" cy="1104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231775" algn="l"/>
              </a:tabLst>
            </a:pPr>
            <a:r>
              <a:rPr lang="en-US" sz="2800" dirty="0">
                <a:solidFill>
                  <a:schemeClr val="tx1"/>
                </a:solidFill>
                <a:latin typeface="Book Antiqua" pitchFamily="18" charset="0"/>
              </a:rPr>
              <a:t>Ans: A news should be informative, recent, self-explained, objective in which mass people cane take interest.</a:t>
            </a:r>
          </a:p>
        </p:txBody>
      </p:sp>
      <p:sp>
        <p:nvSpPr>
          <p:cNvPr id="10" name="TextBox 9">
            <a:extLst>
              <a:ext uri="{FF2B5EF4-FFF2-40B4-BE49-F238E27FC236}">
                <a16:creationId xmlns:a16="http://schemas.microsoft.com/office/drawing/2014/main" id="{225FCF03-3C02-4BB1-B8C8-EBBD8B0D91A1}"/>
              </a:ext>
            </a:extLst>
          </p:cNvPr>
          <p:cNvSpPr txBox="1"/>
          <p:nvPr/>
        </p:nvSpPr>
        <p:spPr>
          <a:xfrm>
            <a:off x="609600" y="2905780"/>
            <a:ext cx="10287000" cy="523220"/>
          </a:xfrm>
          <a:prstGeom prst="rect">
            <a:avLst/>
          </a:prstGeom>
          <a:noFill/>
        </p:spPr>
        <p:txBody>
          <a:bodyPr wrap="square">
            <a:spAutoFit/>
          </a:bodyPr>
          <a:lstStyle/>
          <a:p>
            <a:pPr algn="just">
              <a:tabLst>
                <a:tab pos="231775" algn="l"/>
              </a:tabLst>
            </a:pPr>
            <a:r>
              <a:rPr lang="en-US" sz="2800" dirty="0">
                <a:solidFill>
                  <a:schemeClr val="tx1"/>
                </a:solidFill>
                <a:latin typeface="Book Antiqua" pitchFamily="18" charset="0"/>
              </a:rPr>
              <a:t>5. What is the difference between news and an event?</a:t>
            </a:r>
          </a:p>
        </p:txBody>
      </p:sp>
      <p:sp>
        <p:nvSpPr>
          <p:cNvPr id="11" name="TextBox 10">
            <a:extLst>
              <a:ext uri="{FF2B5EF4-FFF2-40B4-BE49-F238E27FC236}">
                <a16:creationId xmlns:a16="http://schemas.microsoft.com/office/drawing/2014/main" id="{A4F6121C-4A4B-4FAE-AB6C-F27980FE1FF8}"/>
              </a:ext>
            </a:extLst>
          </p:cNvPr>
          <p:cNvSpPr txBox="1"/>
          <p:nvPr/>
        </p:nvSpPr>
        <p:spPr>
          <a:xfrm>
            <a:off x="457200" y="3679623"/>
            <a:ext cx="10287000" cy="954107"/>
          </a:xfrm>
          <a:prstGeom prst="rect">
            <a:avLst/>
          </a:prstGeom>
          <a:noFill/>
        </p:spPr>
        <p:txBody>
          <a:bodyPr wrap="square">
            <a:spAutoFit/>
          </a:bodyPr>
          <a:lstStyle/>
          <a:p>
            <a:pPr algn="just">
              <a:tabLst>
                <a:tab pos="231775" algn="l"/>
              </a:tabLst>
            </a:pPr>
            <a:r>
              <a:rPr lang="en-US" sz="2800" dirty="0">
                <a:solidFill>
                  <a:schemeClr val="tx1"/>
                </a:solidFill>
                <a:latin typeface="Book Antiqua" pitchFamily="18" charset="0"/>
              </a:rPr>
              <a:t>Ans: An event happens everyday, but a piece of news is not a natural phenomenon.</a:t>
            </a:r>
          </a:p>
        </p:txBody>
      </p:sp>
      <p:sp>
        <p:nvSpPr>
          <p:cNvPr id="13" name="TextBox 12">
            <a:extLst>
              <a:ext uri="{FF2B5EF4-FFF2-40B4-BE49-F238E27FC236}">
                <a16:creationId xmlns:a16="http://schemas.microsoft.com/office/drawing/2014/main" id="{D26C4393-D271-4704-9612-334645A767A4}"/>
              </a:ext>
            </a:extLst>
          </p:cNvPr>
          <p:cNvSpPr txBox="1"/>
          <p:nvPr/>
        </p:nvSpPr>
        <p:spPr>
          <a:xfrm>
            <a:off x="457200" y="4746750"/>
            <a:ext cx="10820400" cy="523220"/>
          </a:xfrm>
          <a:prstGeom prst="rect">
            <a:avLst/>
          </a:prstGeom>
          <a:noFill/>
        </p:spPr>
        <p:txBody>
          <a:bodyPr wrap="square">
            <a:spAutoFit/>
          </a:bodyPr>
          <a:lstStyle/>
          <a:p>
            <a:pPr algn="just">
              <a:tabLst>
                <a:tab pos="231775" algn="l"/>
              </a:tabLst>
            </a:pPr>
            <a:r>
              <a:rPr lang="en-US" sz="2800" dirty="0">
                <a:solidFill>
                  <a:schemeClr val="tx1"/>
                </a:solidFill>
                <a:latin typeface="Book Antiqua" pitchFamily="18" charset="0"/>
              </a:rPr>
              <a:t>6. ‘……it should be self-explained...’. What does ‘it’ mean here?</a:t>
            </a:r>
          </a:p>
        </p:txBody>
      </p:sp>
      <p:sp>
        <p:nvSpPr>
          <p:cNvPr id="14" name="TextBox 13">
            <a:extLst>
              <a:ext uri="{FF2B5EF4-FFF2-40B4-BE49-F238E27FC236}">
                <a16:creationId xmlns:a16="http://schemas.microsoft.com/office/drawing/2014/main" id="{712DA33D-48B4-4703-973F-6FC40DAE1C05}"/>
              </a:ext>
            </a:extLst>
          </p:cNvPr>
          <p:cNvSpPr txBox="1"/>
          <p:nvPr/>
        </p:nvSpPr>
        <p:spPr>
          <a:xfrm>
            <a:off x="342900" y="5487713"/>
            <a:ext cx="10820400" cy="523220"/>
          </a:xfrm>
          <a:prstGeom prst="rect">
            <a:avLst/>
          </a:prstGeom>
          <a:noFill/>
        </p:spPr>
        <p:txBody>
          <a:bodyPr wrap="square">
            <a:spAutoFit/>
          </a:bodyPr>
          <a:lstStyle/>
          <a:p>
            <a:pPr algn="just">
              <a:tabLst>
                <a:tab pos="231775" algn="l"/>
              </a:tabLst>
            </a:pPr>
            <a:r>
              <a:rPr lang="en-US" sz="2800" dirty="0">
                <a:solidFill>
                  <a:schemeClr val="tx1"/>
                </a:solidFill>
                <a:latin typeface="Book Antiqua" pitchFamily="18" charset="0"/>
              </a:rPr>
              <a:t>Ans: Here `it’ means news.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C905BC-9355-4306-839E-8657CF726D7D}"/>
              </a:ext>
            </a:extLst>
          </p:cNvPr>
          <p:cNvSpPr/>
          <p:nvPr/>
        </p:nvSpPr>
        <p:spPr>
          <a:xfrm>
            <a:off x="6683828" y="391884"/>
            <a:ext cx="3468914" cy="798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hnschrift SemiBold Condensed" pitchFamily="34" charset="0"/>
              </a:rPr>
              <a:t>IDENTITY</a:t>
            </a:r>
          </a:p>
        </p:txBody>
      </p:sp>
      <p:sp>
        <p:nvSpPr>
          <p:cNvPr id="8" name="Rectangle 7">
            <a:extLst>
              <a:ext uri="{FF2B5EF4-FFF2-40B4-BE49-F238E27FC236}">
                <a16:creationId xmlns:a16="http://schemas.microsoft.com/office/drawing/2014/main" id="{32BD45F4-5123-4434-BB2D-FF01D0FEC526}"/>
              </a:ext>
            </a:extLst>
          </p:cNvPr>
          <p:cNvSpPr/>
          <p:nvPr/>
        </p:nvSpPr>
        <p:spPr>
          <a:xfrm>
            <a:off x="3976915" y="1494969"/>
            <a:ext cx="8672286" cy="4659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hnschrift SemiBold Condensed" pitchFamily="34" charset="0"/>
              </a:rPr>
              <a:t>MD. AFSAR ALI</a:t>
            </a:r>
          </a:p>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hnschrift SemiBold Condensed" pitchFamily="34" charset="0"/>
              </a:rPr>
              <a:t>SENIOR TEACHER(ENGLISH)</a:t>
            </a:r>
          </a:p>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hnschrift SemiBold Condensed" pitchFamily="34" charset="0"/>
              </a:rPr>
              <a:t>MAJHIRA MODEL HIGH SCHOOL</a:t>
            </a:r>
          </a:p>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hnschrift SemiBold Condensed" pitchFamily="34" charset="0"/>
              </a:rPr>
              <a:t>SHAJAHANPUR, BOGURA</a:t>
            </a:r>
          </a:p>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hnschrift SemiBold Condensed" pitchFamily="34" charset="0"/>
              </a:rPr>
              <a:t>01757966577</a:t>
            </a:r>
          </a:p>
        </p:txBody>
      </p:sp>
      <p:sp>
        <p:nvSpPr>
          <p:cNvPr id="9" name="Rectangle 8">
            <a:extLst>
              <a:ext uri="{FF2B5EF4-FFF2-40B4-BE49-F238E27FC236}">
                <a16:creationId xmlns:a16="http://schemas.microsoft.com/office/drawing/2014/main" id="{88BCC3D4-B34F-4FD8-989C-D05263D557B8}"/>
              </a:ext>
            </a:extLst>
          </p:cNvPr>
          <p:cNvSpPr/>
          <p:nvPr/>
        </p:nvSpPr>
        <p:spPr>
          <a:xfrm>
            <a:off x="217713" y="609600"/>
            <a:ext cx="4513942" cy="602342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77C28B-F52F-48D3-969D-543C626A76BA}"/>
              </a:ext>
            </a:extLst>
          </p:cNvPr>
          <p:cNvSpPr txBox="1"/>
          <p:nvPr/>
        </p:nvSpPr>
        <p:spPr>
          <a:xfrm>
            <a:off x="1013790" y="1371600"/>
            <a:ext cx="10326757" cy="523220"/>
          </a:xfrm>
          <a:prstGeom prst="rect">
            <a:avLst/>
          </a:prstGeom>
          <a:noFill/>
        </p:spPr>
        <p:txBody>
          <a:bodyPr wrap="square">
            <a:spAutoFit/>
          </a:bodyPr>
          <a:lstStyle/>
          <a:p>
            <a:pPr algn="just">
              <a:tabLst>
                <a:tab pos="231775" algn="l"/>
              </a:tabLst>
            </a:pPr>
            <a:r>
              <a:rPr lang="en-US" sz="2800" dirty="0">
                <a:solidFill>
                  <a:schemeClr val="tx1"/>
                </a:solidFill>
                <a:latin typeface="Book Antiqua" pitchFamily="18" charset="0"/>
              </a:rPr>
              <a:t>7. What are the opinions about the term 	‘news’?</a:t>
            </a:r>
          </a:p>
        </p:txBody>
      </p:sp>
      <p:sp>
        <p:nvSpPr>
          <p:cNvPr id="9" name="TextBox 8">
            <a:extLst>
              <a:ext uri="{FF2B5EF4-FFF2-40B4-BE49-F238E27FC236}">
                <a16:creationId xmlns:a16="http://schemas.microsoft.com/office/drawing/2014/main" id="{147AE85D-A32F-4D73-BA2C-3FB0C333B2C2}"/>
              </a:ext>
            </a:extLst>
          </p:cNvPr>
          <p:cNvSpPr txBox="1"/>
          <p:nvPr/>
        </p:nvSpPr>
        <p:spPr>
          <a:xfrm>
            <a:off x="838200" y="3733800"/>
            <a:ext cx="10326757" cy="523220"/>
          </a:xfrm>
          <a:prstGeom prst="rect">
            <a:avLst/>
          </a:prstGeom>
          <a:noFill/>
        </p:spPr>
        <p:txBody>
          <a:bodyPr wrap="square">
            <a:spAutoFit/>
          </a:bodyPr>
          <a:lstStyle/>
          <a:p>
            <a:pPr algn="just">
              <a:tabLst>
                <a:tab pos="231775" algn="l"/>
              </a:tabLst>
            </a:pPr>
            <a:r>
              <a:rPr lang="en-US" sz="2800" dirty="0">
                <a:solidFill>
                  <a:schemeClr val="tx1"/>
                </a:solidFill>
                <a:latin typeface="Book Antiqua" pitchFamily="18" charset="0"/>
              </a:rPr>
              <a:t>8. What must be there in the information in a 	newspaper?</a:t>
            </a:r>
            <a:endParaRPr lang="en-US" sz="2800" dirty="0">
              <a:latin typeface="Book Antiqua" panose="02040602050305030304" pitchFamily="18" charset="0"/>
            </a:endParaRPr>
          </a:p>
        </p:txBody>
      </p:sp>
      <p:sp>
        <p:nvSpPr>
          <p:cNvPr id="12" name="TextBox 11">
            <a:extLst>
              <a:ext uri="{FF2B5EF4-FFF2-40B4-BE49-F238E27FC236}">
                <a16:creationId xmlns:a16="http://schemas.microsoft.com/office/drawing/2014/main" id="{D98A0604-A9D9-4E34-986B-F00D7419F8F0}"/>
              </a:ext>
            </a:extLst>
          </p:cNvPr>
          <p:cNvSpPr txBox="1"/>
          <p:nvPr/>
        </p:nvSpPr>
        <p:spPr>
          <a:xfrm>
            <a:off x="977347" y="2199620"/>
            <a:ext cx="10326757" cy="1384995"/>
          </a:xfrm>
          <a:prstGeom prst="rect">
            <a:avLst/>
          </a:prstGeom>
          <a:noFill/>
        </p:spPr>
        <p:txBody>
          <a:bodyPr wrap="square">
            <a:spAutoFit/>
          </a:bodyPr>
          <a:lstStyle/>
          <a:p>
            <a:pPr algn="just">
              <a:tabLst>
                <a:tab pos="231775" algn="l"/>
              </a:tabLst>
            </a:pPr>
            <a:r>
              <a:rPr lang="en-US" sz="2800" dirty="0">
                <a:solidFill>
                  <a:schemeClr val="tx1"/>
                </a:solidFill>
                <a:latin typeface="Book Antiqua" pitchFamily="18" charset="0"/>
              </a:rPr>
              <a:t>Ans: There are opinion that the term `news’ comes from `new’. Others say that it is news because it comes from all directions: North, East, west and south.</a:t>
            </a:r>
          </a:p>
        </p:txBody>
      </p:sp>
      <p:sp>
        <p:nvSpPr>
          <p:cNvPr id="14" name="TextBox 13">
            <a:extLst>
              <a:ext uri="{FF2B5EF4-FFF2-40B4-BE49-F238E27FC236}">
                <a16:creationId xmlns:a16="http://schemas.microsoft.com/office/drawing/2014/main" id="{8AB139F7-5271-40F0-95A1-986EDBC5BFB6}"/>
              </a:ext>
            </a:extLst>
          </p:cNvPr>
          <p:cNvSpPr txBox="1"/>
          <p:nvPr/>
        </p:nvSpPr>
        <p:spPr>
          <a:xfrm>
            <a:off x="838199" y="4572000"/>
            <a:ext cx="10326757" cy="954107"/>
          </a:xfrm>
          <a:prstGeom prst="rect">
            <a:avLst/>
          </a:prstGeom>
          <a:noFill/>
        </p:spPr>
        <p:txBody>
          <a:bodyPr wrap="square">
            <a:spAutoFit/>
          </a:bodyPr>
          <a:lstStyle/>
          <a:p>
            <a:pPr algn="just">
              <a:tabLst>
                <a:tab pos="231775" algn="l"/>
              </a:tabLst>
            </a:pPr>
            <a:r>
              <a:rPr lang="en-US" sz="2800" dirty="0">
                <a:solidFill>
                  <a:schemeClr val="tx1"/>
                </a:solidFill>
                <a:latin typeface="Book Antiqua" pitchFamily="18" charset="0"/>
              </a:rPr>
              <a:t>Ans: A piece of news must have the answers of all the questions with </a:t>
            </a:r>
            <a:r>
              <a:rPr lang="en-US" sz="2800" dirty="0">
                <a:latin typeface="Book Antiqua" pitchFamily="18" charset="0"/>
              </a:rPr>
              <a:t>w</a:t>
            </a:r>
            <a:r>
              <a:rPr lang="en-US" sz="2800" dirty="0">
                <a:solidFill>
                  <a:schemeClr val="tx1"/>
                </a:solidFill>
                <a:latin typeface="Book Antiqua" pitchFamily="18" charset="0"/>
              </a:rPr>
              <a:t>ho, which, what, where, when, why and how. </a:t>
            </a:r>
          </a:p>
        </p:txBody>
      </p:sp>
    </p:spTree>
    <p:extLst>
      <p:ext uri="{BB962C8B-B14F-4D97-AF65-F5344CB8AC3E}">
        <p14:creationId xmlns:p14="http://schemas.microsoft.com/office/powerpoint/2010/main" val="2748149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295400"/>
            <a:ext cx="108204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Book Antiqua" pitchFamily="18" charset="0"/>
              </a:rPr>
              <a:t>C. Find the following words/phrases in </a:t>
            </a:r>
            <a:r>
              <a:rPr lang="en-US" sz="2400" b="1" i="1" dirty="0">
                <a:solidFill>
                  <a:schemeClr val="tx1"/>
                </a:solidFill>
                <a:latin typeface="Book Antiqua" pitchFamily="18" charset="0"/>
              </a:rPr>
              <a:t>italic</a:t>
            </a:r>
            <a:r>
              <a:rPr lang="en-US" sz="2400" b="1" dirty="0">
                <a:solidFill>
                  <a:schemeClr val="tx1"/>
                </a:solidFill>
                <a:latin typeface="Book Antiqua" pitchFamily="18" charset="0"/>
              </a:rPr>
              <a:t>s in the text in B. Discuss with your partner and try to guess their meaning from the context. Then look at the table below and match the words with their meaning in the right column. First one is done for you.</a:t>
            </a:r>
          </a:p>
        </p:txBody>
      </p:sp>
      <p:sp>
        <p:nvSpPr>
          <p:cNvPr id="5" name="TextBox 4">
            <a:extLst>
              <a:ext uri="{FF2B5EF4-FFF2-40B4-BE49-F238E27FC236}">
                <a16:creationId xmlns:a16="http://schemas.microsoft.com/office/drawing/2014/main" id="{E5ED8E15-9E3A-4443-BD1F-68634CCD3AB4}"/>
              </a:ext>
            </a:extLst>
          </p:cNvPr>
          <p:cNvSpPr txBox="1"/>
          <p:nvPr/>
        </p:nvSpPr>
        <p:spPr>
          <a:xfrm>
            <a:off x="4343400" y="376535"/>
            <a:ext cx="2971800" cy="461665"/>
          </a:xfrm>
          <a:prstGeom prst="rect">
            <a:avLst/>
          </a:prstGeom>
          <a:noFill/>
        </p:spPr>
        <p:txBody>
          <a:bodyPr wrap="square">
            <a:spAutoFit/>
          </a:bodyPr>
          <a:lstStyle/>
          <a:p>
            <a:pPr algn="ctr"/>
            <a:r>
              <a:rPr lang="en-US" sz="2400" b="1" dirty="0">
                <a:solidFill>
                  <a:schemeClr val="tx1"/>
                </a:solidFill>
                <a:latin typeface="Book Antiqua" pitchFamily="18" charset="0"/>
              </a:rPr>
              <a:t>Pair Work</a:t>
            </a:r>
          </a:p>
        </p:txBody>
      </p:sp>
      <p:graphicFrame>
        <p:nvGraphicFramePr>
          <p:cNvPr id="6" name="Table 6">
            <a:extLst>
              <a:ext uri="{FF2B5EF4-FFF2-40B4-BE49-F238E27FC236}">
                <a16:creationId xmlns:a16="http://schemas.microsoft.com/office/drawing/2014/main" id="{EDEC1158-4474-4707-A7A1-51EE9E585060}"/>
              </a:ext>
            </a:extLst>
          </p:cNvPr>
          <p:cNvGraphicFramePr>
            <a:graphicFrameLocks noGrp="1"/>
          </p:cNvGraphicFramePr>
          <p:nvPr>
            <p:extLst>
              <p:ext uri="{D42A27DB-BD31-4B8C-83A1-F6EECF244321}">
                <p14:modId xmlns:p14="http://schemas.microsoft.com/office/powerpoint/2010/main" val="2945739096"/>
              </p:ext>
            </p:extLst>
          </p:nvPr>
        </p:nvGraphicFramePr>
        <p:xfrm>
          <a:off x="990600" y="2895600"/>
          <a:ext cx="10515600" cy="22860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295450097"/>
                    </a:ext>
                  </a:extLst>
                </a:gridCol>
                <a:gridCol w="8001000">
                  <a:extLst>
                    <a:ext uri="{9D8B030D-6E8A-4147-A177-3AD203B41FA5}">
                      <a16:colId xmlns:a16="http://schemas.microsoft.com/office/drawing/2014/main" val="3530529578"/>
                    </a:ext>
                  </a:extLst>
                </a:gridCol>
              </a:tblGrid>
              <a:tr h="370840">
                <a:tc>
                  <a:txBody>
                    <a:bodyPr/>
                    <a:lstStyle/>
                    <a:p>
                      <a:r>
                        <a:rPr lang="en-US" sz="2400" dirty="0"/>
                        <a:t>Word/Phrase</a:t>
                      </a:r>
                    </a:p>
                  </a:txBody>
                  <a:tcPr/>
                </a:tc>
                <a:tc>
                  <a:txBody>
                    <a:bodyPr/>
                    <a:lstStyle/>
                    <a:p>
                      <a:r>
                        <a:rPr lang="en-US" sz="2400" dirty="0"/>
                        <a:t>Meaning</a:t>
                      </a:r>
                    </a:p>
                  </a:txBody>
                  <a:tcPr/>
                </a:tc>
                <a:extLst>
                  <a:ext uri="{0D108BD9-81ED-4DB2-BD59-A6C34878D82A}">
                    <a16:rowId xmlns:a16="http://schemas.microsoft.com/office/drawing/2014/main" val="3864842874"/>
                  </a:ext>
                </a:extLst>
              </a:tr>
              <a:tr h="370840">
                <a:tc>
                  <a:txBody>
                    <a:bodyPr/>
                    <a:lstStyle/>
                    <a:p>
                      <a:r>
                        <a:rPr lang="en-US" sz="2400" dirty="0"/>
                        <a:t>Bunk of</a:t>
                      </a:r>
                    </a:p>
                  </a:txBody>
                  <a:tcPr/>
                </a:tc>
                <a:tc>
                  <a:txBody>
                    <a:bodyPr/>
                    <a:lstStyle/>
                    <a:p>
                      <a:r>
                        <a:rPr lang="en-US" sz="2400" dirty="0"/>
                        <a:t>Not influenced by personal feelings/opinions</a:t>
                      </a:r>
                    </a:p>
                  </a:txBody>
                  <a:tcPr/>
                </a:tc>
                <a:extLst>
                  <a:ext uri="{0D108BD9-81ED-4DB2-BD59-A6C34878D82A}">
                    <a16:rowId xmlns:a16="http://schemas.microsoft.com/office/drawing/2014/main" val="3048966151"/>
                  </a:ext>
                </a:extLst>
              </a:tr>
              <a:tr h="370840">
                <a:tc>
                  <a:txBody>
                    <a:bodyPr/>
                    <a:lstStyle/>
                    <a:p>
                      <a:r>
                        <a:rPr lang="en-US" sz="2400" dirty="0"/>
                        <a:t>Media</a:t>
                      </a:r>
                    </a:p>
                  </a:txBody>
                  <a:tcPr/>
                </a:tc>
                <a:tc>
                  <a:txBody>
                    <a:bodyPr/>
                    <a:lstStyle/>
                    <a:p>
                      <a:r>
                        <a:rPr lang="en-US" sz="2400" dirty="0"/>
                        <a:t>To send out </a:t>
                      </a:r>
                      <a:r>
                        <a:rPr lang="en-US" sz="2400" dirty="0" err="1"/>
                        <a:t>prorammes</a:t>
                      </a:r>
                      <a:r>
                        <a:rPr lang="en-US" sz="2400" dirty="0"/>
                        <a:t> on TV or radio</a:t>
                      </a:r>
                    </a:p>
                  </a:txBody>
                  <a:tcPr/>
                </a:tc>
                <a:extLst>
                  <a:ext uri="{0D108BD9-81ED-4DB2-BD59-A6C34878D82A}">
                    <a16:rowId xmlns:a16="http://schemas.microsoft.com/office/drawing/2014/main" val="375351690"/>
                  </a:ext>
                </a:extLst>
              </a:tr>
              <a:tr h="370840">
                <a:tc>
                  <a:txBody>
                    <a:bodyPr/>
                    <a:lstStyle/>
                    <a:p>
                      <a:r>
                        <a:rPr lang="en-US" sz="2400" dirty="0"/>
                        <a:t>Objective</a:t>
                      </a:r>
                    </a:p>
                  </a:txBody>
                  <a:tcPr/>
                </a:tc>
                <a:tc>
                  <a:txBody>
                    <a:bodyPr/>
                    <a:lstStyle/>
                    <a:p>
                      <a:r>
                        <a:rPr lang="en-US" sz="2400" dirty="0"/>
                        <a:t>Ways of getting information e.g. Radio, TV, newspaper, etc.</a:t>
                      </a:r>
                    </a:p>
                  </a:txBody>
                  <a:tcPr/>
                </a:tc>
                <a:extLst>
                  <a:ext uri="{0D108BD9-81ED-4DB2-BD59-A6C34878D82A}">
                    <a16:rowId xmlns:a16="http://schemas.microsoft.com/office/drawing/2014/main" val="1783904781"/>
                  </a:ext>
                </a:extLst>
              </a:tr>
              <a:tr h="370840">
                <a:tc>
                  <a:txBody>
                    <a:bodyPr/>
                    <a:lstStyle/>
                    <a:p>
                      <a:r>
                        <a:rPr lang="en-US" sz="2400" dirty="0"/>
                        <a:t>Broadcast</a:t>
                      </a:r>
                    </a:p>
                  </a:txBody>
                  <a:tcPr/>
                </a:tc>
                <a:tc>
                  <a:txBody>
                    <a:bodyPr/>
                    <a:lstStyle/>
                    <a:p>
                      <a:r>
                        <a:rPr lang="en-US" sz="2400" dirty="0"/>
                        <a:t>Stay away /leave school/work without permission</a:t>
                      </a:r>
                    </a:p>
                  </a:txBody>
                  <a:tcPr/>
                </a:tc>
                <a:extLst>
                  <a:ext uri="{0D108BD9-81ED-4DB2-BD59-A6C34878D82A}">
                    <a16:rowId xmlns:a16="http://schemas.microsoft.com/office/drawing/2014/main" val="915868707"/>
                  </a:ext>
                </a:extLst>
              </a:tr>
            </a:tbl>
          </a:graphicData>
        </a:graphic>
      </p:graphicFrame>
      <p:cxnSp>
        <p:nvCxnSpPr>
          <p:cNvPr id="8" name="Straight Arrow Connector 7">
            <a:extLst>
              <a:ext uri="{FF2B5EF4-FFF2-40B4-BE49-F238E27FC236}">
                <a16:creationId xmlns:a16="http://schemas.microsoft.com/office/drawing/2014/main" id="{2F9C804D-EB38-46A9-9F6F-DC37752CC60F}"/>
              </a:ext>
            </a:extLst>
          </p:cNvPr>
          <p:cNvCxnSpPr>
            <a:cxnSpLocks/>
          </p:cNvCxnSpPr>
          <p:nvPr/>
        </p:nvCxnSpPr>
        <p:spPr>
          <a:xfrm>
            <a:off x="1981200" y="4114800"/>
            <a:ext cx="1981200" cy="4572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38300"/>
            <a:ext cx="914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ook Antiqua" panose="02040602050305030304" pitchFamily="18" charset="0"/>
              </a:rPr>
              <a:t>Now make similar sentences from the substitution table</a:t>
            </a:r>
          </a:p>
        </p:txBody>
      </p:sp>
      <p:sp>
        <p:nvSpPr>
          <p:cNvPr id="4" name="Rectangle 3"/>
          <p:cNvSpPr/>
          <p:nvPr/>
        </p:nvSpPr>
        <p:spPr>
          <a:xfrm>
            <a:off x="9906000" y="228600"/>
            <a:ext cx="2133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ook Antiqua" panose="02040602050305030304" pitchFamily="18" charset="0"/>
              </a:rPr>
              <a:t>Group Work</a:t>
            </a:r>
          </a:p>
        </p:txBody>
      </p:sp>
      <p:sp>
        <p:nvSpPr>
          <p:cNvPr id="5" name="Rectangle 4">
            <a:extLst>
              <a:ext uri="{FF2B5EF4-FFF2-40B4-BE49-F238E27FC236}">
                <a16:creationId xmlns:a16="http://schemas.microsoft.com/office/drawing/2014/main" id="{0360809C-DC83-46A3-A4BB-853B6D45CA89}"/>
              </a:ext>
            </a:extLst>
          </p:cNvPr>
          <p:cNvSpPr/>
          <p:nvPr/>
        </p:nvSpPr>
        <p:spPr>
          <a:xfrm>
            <a:off x="632790" y="838200"/>
            <a:ext cx="11102009"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Book Antiqua" panose="02040602050305030304" pitchFamily="18" charset="0"/>
              </a:rPr>
              <a:t>The advertisement is the most truthful part of a newspaper.----Thomas Jefferson</a:t>
            </a:r>
          </a:p>
        </p:txBody>
      </p:sp>
      <p:sp>
        <p:nvSpPr>
          <p:cNvPr id="6" name="Rectangle 5">
            <a:extLst>
              <a:ext uri="{FF2B5EF4-FFF2-40B4-BE49-F238E27FC236}">
                <a16:creationId xmlns:a16="http://schemas.microsoft.com/office/drawing/2014/main" id="{37A4EF74-CE38-4C6F-9301-DA042FA38B49}"/>
              </a:ext>
            </a:extLst>
          </p:cNvPr>
          <p:cNvSpPr/>
          <p:nvPr/>
        </p:nvSpPr>
        <p:spPr>
          <a:xfrm>
            <a:off x="629478" y="152400"/>
            <a:ext cx="4876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ook Antiqua" panose="02040602050305030304" pitchFamily="18" charset="0"/>
              </a:rPr>
              <a:t>E. Look at the following comment. </a:t>
            </a:r>
          </a:p>
        </p:txBody>
      </p:sp>
      <p:graphicFrame>
        <p:nvGraphicFramePr>
          <p:cNvPr id="7" name="Table 7">
            <a:extLst>
              <a:ext uri="{FF2B5EF4-FFF2-40B4-BE49-F238E27FC236}">
                <a16:creationId xmlns:a16="http://schemas.microsoft.com/office/drawing/2014/main" id="{E557CA9F-B808-46B1-A17D-A61FE9611206}"/>
              </a:ext>
            </a:extLst>
          </p:cNvPr>
          <p:cNvGraphicFramePr>
            <a:graphicFrameLocks noGrp="1"/>
          </p:cNvGraphicFramePr>
          <p:nvPr>
            <p:extLst>
              <p:ext uri="{D42A27DB-BD31-4B8C-83A1-F6EECF244321}">
                <p14:modId xmlns:p14="http://schemas.microsoft.com/office/powerpoint/2010/main" val="826681074"/>
              </p:ext>
            </p:extLst>
          </p:nvPr>
        </p:nvGraphicFramePr>
        <p:xfrm>
          <a:off x="304800" y="2286000"/>
          <a:ext cx="11277600" cy="182880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849781855"/>
                    </a:ext>
                  </a:extLst>
                </a:gridCol>
                <a:gridCol w="1295400">
                  <a:extLst>
                    <a:ext uri="{9D8B030D-6E8A-4147-A177-3AD203B41FA5}">
                      <a16:colId xmlns:a16="http://schemas.microsoft.com/office/drawing/2014/main" val="738393537"/>
                    </a:ext>
                  </a:extLst>
                </a:gridCol>
                <a:gridCol w="3200400">
                  <a:extLst>
                    <a:ext uri="{9D8B030D-6E8A-4147-A177-3AD203B41FA5}">
                      <a16:colId xmlns:a16="http://schemas.microsoft.com/office/drawing/2014/main" val="2890317869"/>
                    </a:ext>
                  </a:extLst>
                </a:gridCol>
                <a:gridCol w="3962400">
                  <a:extLst>
                    <a:ext uri="{9D8B030D-6E8A-4147-A177-3AD203B41FA5}">
                      <a16:colId xmlns:a16="http://schemas.microsoft.com/office/drawing/2014/main" val="4266860966"/>
                    </a:ext>
                  </a:extLst>
                </a:gridCol>
              </a:tblGrid>
              <a:tr h="370840">
                <a:tc>
                  <a:txBody>
                    <a:bodyPr/>
                    <a:lstStyle/>
                    <a:p>
                      <a:r>
                        <a:rPr lang="en-US" sz="2400" dirty="0"/>
                        <a:t>The editorial page</a:t>
                      </a:r>
                      <a:endParaRPr lang="en-US" sz="2400" dirty="0">
                        <a:latin typeface="Book Antiqua" panose="02040602050305030304" pitchFamily="18" charset="0"/>
                      </a:endParaRPr>
                    </a:p>
                  </a:txBody>
                  <a:tcPr/>
                </a:tc>
                <a:tc rowSpan="4">
                  <a:txBody>
                    <a:bodyPr/>
                    <a:lstStyle/>
                    <a:p>
                      <a:pPr algn="ctr"/>
                      <a:r>
                        <a:rPr lang="en-US" sz="2400" dirty="0"/>
                        <a:t>is</a:t>
                      </a:r>
                      <a:endParaRPr lang="en-US" sz="2400" dirty="0">
                        <a:latin typeface="Book Antiqua" panose="02040602050305030304" pitchFamily="18" charset="0"/>
                      </a:endParaRPr>
                    </a:p>
                  </a:txBody>
                  <a:tcPr anchor="ctr"/>
                </a:tc>
                <a:tc>
                  <a:txBody>
                    <a:bodyPr/>
                    <a:lstStyle/>
                    <a:p>
                      <a:r>
                        <a:rPr lang="en-US" sz="2400" dirty="0"/>
                        <a:t>The most attractive</a:t>
                      </a:r>
                      <a:endParaRPr lang="en-US" sz="2400" dirty="0">
                        <a:latin typeface="Book Antiqua" panose="02040602050305030304" pitchFamily="18" charset="0"/>
                      </a:endParaRPr>
                    </a:p>
                  </a:txBody>
                  <a:tcPr/>
                </a:tc>
                <a:tc rowSpan="4">
                  <a:txBody>
                    <a:bodyPr/>
                    <a:lstStyle/>
                    <a:p>
                      <a:pPr algn="ctr"/>
                      <a:r>
                        <a:rPr lang="en-US" sz="2400" dirty="0"/>
                        <a:t>Part of a newspaper</a:t>
                      </a:r>
                      <a:endParaRPr lang="en-US" sz="2400" dirty="0">
                        <a:latin typeface="Book Antiqua" panose="02040602050305030304" pitchFamily="18" charset="0"/>
                      </a:endParaRPr>
                    </a:p>
                  </a:txBody>
                  <a:tcPr anchor="ctr"/>
                </a:tc>
                <a:extLst>
                  <a:ext uri="{0D108BD9-81ED-4DB2-BD59-A6C34878D82A}">
                    <a16:rowId xmlns:a16="http://schemas.microsoft.com/office/drawing/2014/main" val="593238551"/>
                  </a:ext>
                </a:extLst>
              </a:tr>
              <a:tr h="370840">
                <a:tc>
                  <a:txBody>
                    <a:bodyPr/>
                    <a:lstStyle/>
                    <a:p>
                      <a:r>
                        <a:rPr lang="en-US" sz="2400" dirty="0"/>
                        <a:t>The cartoon page</a:t>
                      </a:r>
                      <a:endParaRPr lang="en-US" sz="2400" dirty="0">
                        <a:latin typeface="Book Antiqua" panose="02040602050305030304" pitchFamily="18" charset="0"/>
                      </a:endParaRPr>
                    </a:p>
                  </a:txBody>
                  <a:tcPr/>
                </a:tc>
                <a:tc vMerge="1">
                  <a:txBody>
                    <a:bodyPr/>
                    <a:lstStyle/>
                    <a:p>
                      <a:endParaRPr lang="en-US" dirty="0"/>
                    </a:p>
                  </a:txBody>
                  <a:tcPr/>
                </a:tc>
                <a:tc>
                  <a:txBody>
                    <a:bodyPr/>
                    <a:lstStyle/>
                    <a:p>
                      <a:r>
                        <a:rPr lang="en-US" sz="2400" dirty="0"/>
                        <a:t>The most educative</a:t>
                      </a:r>
                      <a:endParaRPr lang="en-US" sz="2400" dirty="0">
                        <a:latin typeface="Book Antiqua" panose="02040602050305030304" pitchFamily="18" charset="0"/>
                      </a:endParaRPr>
                    </a:p>
                  </a:txBody>
                  <a:tcPr/>
                </a:tc>
                <a:tc vMerge="1">
                  <a:txBody>
                    <a:bodyPr/>
                    <a:lstStyle/>
                    <a:p>
                      <a:endParaRPr lang="en-US" dirty="0"/>
                    </a:p>
                  </a:txBody>
                  <a:tcPr/>
                </a:tc>
                <a:extLst>
                  <a:ext uri="{0D108BD9-81ED-4DB2-BD59-A6C34878D82A}">
                    <a16:rowId xmlns:a16="http://schemas.microsoft.com/office/drawing/2014/main" val="1001405227"/>
                  </a:ext>
                </a:extLst>
              </a:tr>
              <a:tr h="370840">
                <a:tc>
                  <a:txBody>
                    <a:bodyPr/>
                    <a:lstStyle/>
                    <a:p>
                      <a:r>
                        <a:rPr lang="en-US" sz="2400" dirty="0"/>
                        <a:t>The sports page</a:t>
                      </a:r>
                      <a:endParaRPr lang="en-US" sz="2400" dirty="0">
                        <a:latin typeface="Book Antiqua" panose="02040602050305030304" pitchFamily="18" charset="0"/>
                      </a:endParaRPr>
                    </a:p>
                  </a:txBody>
                  <a:tcPr/>
                </a:tc>
                <a:tc vMerge="1">
                  <a:txBody>
                    <a:bodyPr/>
                    <a:lstStyle/>
                    <a:p>
                      <a:endParaRPr lang="en-US" dirty="0"/>
                    </a:p>
                  </a:txBody>
                  <a:tcPr/>
                </a:tc>
                <a:tc>
                  <a:txBody>
                    <a:bodyPr/>
                    <a:lstStyle/>
                    <a:p>
                      <a:r>
                        <a:rPr lang="en-US" sz="2400" dirty="0"/>
                        <a:t>The most valuable</a:t>
                      </a:r>
                      <a:endParaRPr lang="en-US" sz="2400" dirty="0">
                        <a:latin typeface="Book Antiqua" panose="02040602050305030304" pitchFamily="18" charset="0"/>
                      </a:endParaRPr>
                    </a:p>
                  </a:txBody>
                  <a:tcPr/>
                </a:tc>
                <a:tc vMerge="1">
                  <a:txBody>
                    <a:bodyPr/>
                    <a:lstStyle/>
                    <a:p>
                      <a:endParaRPr lang="en-US" dirty="0"/>
                    </a:p>
                  </a:txBody>
                  <a:tcPr/>
                </a:tc>
                <a:extLst>
                  <a:ext uri="{0D108BD9-81ED-4DB2-BD59-A6C34878D82A}">
                    <a16:rowId xmlns:a16="http://schemas.microsoft.com/office/drawing/2014/main" val="2250101226"/>
                  </a:ext>
                </a:extLst>
              </a:tr>
              <a:tr h="370840">
                <a:tc>
                  <a:txBody>
                    <a:bodyPr/>
                    <a:lstStyle/>
                    <a:p>
                      <a:r>
                        <a:rPr lang="en-US" sz="2400" dirty="0"/>
                        <a:t>The learners’ page</a:t>
                      </a:r>
                      <a:endParaRPr lang="en-US" sz="2400" dirty="0">
                        <a:latin typeface="Book Antiqua" panose="02040602050305030304" pitchFamily="18" charset="0"/>
                      </a:endParaRPr>
                    </a:p>
                  </a:txBody>
                  <a:tcPr/>
                </a:tc>
                <a:tc vMerge="1">
                  <a:txBody>
                    <a:bodyPr/>
                    <a:lstStyle/>
                    <a:p>
                      <a:endParaRPr lang="en-US" dirty="0"/>
                    </a:p>
                  </a:txBody>
                  <a:tcPr/>
                </a:tc>
                <a:tc>
                  <a:txBody>
                    <a:bodyPr/>
                    <a:lstStyle/>
                    <a:p>
                      <a:r>
                        <a:rPr lang="en-US" sz="2400" dirty="0"/>
                        <a:t>The most interesting</a:t>
                      </a:r>
                      <a:endParaRPr lang="en-US" sz="2400" dirty="0">
                        <a:latin typeface="Book Antiqua" panose="02040602050305030304" pitchFamily="18" charset="0"/>
                      </a:endParaRPr>
                    </a:p>
                  </a:txBody>
                  <a:tcPr/>
                </a:tc>
                <a:tc vMerge="1">
                  <a:txBody>
                    <a:bodyPr/>
                    <a:lstStyle/>
                    <a:p>
                      <a:endParaRPr lang="en-US" dirty="0"/>
                    </a:p>
                  </a:txBody>
                  <a:tcPr/>
                </a:tc>
                <a:extLst>
                  <a:ext uri="{0D108BD9-81ED-4DB2-BD59-A6C34878D82A}">
                    <a16:rowId xmlns:a16="http://schemas.microsoft.com/office/drawing/2014/main" val="3182174384"/>
                  </a:ext>
                </a:extLst>
              </a:tr>
            </a:tbl>
          </a:graphicData>
        </a:graphic>
      </p:graphicFrame>
      <p:sp>
        <p:nvSpPr>
          <p:cNvPr id="8" name="Rectangle 7">
            <a:extLst>
              <a:ext uri="{FF2B5EF4-FFF2-40B4-BE49-F238E27FC236}">
                <a16:creationId xmlns:a16="http://schemas.microsoft.com/office/drawing/2014/main" id="{D5832AFB-F131-486A-8916-835167E6B261}"/>
              </a:ext>
            </a:extLst>
          </p:cNvPr>
          <p:cNvSpPr/>
          <p:nvPr/>
        </p:nvSpPr>
        <p:spPr>
          <a:xfrm>
            <a:off x="533400" y="4353338"/>
            <a:ext cx="11201399" cy="1895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ook Antiqua" panose="02040602050305030304" pitchFamily="18" charset="0"/>
              </a:rPr>
              <a:t>Ans</a:t>
            </a:r>
          </a:p>
          <a:p>
            <a:pPr marL="0" algn="l" rtl="0" eaLnBrk="1" fontAlgn="t" latinLnBrk="0" hangingPunct="1">
              <a:spcBef>
                <a:spcPts val="0"/>
              </a:spcBef>
              <a:spcAft>
                <a:spcPts val="0"/>
              </a:spcAft>
            </a:pPr>
            <a:r>
              <a:rPr lang="en-US" sz="2400" b="1" i="0" u="none" strike="noStrike" kern="1200" dirty="0">
                <a:solidFill>
                  <a:schemeClr val="tx1"/>
                </a:solidFill>
                <a:effectLst/>
                <a:latin typeface="Book Antiqua" panose="02040602050305030304" pitchFamily="18" charset="0"/>
              </a:rPr>
              <a:t>The editorial page is the most valuable part of a newspaper.</a:t>
            </a:r>
            <a:endParaRPr lang="en-US" sz="2400" b="0" i="0" u="none" strike="noStrike" dirty="0">
              <a:solidFill>
                <a:schemeClr val="tx1"/>
              </a:solidFill>
              <a:effectLst/>
              <a:latin typeface="Book Antiqua" panose="02040602050305030304" pitchFamily="18" charset="0"/>
            </a:endParaRPr>
          </a:p>
          <a:p>
            <a:pPr fontAlgn="t"/>
            <a:r>
              <a:rPr lang="en-US" sz="2400" b="0" i="0" u="none" strike="noStrike" kern="1200" dirty="0">
                <a:solidFill>
                  <a:schemeClr val="tx1"/>
                </a:solidFill>
                <a:effectLst/>
                <a:latin typeface="Book Antiqua" panose="02040602050305030304" pitchFamily="18" charset="0"/>
              </a:rPr>
              <a:t>The cartoon page is </a:t>
            </a:r>
            <a:r>
              <a:rPr lang="en-US" sz="2400" b="1" i="0" u="none" strike="noStrike" kern="1200" dirty="0">
                <a:solidFill>
                  <a:schemeClr val="tx1"/>
                </a:solidFill>
                <a:effectLst/>
                <a:latin typeface="Book Antiqua" panose="02040602050305030304" pitchFamily="18" charset="0"/>
              </a:rPr>
              <a:t>the most attractive part of a newspaper.</a:t>
            </a:r>
            <a:endParaRPr lang="en-US" sz="2400" b="0" i="0" u="none" strike="noStrike" dirty="0">
              <a:solidFill>
                <a:schemeClr val="tx1"/>
              </a:solidFill>
              <a:effectLst/>
              <a:latin typeface="Book Antiqua" panose="02040602050305030304" pitchFamily="18" charset="0"/>
            </a:endParaRPr>
          </a:p>
          <a:p>
            <a:pPr fontAlgn="t"/>
            <a:r>
              <a:rPr lang="en-US" sz="2400" b="0" i="0" u="none" strike="noStrike" kern="1200" dirty="0">
                <a:solidFill>
                  <a:schemeClr val="tx1"/>
                </a:solidFill>
                <a:effectLst/>
                <a:latin typeface="Book Antiqua" panose="02040602050305030304" pitchFamily="18" charset="0"/>
              </a:rPr>
              <a:t>The sports page is </a:t>
            </a:r>
            <a:r>
              <a:rPr lang="en-US" sz="2400" b="1" i="0" u="none" strike="noStrike" kern="1200" dirty="0">
                <a:solidFill>
                  <a:schemeClr val="tx1"/>
                </a:solidFill>
                <a:effectLst/>
                <a:latin typeface="Book Antiqua" panose="02040602050305030304" pitchFamily="18" charset="0"/>
              </a:rPr>
              <a:t>the most interesting part of a newspaper.</a:t>
            </a:r>
            <a:endParaRPr lang="en-US" sz="2400" b="0" i="0" u="none" strike="noStrike" dirty="0">
              <a:solidFill>
                <a:schemeClr val="tx1"/>
              </a:solidFill>
              <a:effectLst/>
              <a:latin typeface="Book Antiqua" panose="02040602050305030304" pitchFamily="18" charset="0"/>
            </a:endParaRPr>
          </a:p>
          <a:p>
            <a:pPr fontAlgn="t"/>
            <a:r>
              <a:rPr lang="en-US" sz="2400" b="0" i="0" u="none" strike="noStrike" kern="1200" dirty="0">
                <a:solidFill>
                  <a:schemeClr val="tx1"/>
                </a:solidFill>
                <a:effectLst/>
                <a:latin typeface="Book Antiqua" panose="02040602050305030304" pitchFamily="18" charset="0"/>
              </a:rPr>
              <a:t>The learners’ page is </a:t>
            </a:r>
            <a:r>
              <a:rPr lang="en-US" sz="2400" b="1" i="0" u="none" strike="noStrike" kern="1200" dirty="0">
                <a:solidFill>
                  <a:schemeClr val="tx1"/>
                </a:solidFill>
                <a:effectLst/>
                <a:latin typeface="Book Antiqua" panose="02040602050305030304" pitchFamily="18" charset="0"/>
              </a:rPr>
              <a:t>the most educative part of a newspaper.</a:t>
            </a:r>
            <a:endParaRPr lang="en-US" sz="2400" b="0" i="0" u="none" strike="noStrike" dirty="0">
              <a:solidFill>
                <a:schemeClr val="tx1"/>
              </a:solidFill>
              <a:effectLst/>
              <a:latin typeface="Book Antiqua" panose="020406020503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77C28B-F52F-48D3-969D-543C626A76BA}"/>
              </a:ext>
            </a:extLst>
          </p:cNvPr>
          <p:cNvSpPr txBox="1"/>
          <p:nvPr/>
        </p:nvSpPr>
        <p:spPr>
          <a:xfrm>
            <a:off x="970721" y="426491"/>
            <a:ext cx="10326757" cy="523220"/>
          </a:xfrm>
          <a:prstGeom prst="rect">
            <a:avLst/>
          </a:prstGeom>
          <a:noFill/>
        </p:spPr>
        <p:txBody>
          <a:bodyPr wrap="square">
            <a:spAutoFit/>
          </a:bodyPr>
          <a:lstStyle/>
          <a:p>
            <a:pPr algn="just">
              <a:tabLst>
                <a:tab pos="231775" algn="l"/>
              </a:tabLst>
            </a:pPr>
            <a:r>
              <a:rPr lang="en-US" sz="2800" dirty="0">
                <a:solidFill>
                  <a:schemeClr val="tx1"/>
                </a:solidFill>
                <a:latin typeface="Book Antiqua" pitchFamily="18" charset="0"/>
              </a:rPr>
              <a:t>F. Ask and answer with your partner.</a:t>
            </a:r>
          </a:p>
        </p:txBody>
      </p:sp>
      <p:sp>
        <p:nvSpPr>
          <p:cNvPr id="9" name="TextBox 8">
            <a:extLst>
              <a:ext uri="{FF2B5EF4-FFF2-40B4-BE49-F238E27FC236}">
                <a16:creationId xmlns:a16="http://schemas.microsoft.com/office/drawing/2014/main" id="{147AE85D-A32F-4D73-BA2C-3FB0C333B2C2}"/>
              </a:ext>
            </a:extLst>
          </p:cNvPr>
          <p:cNvSpPr txBox="1"/>
          <p:nvPr/>
        </p:nvSpPr>
        <p:spPr>
          <a:xfrm>
            <a:off x="932621" y="1805970"/>
            <a:ext cx="5956854" cy="523220"/>
          </a:xfrm>
          <a:prstGeom prst="rect">
            <a:avLst/>
          </a:prstGeom>
          <a:noFill/>
        </p:spPr>
        <p:txBody>
          <a:bodyPr wrap="square">
            <a:spAutoFit/>
          </a:bodyPr>
          <a:lstStyle/>
          <a:p>
            <a:pPr algn="just">
              <a:tabLst>
                <a:tab pos="231775" algn="l"/>
              </a:tabLst>
            </a:pPr>
            <a:r>
              <a:rPr lang="en-US" sz="2800" dirty="0">
                <a:solidFill>
                  <a:schemeClr val="tx1"/>
                </a:solidFill>
                <a:latin typeface="Book Antiqua" pitchFamily="18" charset="0"/>
              </a:rPr>
              <a:t>2. When do you usually read it?</a:t>
            </a:r>
            <a:endParaRPr lang="en-US" sz="2800" dirty="0">
              <a:latin typeface="Book Antiqua" panose="02040602050305030304" pitchFamily="18" charset="0"/>
            </a:endParaRPr>
          </a:p>
        </p:txBody>
      </p:sp>
      <p:sp>
        <p:nvSpPr>
          <p:cNvPr id="12" name="TextBox 11">
            <a:extLst>
              <a:ext uri="{FF2B5EF4-FFF2-40B4-BE49-F238E27FC236}">
                <a16:creationId xmlns:a16="http://schemas.microsoft.com/office/drawing/2014/main" id="{D98A0604-A9D9-4E34-986B-F00D7419F8F0}"/>
              </a:ext>
            </a:extLst>
          </p:cNvPr>
          <p:cNvSpPr txBox="1"/>
          <p:nvPr/>
        </p:nvSpPr>
        <p:spPr>
          <a:xfrm>
            <a:off x="932621" y="1143000"/>
            <a:ext cx="10326757" cy="523220"/>
          </a:xfrm>
          <a:prstGeom prst="rect">
            <a:avLst/>
          </a:prstGeom>
          <a:noFill/>
        </p:spPr>
        <p:txBody>
          <a:bodyPr wrap="square">
            <a:spAutoFit/>
          </a:bodyPr>
          <a:lstStyle/>
          <a:p>
            <a:pPr algn="just">
              <a:tabLst>
                <a:tab pos="231775" algn="l"/>
              </a:tabLst>
            </a:pPr>
            <a:r>
              <a:rPr lang="en-US" sz="2800" dirty="0">
                <a:solidFill>
                  <a:schemeClr val="tx1"/>
                </a:solidFill>
                <a:latin typeface="Book Antiqua" pitchFamily="18" charset="0"/>
              </a:rPr>
              <a:t>1. Do you read any newspaper/magazine?</a:t>
            </a:r>
          </a:p>
        </p:txBody>
      </p:sp>
      <p:sp>
        <p:nvSpPr>
          <p:cNvPr id="14" name="TextBox 13">
            <a:extLst>
              <a:ext uri="{FF2B5EF4-FFF2-40B4-BE49-F238E27FC236}">
                <a16:creationId xmlns:a16="http://schemas.microsoft.com/office/drawing/2014/main" id="{8AB139F7-5271-40F0-95A1-986EDBC5BFB6}"/>
              </a:ext>
            </a:extLst>
          </p:cNvPr>
          <p:cNvSpPr txBox="1"/>
          <p:nvPr/>
        </p:nvSpPr>
        <p:spPr>
          <a:xfrm>
            <a:off x="925995" y="2372380"/>
            <a:ext cx="10326757" cy="523220"/>
          </a:xfrm>
          <a:prstGeom prst="rect">
            <a:avLst/>
          </a:prstGeom>
          <a:noFill/>
        </p:spPr>
        <p:txBody>
          <a:bodyPr wrap="square">
            <a:spAutoFit/>
          </a:bodyPr>
          <a:lstStyle/>
          <a:p>
            <a:pPr algn="just">
              <a:tabLst>
                <a:tab pos="231775" algn="l"/>
              </a:tabLst>
            </a:pPr>
            <a:r>
              <a:rPr lang="en-US" sz="2800" dirty="0">
                <a:solidFill>
                  <a:schemeClr val="tx1"/>
                </a:solidFill>
                <a:latin typeface="Book Antiqua" pitchFamily="18" charset="0"/>
              </a:rPr>
              <a:t>3</a:t>
            </a:r>
            <a:r>
              <a:rPr lang="en-US" sz="2800" dirty="0">
                <a:latin typeface="Book Antiqua" pitchFamily="18" charset="0"/>
              </a:rPr>
              <a:t>. Which newspaper/magazine do you read?/magazine?</a:t>
            </a:r>
            <a:endParaRPr lang="en-US" sz="2800" dirty="0">
              <a:solidFill>
                <a:schemeClr val="tx1"/>
              </a:solidFill>
              <a:latin typeface="Book Antiqua" pitchFamily="18" charset="0"/>
            </a:endParaRPr>
          </a:p>
        </p:txBody>
      </p:sp>
      <p:sp>
        <p:nvSpPr>
          <p:cNvPr id="7" name="TextBox 6">
            <a:extLst>
              <a:ext uri="{FF2B5EF4-FFF2-40B4-BE49-F238E27FC236}">
                <a16:creationId xmlns:a16="http://schemas.microsoft.com/office/drawing/2014/main" id="{2BDEAE13-E524-42EF-8696-B740A1E7C0A3}"/>
              </a:ext>
            </a:extLst>
          </p:cNvPr>
          <p:cNvSpPr txBox="1"/>
          <p:nvPr/>
        </p:nvSpPr>
        <p:spPr>
          <a:xfrm>
            <a:off x="969064" y="3045289"/>
            <a:ext cx="10326757" cy="523220"/>
          </a:xfrm>
          <a:prstGeom prst="rect">
            <a:avLst/>
          </a:prstGeom>
          <a:noFill/>
        </p:spPr>
        <p:txBody>
          <a:bodyPr wrap="square">
            <a:spAutoFit/>
          </a:bodyPr>
          <a:lstStyle/>
          <a:p>
            <a:pPr algn="just">
              <a:tabLst>
                <a:tab pos="231775" algn="l"/>
              </a:tabLst>
            </a:pPr>
            <a:r>
              <a:rPr lang="en-US" sz="2800" dirty="0">
                <a:solidFill>
                  <a:schemeClr val="tx1"/>
                </a:solidFill>
                <a:latin typeface="Book Antiqua" pitchFamily="18" charset="0"/>
              </a:rPr>
              <a:t>4. What make it different from other </a:t>
            </a:r>
            <a:r>
              <a:rPr lang="en-US" sz="2800" dirty="0">
                <a:latin typeface="Book Antiqua" pitchFamily="18" charset="0"/>
              </a:rPr>
              <a:t>newspaper/magazine?</a:t>
            </a:r>
            <a:r>
              <a:rPr lang="en-US" sz="2800" dirty="0">
                <a:solidFill>
                  <a:schemeClr val="tx1"/>
                </a:solidFill>
                <a:latin typeface="Book Antiqua" pitchFamily="18" charset="0"/>
              </a:rPr>
              <a:t> </a:t>
            </a:r>
          </a:p>
        </p:txBody>
      </p:sp>
      <p:sp>
        <p:nvSpPr>
          <p:cNvPr id="8" name="TextBox 7">
            <a:extLst>
              <a:ext uri="{FF2B5EF4-FFF2-40B4-BE49-F238E27FC236}">
                <a16:creationId xmlns:a16="http://schemas.microsoft.com/office/drawing/2014/main" id="{62B3AE6A-7D05-4BF0-B816-219D56B95039}"/>
              </a:ext>
            </a:extLst>
          </p:cNvPr>
          <p:cNvSpPr txBox="1"/>
          <p:nvPr/>
        </p:nvSpPr>
        <p:spPr>
          <a:xfrm>
            <a:off x="969064" y="3718559"/>
            <a:ext cx="10326757" cy="954107"/>
          </a:xfrm>
          <a:prstGeom prst="rect">
            <a:avLst/>
          </a:prstGeom>
          <a:noFill/>
        </p:spPr>
        <p:txBody>
          <a:bodyPr wrap="square">
            <a:spAutoFit/>
          </a:bodyPr>
          <a:lstStyle/>
          <a:p>
            <a:pPr algn="just">
              <a:tabLst>
                <a:tab pos="231775" algn="l"/>
              </a:tabLst>
            </a:pPr>
            <a:r>
              <a:rPr lang="en-US" sz="2800" dirty="0">
                <a:solidFill>
                  <a:schemeClr val="tx1"/>
                </a:solidFill>
                <a:latin typeface="Book Antiqua" pitchFamily="18" charset="0"/>
              </a:rPr>
              <a:t>5. Which news items do you like most---international affairs, sports, movie, culture, politics etc</a:t>
            </a:r>
            <a:r>
              <a:rPr lang="en-US" sz="2800" dirty="0">
                <a:latin typeface="Book Antiqua" pitchFamily="18" charset="0"/>
              </a:rPr>
              <a:t>.</a:t>
            </a:r>
            <a:r>
              <a:rPr lang="en-US" sz="2800" dirty="0">
                <a:solidFill>
                  <a:schemeClr val="tx1"/>
                </a:solidFill>
                <a:latin typeface="Book Antiqua" pitchFamily="18" charset="0"/>
              </a:rPr>
              <a:t> </a:t>
            </a:r>
          </a:p>
        </p:txBody>
      </p:sp>
      <p:sp>
        <p:nvSpPr>
          <p:cNvPr id="10" name="TextBox 9">
            <a:extLst>
              <a:ext uri="{FF2B5EF4-FFF2-40B4-BE49-F238E27FC236}">
                <a16:creationId xmlns:a16="http://schemas.microsoft.com/office/drawing/2014/main" id="{E2D0C2CB-817F-4650-B9D8-BCBD2F5147A5}"/>
              </a:ext>
            </a:extLst>
          </p:cNvPr>
          <p:cNvSpPr txBox="1"/>
          <p:nvPr/>
        </p:nvSpPr>
        <p:spPr>
          <a:xfrm>
            <a:off x="969064" y="4775349"/>
            <a:ext cx="10326757" cy="523220"/>
          </a:xfrm>
          <a:prstGeom prst="rect">
            <a:avLst/>
          </a:prstGeom>
          <a:noFill/>
        </p:spPr>
        <p:txBody>
          <a:bodyPr wrap="square">
            <a:spAutoFit/>
          </a:bodyPr>
          <a:lstStyle/>
          <a:p>
            <a:pPr algn="just">
              <a:tabLst>
                <a:tab pos="231775" algn="l"/>
              </a:tabLst>
            </a:pPr>
            <a:r>
              <a:rPr lang="en-US" sz="2800" dirty="0">
                <a:solidFill>
                  <a:schemeClr val="tx1"/>
                </a:solidFill>
                <a:latin typeface="Book Antiqua" pitchFamily="18" charset="0"/>
              </a:rPr>
              <a:t>6. Do you share your </a:t>
            </a:r>
            <a:r>
              <a:rPr lang="en-US" sz="2800" dirty="0" err="1">
                <a:solidFill>
                  <a:schemeClr val="tx1"/>
                </a:solidFill>
                <a:latin typeface="Book Antiqua" pitchFamily="18" charset="0"/>
              </a:rPr>
              <a:t>favourite</a:t>
            </a:r>
            <a:r>
              <a:rPr lang="en-US" sz="2800" dirty="0">
                <a:solidFill>
                  <a:schemeClr val="tx1"/>
                </a:solidFill>
                <a:latin typeface="Book Antiqua" pitchFamily="18" charset="0"/>
              </a:rPr>
              <a:t> news </a:t>
            </a:r>
            <a:r>
              <a:rPr lang="en-US" sz="2800" dirty="0">
                <a:latin typeface="Book Antiqua" pitchFamily="18" charset="0"/>
              </a:rPr>
              <a:t>item/</a:t>
            </a:r>
            <a:r>
              <a:rPr lang="en-US" sz="2800" dirty="0">
                <a:solidFill>
                  <a:schemeClr val="tx1"/>
                </a:solidFill>
                <a:latin typeface="Book Antiqua" pitchFamily="18" charset="0"/>
              </a:rPr>
              <a:t>s with your friends</a:t>
            </a:r>
          </a:p>
        </p:txBody>
      </p:sp>
    </p:spTree>
    <p:extLst>
      <p:ext uri="{BB962C8B-B14F-4D97-AF65-F5344CB8AC3E}">
        <p14:creationId xmlns:p14="http://schemas.microsoft.com/office/powerpoint/2010/main" val="1557070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7"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5850" y="4966011"/>
            <a:ext cx="97917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Book Antiqua" pitchFamily="18" charset="0"/>
              </a:rPr>
              <a:t>G. Write a paragraph on your habit  of reading newspapers. You can take your cues from the questions in section F.</a:t>
            </a:r>
            <a:endParaRPr lang="en-US" sz="2800" dirty="0">
              <a:solidFill>
                <a:schemeClr val="tx1"/>
              </a:solidFill>
            </a:endParaRPr>
          </a:p>
        </p:txBody>
      </p:sp>
      <p:sp>
        <p:nvSpPr>
          <p:cNvPr id="6" name="TextBox 5">
            <a:extLst>
              <a:ext uri="{FF2B5EF4-FFF2-40B4-BE49-F238E27FC236}">
                <a16:creationId xmlns:a16="http://schemas.microsoft.com/office/drawing/2014/main" id="{C291FC3F-7721-4065-BDAD-6F646F568D05}"/>
              </a:ext>
            </a:extLst>
          </p:cNvPr>
          <p:cNvSpPr txBox="1"/>
          <p:nvPr/>
        </p:nvSpPr>
        <p:spPr>
          <a:xfrm>
            <a:off x="4267200" y="662850"/>
            <a:ext cx="3429000" cy="523220"/>
          </a:xfrm>
          <a:prstGeom prst="rect">
            <a:avLst/>
          </a:prstGeom>
          <a:noFill/>
        </p:spPr>
        <p:txBody>
          <a:bodyPr wrap="square">
            <a:spAutoFit/>
          </a:bodyPr>
          <a:lstStyle/>
          <a:p>
            <a:pPr algn="ctr"/>
            <a:r>
              <a:rPr lang="en-US" sz="2800" dirty="0">
                <a:solidFill>
                  <a:schemeClr val="tx1"/>
                </a:solidFill>
                <a:latin typeface="Book Antiqua" panose="02040602050305030304" pitchFamily="18" charset="0"/>
              </a:rPr>
              <a:t>Home Work</a:t>
            </a:r>
          </a:p>
        </p:txBody>
      </p:sp>
      <p:pic>
        <p:nvPicPr>
          <p:cNvPr id="7" name="Picture 6">
            <a:extLst>
              <a:ext uri="{FF2B5EF4-FFF2-40B4-BE49-F238E27FC236}">
                <a16:creationId xmlns:a16="http://schemas.microsoft.com/office/drawing/2014/main" id="{C1075197-5C2F-4940-9B61-847610F4EA6B}"/>
              </a:ext>
            </a:extLst>
          </p:cNvPr>
          <p:cNvPicPr>
            <a:picLocks noChangeAspect="1"/>
          </p:cNvPicPr>
          <p:nvPr/>
        </p:nvPicPr>
        <p:blipFill>
          <a:blip r:embed="rId2"/>
          <a:stretch>
            <a:fillRect/>
          </a:stretch>
        </p:blipFill>
        <p:spPr>
          <a:xfrm>
            <a:off x="3390900" y="1600200"/>
            <a:ext cx="5181600" cy="3238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FB55B5-4CA8-4A80-A82A-6D81EBB28530}"/>
              </a:ext>
            </a:extLst>
          </p:cNvPr>
          <p:cNvSpPr/>
          <p:nvPr/>
        </p:nvSpPr>
        <p:spPr>
          <a:xfrm>
            <a:off x="2667000" y="3429000"/>
            <a:ext cx="64770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Book Antiqua" panose="02040602050305030304" pitchFamily="18" charset="0"/>
              </a:rPr>
              <a:t>Good bye</a:t>
            </a:r>
          </a:p>
          <a:p>
            <a:pPr algn="ctr"/>
            <a:r>
              <a:rPr lang="en-US" sz="4000" b="1" dirty="0">
                <a:solidFill>
                  <a:schemeClr val="tx1"/>
                </a:solidFill>
                <a:latin typeface="Book Antiqua" panose="02040602050305030304" pitchFamily="18" charset="0"/>
              </a:rPr>
              <a:t>See you again</a:t>
            </a:r>
          </a:p>
        </p:txBody>
      </p:sp>
      <p:pic>
        <p:nvPicPr>
          <p:cNvPr id="4" name="Picture 3">
            <a:extLst>
              <a:ext uri="{FF2B5EF4-FFF2-40B4-BE49-F238E27FC236}">
                <a16:creationId xmlns:a16="http://schemas.microsoft.com/office/drawing/2014/main" id="{1EDD3209-E68C-4372-B3C7-CBDE3C566C7E}"/>
              </a:ext>
            </a:extLst>
          </p:cNvPr>
          <p:cNvPicPr>
            <a:picLocks noChangeAspect="1"/>
          </p:cNvPicPr>
          <p:nvPr/>
        </p:nvPicPr>
        <p:blipFill>
          <a:blip r:embed="rId2"/>
          <a:stretch>
            <a:fillRect/>
          </a:stretch>
        </p:blipFill>
        <p:spPr>
          <a:xfrm>
            <a:off x="4724400" y="1219200"/>
            <a:ext cx="3102324" cy="2038350"/>
          </a:xfrm>
          <a:prstGeom prst="rect">
            <a:avLst/>
          </a:prstGeom>
        </p:spPr>
      </p:pic>
    </p:spTree>
    <p:extLst>
      <p:ext uri="{BB962C8B-B14F-4D97-AF65-F5344CB8AC3E}">
        <p14:creationId xmlns:p14="http://schemas.microsoft.com/office/powerpoint/2010/main" val="2323450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496AA7-90B4-4E32-9C84-C7241FD214F8}"/>
              </a:ext>
            </a:extLst>
          </p:cNvPr>
          <p:cNvSpPr/>
          <p:nvPr/>
        </p:nvSpPr>
        <p:spPr>
          <a:xfrm>
            <a:off x="3526972" y="275769"/>
            <a:ext cx="3911599" cy="798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hnschrift SemiBold Condensed" pitchFamily="34" charset="0"/>
              </a:rPr>
              <a:t>INTRODUCTION</a:t>
            </a:r>
          </a:p>
        </p:txBody>
      </p:sp>
      <p:sp>
        <p:nvSpPr>
          <p:cNvPr id="4" name="Rectangle 3">
            <a:extLst>
              <a:ext uri="{FF2B5EF4-FFF2-40B4-BE49-F238E27FC236}">
                <a16:creationId xmlns:a16="http://schemas.microsoft.com/office/drawing/2014/main" id="{DBCCF474-E8C4-49D4-8724-5B6980164372}"/>
              </a:ext>
            </a:extLst>
          </p:cNvPr>
          <p:cNvSpPr/>
          <p:nvPr/>
        </p:nvSpPr>
        <p:spPr>
          <a:xfrm>
            <a:off x="4397828" y="1680025"/>
            <a:ext cx="5754915" cy="349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5400" b="1" cap="all" dirty="0">
              <a:ln w="0"/>
              <a:solidFill>
                <a:srgbClr val="7030A0"/>
              </a:solidFill>
              <a:effectLst>
                <a:reflection blurRad="12700" stA="50000" endPos="50000" dist="5000" dir="5400000" sy="-100000" rotWithShape="0"/>
              </a:effectLst>
              <a:latin typeface="Bahnschrift SemiBold Condensed" pitchFamily="34" charset="0"/>
            </a:endParaRPr>
          </a:p>
          <a:p>
            <a:pPr algn="ctr"/>
            <a:r>
              <a:rPr lang="en-US" sz="5400" b="1" cap="all" dirty="0">
                <a:ln w="0"/>
                <a:solidFill>
                  <a:srgbClr val="7030A0"/>
                </a:solidFill>
                <a:effectLst>
                  <a:reflection blurRad="12700" stA="50000" endPos="50000" dist="5000" dir="5400000" sy="-100000" rotWithShape="0"/>
                </a:effectLst>
                <a:latin typeface="Bahnschrift SemiBold Condensed" pitchFamily="34" charset="0"/>
              </a:rPr>
              <a:t>ENGLISH FOR TODAY</a:t>
            </a:r>
          </a:p>
          <a:p>
            <a:pPr algn="ctr"/>
            <a:r>
              <a:rPr lang="en-US" sz="5400" b="1" cap="all" dirty="0">
                <a:ln w="0"/>
                <a:solidFill>
                  <a:srgbClr val="7030A0"/>
                </a:solidFill>
                <a:effectLst>
                  <a:reflection blurRad="12700" stA="50000" endPos="50000" dist="5000" dir="5400000" sy="-100000" rotWithShape="0"/>
                </a:effectLst>
                <a:latin typeface="Bahnschrift SemiBold Condensed" pitchFamily="34" charset="0"/>
              </a:rPr>
              <a:t>CLASS: Eight</a:t>
            </a:r>
          </a:p>
          <a:p>
            <a:pPr algn="ctr"/>
            <a:r>
              <a:rPr lang="en-US" sz="5400" b="1" cap="all" dirty="0" err="1">
                <a:ln w="0"/>
                <a:solidFill>
                  <a:srgbClr val="7030A0"/>
                </a:solidFill>
                <a:effectLst>
                  <a:reflection blurRad="12700" stA="50000" endPos="50000" dist="5000" dir="5400000" sy="-100000" rotWithShape="0"/>
                </a:effectLst>
                <a:latin typeface="Bahnschrift SemiBold Condensed" pitchFamily="34" charset="0"/>
              </a:rPr>
              <a:t>uNIT</a:t>
            </a:r>
            <a:r>
              <a:rPr lang="en-US" sz="5400" b="1" cap="all" dirty="0">
                <a:ln w="0"/>
                <a:solidFill>
                  <a:srgbClr val="7030A0"/>
                </a:solidFill>
                <a:effectLst>
                  <a:reflection blurRad="12700" stA="50000" endPos="50000" dist="5000" dir="5400000" sy="-100000" rotWithShape="0"/>
                </a:effectLst>
                <a:latin typeface="Bahnschrift SemiBold Condensed" pitchFamily="34" charset="0"/>
              </a:rPr>
              <a:t>: 8 </a:t>
            </a:r>
            <a:r>
              <a:rPr lang="en-US" sz="5400" b="1" cap="all" dirty="0" err="1">
                <a:ln w="0"/>
                <a:solidFill>
                  <a:srgbClr val="7030A0"/>
                </a:solidFill>
                <a:effectLst>
                  <a:reflection blurRad="12700" stA="50000" endPos="50000" dist="5000" dir="5400000" sy="-100000" rotWithShape="0"/>
                </a:effectLst>
                <a:latin typeface="Bahnschrift SemiBold Condensed" pitchFamily="34" charset="0"/>
              </a:rPr>
              <a:t>lESSON</a:t>
            </a:r>
            <a:r>
              <a:rPr lang="en-US" sz="5400" b="1" cap="all" dirty="0">
                <a:ln w="0"/>
                <a:solidFill>
                  <a:srgbClr val="7030A0"/>
                </a:solidFill>
                <a:effectLst>
                  <a:reflection blurRad="12700" stA="50000" endPos="50000" dist="5000" dir="5400000" sy="-100000" rotWithShape="0"/>
                </a:effectLst>
                <a:latin typeface="Bahnschrift SemiBold Condensed" pitchFamily="34" charset="0"/>
              </a:rPr>
              <a:t>: 1</a:t>
            </a:r>
          </a:p>
          <a:p>
            <a:pPr algn="ctr"/>
            <a:endParaRPr lang="en-US" sz="5400" b="1" cap="all" dirty="0">
              <a:ln w="0"/>
              <a:solidFill>
                <a:srgbClr val="7030A0"/>
              </a:solidFill>
              <a:effectLst>
                <a:reflection blurRad="12700" stA="50000" endPos="50000" dist="5000" dir="5400000" sy="-100000" rotWithShape="0"/>
              </a:effectLst>
              <a:latin typeface="Bahnschrift SemiBold Condensed" pitchFamily="34" charset="0"/>
            </a:endParaRPr>
          </a:p>
        </p:txBody>
      </p:sp>
      <p:pic>
        <p:nvPicPr>
          <p:cNvPr id="5" name="Picture 4">
            <a:extLst>
              <a:ext uri="{FF2B5EF4-FFF2-40B4-BE49-F238E27FC236}">
                <a16:creationId xmlns:a16="http://schemas.microsoft.com/office/drawing/2014/main" id="{64C8CEB3-6BC0-415A-A821-D434D8EA1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685" y="1615703"/>
            <a:ext cx="3364845" cy="4301487"/>
          </a:xfrm>
          <a:prstGeom prst="rect">
            <a:avLst/>
          </a:prstGeom>
          <a:effectLst>
            <a:glow rad="139700">
              <a:schemeClr val="accent2">
                <a:satMod val="175000"/>
                <a:alpha val="40000"/>
              </a:schemeClr>
            </a:glow>
          </a:effectLst>
          <a:scene3d>
            <a:camera prst="orthographicFront"/>
            <a:lightRig rig="threePt" dir="t"/>
          </a:scene3d>
          <a:sp3d>
            <a:bevelT/>
          </a:sp3d>
        </p:spPr>
      </p:pic>
    </p:spTree>
    <p:extLst>
      <p:ext uri="{BB962C8B-B14F-4D97-AF65-F5344CB8AC3E}">
        <p14:creationId xmlns:p14="http://schemas.microsoft.com/office/powerpoint/2010/main" val="2405338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2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3600" y="0"/>
            <a:ext cx="7315200" cy="954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What do you see in the pictures?</a:t>
            </a:r>
          </a:p>
        </p:txBody>
      </p:sp>
      <p:pic>
        <p:nvPicPr>
          <p:cNvPr id="7" name="Picture 6">
            <a:extLst>
              <a:ext uri="{FF2B5EF4-FFF2-40B4-BE49-F238E27FC236}">
                <a16:creationId xmlns:a16="http://schemas.microsoft.com/office/drawing/2014/main" id="{26BBE21B-EA08-4A99-A8E8-47F5F1B77DE0}"/>
              </a:ext>
            </a:extLst>
          </p:cNvPr>
          <p:cNvPicPr>
            <a:picLocks noChangeAspect="1"/>
          </p:cNvPicPr>
          <p:nvPr/>
        </p:nvPicPr>
        <p:blipFill rotWithShape="1">
          <a:blip r:embed="rId2"/>
          <a:srcRect t="29927" b="-1"/>
          <a:stretch/>
        </p:blipFill>
        <p:spPr>
          <a:xfrm>
            <a:off x="6199620" y="3962400"/>
            <a:ext cx="5829300" cy="2743200"/>
          </a:xfrm>
          <a:prstGeom prst="rect">
            <a:avLst/>
          </a:prstGeom>
        </p:spPr>
      </p:pic>
      <p:pic>
        <p:nvPicPr>
          <p:cNvPr id="8" name="Picture 7">
            <a:extLst>
              <a:ext uri="{FF2B5EF4-FFF2-40B4-BE49-F238E27FC236}">
                <a16:creationId xmlns:a16="http://schemas.microsoft.com/office/drawing/2014/main" id="{A24C220C-FE7F-4632-8B0A-6E2260BFE888}"/>
              </a:ext>
            </a:extLst>
          </p:cNvPr>
          <p:cNvPicPr>
            <a:picLocks noChangeAspect="1"/>
          </p:cNvPicPr>
          <p:nvPr/>
        </p:nvPicPr>
        <p:blipFill>
          <a:blip r:embed="rId3"/>
          <a:stretch>
            <a:fillRect/>
          </a:stretch>
        </p:blipFill>
        <p:spPr>
          <a:xfrm>
            <a:off x="380999" y="865223"/>
            <a:ext cx="5715000" cy="2857500"/>
          </a:xfrm>
          <a:prstGeom prst="rect">
            <a:avLst/>
          </a:prstGeom>
        </p:spPr>
      </p:pic>
      <p:pic>
        <p:nvPicPr>
          <p:cNvPr id="9" name="Picture 8">
            <a:extLst>
              <a:ext uri="{FF2B5EF4-FFF2-40B4-BE49-F238E27FC236}">
                <a16:creationId xmlns:a16="http://schemas.microsoft.com/office/drawing/2014/main" id="{4C9B7388-2A19-441F-915D-F001ADB34A33}"/>
              </a:ext>
            </a:extLst>
          </p:cNvPr>
          <p:cNvPicPr>
            <a:picLocks noChangeAspect="1"/>
          </p:cNvPicPr>
          <p:nvPr/>
        </p:nvPicPr>
        <p:blipFill>
          <a:blip r:embed="rId4"/>
          <a:stretch>
            <a:fillRect/>
          </a:stretch>
        </p:blipFill>
        <p:spPr>
          <a:xfrm>
            <a:off x="6199620" y="776288"/>
            <a:ext cx="5715000" cy="3035370"/>
          </a:xfrm>
          <a:prstGeom prst="rect">
            <a:avLst/>
          </a:prstGeom>
        </p:spPr>
      </p:pic>
      <p:pic>
        <p:nvPicPr>
          <p:cNvPr id="10" name="Picture 9">
            <a:extLst>
              <a:ext uri="{FF2B5EF4-FFF2-40B4-BE49-F238E27FC236}">
                <a16:creationId xmlns:a16="http://schemas.microsoft.com/office/drawing/2014/main" id="{12E1DC15-367E-4FF2-A977-A97F8C13F0B6}"/>
              </a:ext>
            </a:extLst>
          </p:cNvPr>
          <p:cNvPicPr>
            <a:picLocks noChangeAspect="1"/>
          </p:cNvPicPr>
          <p:nvPr/>
        </p:nvPicPr>
        <p:blipFill>
          <a:blip r:embed="rId5"/>
          <a:stretch>
            <a:fillRect/>
          </a:stretch>
        </p:blipFill>
        <p:spPr>
          <a:xfrm>
            <a:off x="380999" y="3962398"/>
            <a:ext cx="5714999" cy="2743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04800"/>
            <a:ext cx="97536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just">
              <a:buAutoNum type="alphaUcPeriod"/>
            </a:pPr>
            <a:r>
              <a:rPr lang="en-US" sz="2800" b="1" dirty="0">
                <a:solidFill>
                  <a:schemeClr val="tx1"/>
                </a:solidFill>
                <a:latin typeface="Book Antiqua" pitchFamily="18" charset="0"/>
              </a:rPr>
              <a:t>Look at the following pictures. </a:t>
            </a:r>
          </a:p>
          <a:p>
            <a:pPr algn="just"/>
            <a:r>
              <a:rPr lang="en-US" sz="2800" b="1" dirty="0">
                <a:solidFill>
                  <a:schemeClr val="tx1"/>
                </a:solidFill>
                <a:latin typeface="Book Antiqua" pitchFamily="18" charset="0"/>
              </a:rPr>
              <a:t>Discuss with your partner what you see in them.</a:t>
            </a:r>
            <a:endParaRPr lang="en-US" sz="2800" dirty="0">
              <a:solidFill>
                <a:schemeClr val="tx1"/>
              </a:solidFill>
              <a:latin typeface="Book Antiqua"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752600"/>
            <a:ext cx="8305800" cy="4559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17096" y="4953000"/>
            <a:ext cx="4572000" cy="1200329"/>
          </a:xfrm>
          <a:prstGeom prst="rect">
            <a:avLst/>
          </a:prstGeom>
        </p:spPr>
        <p:txBody>
          <a:bodyPr>
            <a:spAutoFit/>
          </a:bodyPr>
          <a:lstStyle/>
          <a:p>
            <a:pPr algn="ctr"/>
            <a:r>
              <a:rPr lang="en-US" sz="3600" b="1">
                <a:latin typeface="Book Antiqua" pitchFamily="18" charset="0"/>
              </a:rPr>
              <a:t>Lesson-1</a:t>
            </a:r>
            <a:endParaRPr lang="en-US" sz="3600" b="1" dirty="0">
              <a:latin typeface="Book Antiqua" pitchFamily="18" charset="0"/>
            </a:endParaRPr>
          </a:p>
          <a:p>
            <a:pPr algn="ctr"/>
            <a:r>
              <a:rPr lang="en-US" sz="3600" b="1" dirty="0">
                <a:latin typeface="Book Antiqua" pitchFamily="18" charset="0"/>
              </a:rPr>
              <a:t>What is news?</a:t>
            </a:r>
          </a:p>
        </p:txBody>
      </p:sp>
      <p:sp>
        <p:nvSpPr>
          <p:cNvPr id="3" name="Rectangle 2">
            <a:extLst>
              <a:ext uri="{FF2B5EF4-FFF2-40B4-BE49-F238E27FC236}">
                <a16:creationId xmlns:a16="http://schemas.microsoft.com/office/drawing/2014/main" id="{9FD283B8-3278-44A9-9E6F-09C3482EDFD9}"/>
              </a:ext>
            </a:extLst>
          </p:cNvPr>
          <p:cNvSpPr/>
          <p:nvPr/>
        </p:nvSpPr>
        <p:spPr>
          <a:xfrm>
            <a:off x="2743200" y="304800"/>
            <a:ext cx="64008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Book Antiqua" pitchFamily="18" charset="0"/>
              </a:rPr>
              <a:t>Our Today’s  lesson is-</a:t>
            </a:r>
          </a:p>
        </p:txBody>
      </p:sp>
      <p:pic>
        <p:nvPicPr>
          <p:cNvPr id="2" name="Picture 1">
            <a:extLst>
              <a:ext uri="{FF2B5EF4-FFF2-40B4-BE49-F238E27FC236}">
                <a16:creationId xmlns:a16="http://schemas.microsoft.com/office/drawing/2014/main" id="{0296ED35-5256-4A64-B3D6-A721C237D1E2}"/>
              </a:ext>
            </a:extLst>
          </p:cNvPr>
          <p:cNvPicPr>
            <a:picLocks noChangeAspect="1"/>
          </p:cNvPicPr>
          <p:nvPr/>
        </p:nvPicPr>
        <p:blipFill>
          <a:blip r:embed="rId2"/>
          <a:stretch>
            <a:fillRect/>
          </a:stretch>
        </p:blipFill>
        <p:spPr>
          <a:xfrm>
            <a:off x="533400" y="1455368"/>
            <a:ext cx="4848225" cy="3347603"/>
          </a:xfrm>
          <a:prstGeom prst="rect">
            <a:avLst/>
          </a:prstGeom>
        </p:spPr>
      </p:pic>
      <p:pic>
        <p:nvPicPr>
          <p:cNvPr id="4" name="Picture 3">
            <a:extLst>
              <a:ext uri="{FF2B5EF4-FFF2-40B4-BE49-F238E27FC236}">
                <a16:creationId xmlns:a16="http://schemas.microsoft.com/office/drawing/2014/main" id="{A63A1A13-3787-4398-B70D-4345A4BA411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914" b="89448" l="9585" r="89617">
                        <a14:foregroundMark x1="26677" y1="23981" x2="28275" y2="26139"/>
                        <a14:foregroundMark x1="36422" y1="25659" x2="36422" y2="25659"/>
                        <a14:foregroundMark x1="43770" y1="20384" x2="44249" y2="24460"/>
                        <a14:foregroundMark x1="40256" y1="24700" x2="40735" y2="26619"/>
                        <a14:foregroundMark x1="48083" y1="24460" x2="48083" y2="24460"/>
                        <a14:foregroundMark x1="57348" y1="22062" x2="58786" y2="23261"/>
                        <a14:foregroundMark x1="61981" y1="22062" x2="61981" y2="22062"/>
                        <a14:foregroundMark x1="65655" y1="21103" x2="65655" y2="21103"/>
                        <a14:foregroundMark x1="73642" y1="22062" x2="73642" y2="22062"/>
                        <a14:foregroundMark x1="72524" y1="85132" x2="78754" y2="85132"/>
                        <a14:foregroundMark x1="73163" y1="9592" x2="73163" y2="9592"/>
                        <a14:foregroundMark x1="26997" y1="8633" x2="26997" y2="8633"/>
                        <a14:foregroundMark x1="79553" y1="7914" x2="79553" y2="7914"/>
                        <a14:foregroundMark x1="21565" y1="82734" x2="21565" y2="82734"/>
                      </a14:backgroundRemoval>
                    </a14:imgEffect>
                  </a14:imgLayer>
                </a14:imgProps>
              </a:ext>
            </a:extLst>
          </a:blip>
          <a:srcRect l="15336" t="4027" r="10543" b="7914"/>
          <a:stretch/>
        </p:blipFill>
        <p:spPr>
          <a:xfrm>
            <a:off x="5638800" y="1375383"/>
            <a:ext cx="5715000" cy="3497633"/>
          </a:xfrm>
          <a:prstGeom prst="rect">
            <a:avLst/>
          </a:prstGeom>
        </p:spPr>
      </p:pic>
      <p:sp>
        <p:nvSpPr>
          <p:cNvPr id="6" name="Rectangle 5">
            <a:extLst>
              <a:ext uri="{FF2B5EF4-FFF2-40B4-BE49-F238E27FC236}">
                <a16:creationId xmlns:a16="http://schemas.microsoft.com/office/drawing/2014/main" id="{42526ED5-FE15-46B8-ADC1-FCF754710AA0}"/>
              </a:ext>
            </a:extLst>
          </p:cNvPr>
          <p:cNvSpPr/>
          <p:nvPr/>
        </p:nvSpPr>
        <p:spPr>
          <a:xfrm>
            <a:off x="457200" y="4953000"/>
            <a:ext cx="4572000" cy="1200329"/>
          </a:xfrm>
          <a:prstGeom prst="rect">
            <a:avLst/>
          </a:prstGeom>
        </p:spPr>
        <p:txBody>
          <a:bodyPr>
            <a:spAutoFit/>
          </a:bodyPr>
          <a:lstStyle/>
          <a:p>
            <a:pPr algn="ctr"/>
            <a:r>
              <a:rPr lang="en-US" sz="3600" b="1" dirty="0">
                <a:latin typeface="Book Antiqua" pitchFamily="18" charset="0"/>
              </a:rPr>
              <a:t>Unit-8</a:t>
            </a:r>
          </a:p>
          <a:p>
            <a:pPr algn="ctr"/>
            <a:r>
              <a:rPr lang="en-US" sz="3600" b="1" dirty="0">
                <a:latin typeface="Book Antiqua" pitchFamily="18" charset="0"/>
              </a:rPr>
              <a:t>News! News! News!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A7481C-4FF7-41B7-BEA4-AFC03BE5C349}"/>
              </a:ext>
            </a:extLst>
          </p:cNvPr>
          <p:cNvSpPr/>
          <p:nvPr/>
        </p:nvSpPr>
        <p:spPr>
          <a:xfrm>
            <a:off x="3657600" y="1524000"/>
            <a:ext cx="4267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00" dirty="0">
                <a:solidFill>
                  <a:schemeClr val="tx1"/>
                </a:solidFill>
                <a:latin typeface="Book Antiqua" pitchFamily="18" charset="0"/>
              </a:rPr>
              <a:t>Learning outcomes</a:t>
            </a:r>
          </a:p>
        </p:txBody>
      </p:sp>
      <p:sp>
        <p:nvSpPr>
          <p:cNvPr id="5" name="Rectangle 4">
            <a:extLst>
              <a:ext uri="{FF2B5EF4-FFF2-40B4-BE49-F238E27FC236}">
                <a16:creationId xmlns:a16="http://schemas.microsoft.com/office/drawing/2014/main" id="{4085E0F6-B13D-4998-9933-52AD74B8B608}"/>
              </a:ext>
            </a:extLst>
          </p:cNvPr>
          <p:cNvSpPr/>
          <p:nvPr/>
        </p:nvSpPr>
        <p:spPr>
          <a:xfrm>
            <a:off x="2971800" y="2362200"/>
            <a:ext cx="7924800" cy="2476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pc="-100" dirty="0">
                <a:solidFill>
                  <a:schemeClr val="tx1"/>
                </a:solidFill>
                <a:latin typeface="Book Antiqua" pitchFamily="18" charset="0"/>
              </a:rPr>
              <a:t>At the end of this lesson, we will be able to---</a:t>
            </a:r>
          </a:p>
          <a:p>
            <a:pPr marL="514350" indent="-514350">
              <a:buFont typeface="Wingdings" pitchFamily="2" charset="2"/>
              <a:buChar char="Ø"/>
            </a:pPr>
            <a:r>
              <a:rPr lang="en-US" sz="2800" b="1" spc="-100" dirty="0">
                <a:solidFill>
                  <a:schemeClr val="tx1"/>
                </a:solidFill>
                <a:latin typeface="Book Antiqua" pitchFamily="18" charset="0"/>
              </a:rPr>
              <a:t> ask and answer questions</a:t>
            </a:r>
          </a:p>
          <a:p>
            <a:pPr marL="514350" indent="-514350">
              <a:buFont typeface="Wingdings" pitchFamily="2" charset="2"/>
              <a:buChar char="Ø"/>
            </a:pPr>
            <a:r>
              <a:rPr lang="en-US" sz="2800" b="1" spc="-100" dirty="0">
                <a:solidFill>
                  <a:schemeClr val="tx1"/>
                </a:solidFill>
                <a:latin typeface="Book Antiqua" pitchFamily="18" charset="0"/>
              </a:rPr>
              <a:t> read and understand text materials</a:t>
            </a:r>
          </a:p>
          <a:p>
            <a:pPr marL="514350" indent="-514350">
              <a:buFont typeface="Wingdings" pitchFamily="2" charset="2"/>
              <a:buChar char="Ø"/>
            </a:pPr>
            <a:r>
              <a:rPr lang="en-US" sz="2800" b="1" spc="-100" dirty="0">
                <a:solidFill>
                  <a:schemeClr val="tx1"/>
                </a:solidFill>
                <a:latin typeface="Book Antiqua" pitchFamily="18" charset="0"/>
              </a:rPr>
              <a:t>participate in short dialogues and conversation</a:t>
            </a:r>
          </a:p>
          <a:p>
            <a:pPr marL="514350" indent="-514350">
              <a:buFont typeface="Wingdings" pitchFamily="2" charset="2"/>
              <a:buChar char="Ø"/>
            </a:pPr>
            <a:r>
              <a:rPr lang="en-US" sz="2800" b="1" spc="-100" dirty="0">
                <a:solidFill>
                  <a:schemeClr val="tx1"/>
                </a:solidFill>
                <a:latin typeface="Book Antiqua" pitchFamily="18" charset="0"/>
              </a:rPr>
              <a:t> write answers to questions</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ass People Group Of Crowd - Free photo on Pixab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Mass People Group Of Crowd - Free photo on Pixabay"/>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Mass People Group Of Crowd - Free photo on Pixabay"/>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11" name="TextBox 10"/>
          <p:cNvSpPr txBox="1"/>
          <p:nvPr/>
        </p:nvSpPr>
        <p:spPr>
          <a:xfrm>
            <a:off x="2136777" y="312737"/>
            <a:ext cx="5864224" cy="461665"/>
          </a:xfrm>
          <a:prstGeom prst="rect">
            <a:avLst/>
          </a:prstGeom>
          <a:noFill/>
        </p:spPr>
        <p:txBody>
          <a:bodyPr wrap="square" rtlCol="0">
            <a:spAutoFit/>
          </a:bodyPr>
          <a:lstStyle/>
          <a:p>
            <a:r>
              <a:rPr lang="en-US" sz="2400" dirty="0">
                <a:latin typeface="Book Antiqua" panose="02040602050305030304" pitchFamily="18" charset="0"/>
              </a:rPr>
              <a:t>Let’s introduce with some new words:</a:t>
            </a:r>
          </a:p>
        </p:txBody>
      </p:sp>
      <p:sp>
        <p:nvSpPr>
          <p:cNvPr id="12" name="Rectangle 11">
            <a:extLst>
              <a:ext uri="{FF2B5EF4-FFF2-40B4-BE49-F238E27FC236}">
                <a16:creationId xmlns:a16="http://schemas.microsoft.com/office/drawing/2014/main" id="{D05A0D39-2F9F-4B40-9506-684F9AEFF586}"/>
              </a:ext>
            </a:extLst>
          </p:cNvPr>
          <p:cNvSpPr/>
          <p:nvPr/>
        </p:nvSpPr>
        <p:spPr>
          <a:xfrm>
            <a:off x="175557" y="1195992"/>
            <a:ext cx="19050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Word</a:t>
            </a:r>
          </a:p>
        </p:txBody>
      </p:sp>
      <p:sp>
        <p:nvSpPr>
          <p:cNvPr id="13" name="Rectangle 12">
            <a:extLst>
              <a:ext uri="{FF2B5EF4-FFF2-40B4-BE49-F238E27FC236}">
                <a16:creationId xmlns:a16="http://schemas.microsoft.com/office/drawing/2014/main" id="{5AC29178-ECA9-442C-8183-010A684C6F0C}"/>
              </a:ext>
            </a:extLst>
          </p:cNvPr>
          <p:cNvSpPr/>
          <p:nvPr/>
        </p:nvSpPr>
        <p:spPr>
          <a:xfrm>
            <a:off x="9238560" y="1151792"/>
            <a:ext cx="19050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Meaning</a:t>
            </a:r>
          </a:p>
        </p:txBody>
      </p:sp>
      <p:sp>
        <p:nvSpPr>
          <p:cNvPr id="14" name="Rectangle 13">
            <a:extLst>
              <a:ext uri="{FF2B5EF4-FFF2-40B4-BE49-F238E27FC236}">
                <a16:creationId xmlns:a16="http://schemas.microsoft.com/office/drawing/2014/main" id="{99A381B1-DD98-4929-9C9B-35FAFC8DAEC8}"/>
              </a:ext>
            </a:extLst>
          </p:cNvPr>
          <p:cNvSpPr/>
          <p:nvPr/>
        </p:nvSpPr>
        <p:spPr>
          <a:xfrm>
            <a:off x="175557" y="1657657"/>
            <a:ext cx="19050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Bunk off</a:t>
            </a:r>
          </a:p>
        </p:txBody>
      </p:sp>
      <p:sp>
        <p:nvSpPr>
          <p:cNvPr id="15" name="Rectangle 14">
            <a:extLst>
              <a:ext uri="{FF2B5EF4-FFF2-40B4-BE49-F238E27FC236}">
                <a16:creationId xmlns:a16="http://schemas.microsoft.com/office/drawing/2014/main" id="{8B35DB17-740C-4F7A-81E4-4781E548F8CF}"/>
              </a:ext>
            </a:extLst>
          </p:cNvPr>
          <p:cNvSpPr/>
          <p:nvPr/>
        </p:nvSpPr>
        <p:spPr>
          <a:xfrm>
            <a:off x="8458201" y="1613457"/>
            <a:ext cx="3558242"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To run away from school</a:t>
            </a:r>
          </a:p>
        </p:txBody>
      </p:sp>
      <p:sp>
        <p:nvSpPr>
          <p:cNvPr id="16" name="Rectangle 15">
            <a:extLst>
              <a:ext uri="{FF2B5EF4-FFF2-40B4-BE49-F238E27FC236}">
                <a16:creationId xmlns:a16="http://schemas.microsoft.com/office/drawing/2014/main" id="{85ED8986-7167-4C8F-BF88-A2DAFCF8BA1A}"/>
              </a:ext>
            </a:extLst>
          </p:cNvPr>
          <p:cNvSpPr/>
          <p:nvPr/>
        </p:nvSpPr>
        <p:spPr>
          <a:xfrm>
            <a:off x="9271690" y="2112696"/>
            <a:ext cx="215686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Play truant</a:t>
            </a:r>
          </a:p>
        </p:txBody>
      </p:sp>
      <p:pic>
        <p:nvPicPr>
          <p:cNvPr id="18" name="Picture 17">
            <a:extLst>
              <a:ext uri="{FF2B5EF4-FFF2-40B4-BE49-F238E27FC236}">
                <a16:creationId xmlns:a16="http://schemas.microsoft.com/office/drawing/2014/main" id="{3F908E10-0D5F-420C-8181-49F5C4B3176E}"/>
              </a:ext>
            </a:extLst>
          </p:cNvPr>
          <p:cNvPicPr>
            <a:picLocks noChangeAspect="1"/>
          </p:cNvPicPr>
          <p:nvPr/>
        </p:nvPicPr>
        <p:blipFill>
          <a:blip r:embed="rId2"/>
          <a:stretch>
            <a:fillRect/>
          </a:stretch>
        </p:blipFill>
        <p:spPr>
          <a:xfrm>
            <a:off x="2507802" y="1088992"/>
            <a:ext cx="5857875" cy="3895725"/>
          </a:xfrm>
          <a:prstGeom prst="rect">
            <a:avLst/>
          </a:prstGeom>
        </p:spPr>
      </p:pic>
    </p:spTree>
    <p:extLst>
      <p:ext uri="{BB962C8B-B14F-4D97-AF65-F5344CB8AC3E}">
        <p14:creationId xmlns:p14="http://schemas.microsoft.com/office/powerpoint/2010/main" val="13744431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ass People Group Of Crowd - Free photo on Pixab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Mass People Group Of Crowd - Free photo on Pixabay"/>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Mass People Group Of Crowd - Free photo on Pixabay"/>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11" name="TextBox 10"/>
          <p:cNvSpPr txBox="1"/>
          <p:nvPr/>
        </p:nvSpPr>
        <p:spPr>
          <a:xfrm>
            <a:off x="2136777" y="312737"/>
            <a:ext cx="5864224" cy="461665"/>
          </a:xfrm>
          <a:prstGeom prst="rect">
            <a:avLst/>
          </a:prstGeom>
          <a:noFill/>
        </p:spPr>
        <p:txBody>
          <a:bodyPr wrap="square" rtlCol="0">
            <a:spAutoFit/>
          </a:bodyPr>
          <a:lstStyle/>
          <a:p>
            <a:r>
              <a:rPr lang="en-US" sz="2400" dirty="0">
                <a:latin typeface="Book Antiqua" panose="02040602050305030304" pitchFamily="18" charset="0"/>
              </a:rPr>
              <a:t>Let’s introduce with some new words:</a:t>
            </a:r>
          </a:p>
        </p:txBody>
      </p:sp>
      <p:sp>
        <p:nvSpPr>
          <p:cNvPr id="12" name="Rectangle 11">
            <a:extLst>
              <a:ext uri="{FF2B5EF4-FFF2-40B4-BE49-F238E27FC236}">
                <a16:creationId xmlns:a16="http://schemas.microsoft.com/office/drawing/2014/main" id="{D05A0D39-2F9F-4B40-9506-684F9AEFF586}"/>
              </a:ext>
            </a:extLst>
          </p:cNvPr>
          <p:cNvSpPr/>
          <p:nvPr/>
        </p:nvSpPr>
        <p:spPr>
          <a:xfrm>
            <a:off x="175557" y="1195992"/>
            <a:ext cx="19050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Word</a:t>
            </a:r>
          </a:p>
        </p:txBody>
      </p:sp>
      <p:sp>
        <p:nvSpPr>
          <p:cNvPr id="13" name="Rectangle 12">
            <a:extLst>
              <a:ext uri="{FF2B5EF4-FFF2-40B4-BE49-F238E27FC236}">
                <a16:creationId xmlns:a16="http://schemas.microsoft.com/office/drawing/2014/main" id="{5AC29178-ECA9-442C-8183-010A684C6F0C}"/>
              </a:ext>
            </a:extLst>
          </p:cNvPr>
          <p:cNvSpPr/>
          <p:nvPr/>
        </p:nvSpPr>
        <p:spPr>
          <a:xfrm>
            <a:off x="9238560" y="1151792"/>
            <a:ext cx="19050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Meaning</a:t>
            </a:r>
          </a:p>
        </p:txBody>
      </p:sp>
      <p:sp>
        <p:nvSpPr>
          <p:cNvPr id="14" name="Rectangle 13">
            <a:extLst>
              <a:ext uri="{FF2B5EF4-FFF2-40B4-BE49-F238E27FC236}">
                <a16:creationId xmlns:a16="http://schemas.microsoft.com/office/drawing/2014/main" id="{99A381B1-DD98-4929-9C9B-35FAFC8DAEC8}"/>
              </a:ext>
            </a:extLst>
          </p:cNvPr>
          <p:cNvSpPr/>
          <p:nvPr/>
        </p:nvSpPr>
        <p:spPr>
          <a:xfrm>
            <a:off x="211897" y="1810056"/>
            <a:ext cx="19050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Mass people</a:t>
            </a:r>
          </a:p>
        </p:txBody>
      </p:sp>
      <p:sp>
        <p:nvSpPr>
          <p:cNvPr id="15" name="Rectangle 14">
            <a:extLst>
              <a:ext uri="{FF2B5EF4-FFF2-40B4-BE49-F238E27FC236}">
                <a16:creationId xmlns:a16="http://schemas.microsoft.com/office/drawing/2014/main" id="{8B35DB17-740C-4F7A-81E4-4781E548F8CF}"/>
              </a:ext>
            </a:extLst>
          </p:cNvPr>
          <p:cNvSpPr/>
          <p:nvPr/>
        </p:nvSpPr>
        <p:spPr>
          <a:xfrm>
            <a:off x="8837544" y="1613457"/>
            <a:ext cx="2845904"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People in general</a:t>
            </a:r>
          </a:p>
        </p:txBody>
      </p:sp>
      <p:sp>
        <p:nvSpPr>
          <p:cNvPr id="16" name="Rectangle 15">
            <a:extLst>
              <a:ext uri="{FF2B5EF4-FFF2-40B4-BE49-F238E27FC236}">
                <a16:creationId xmlns:a16="http://schemas.microsoft.com/office/drawing/2014/main" id="{85ED8986-7167-4C8F-BF88-A2DAFCF8BA1A}"/>
              </a:ext>
            </a:extLst>
          </p:cNvPr>
          <p:cNvSpPr/>
          <p:nvPr/>
        </p:nvSpPr>
        <p:spPr>
          <a:xfrm>
            <a:off x="8636829" y="2075122"/>
            <a:ext cx="33528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Large gathering of People</a:t>
            </a:r>
          </a:p>
        </p:txBody>
      </p:sp>
      <p:pic>
        <p:nvPicPr>
          <p:cNvPr id="17" name="Picture 16">
            <a:extLst>
              <a:ext uri="{FF2B5EF4-FFF2-40B4-BE49-F238E27FC236}">
                <a16:creationId xmlns:a16="http://schemas.microsoft.com/office/drawing/2014/main" id="{9CD4869D-8F82-4A27-BDED-711CAC3D1915}"/>
              </a:ext>
            </a:extLst>
          </p:cNvPr>
          <p:cNvPicPr>
            <a:picLocks noChangeAspect="1"/>
          </p:cNvPicPr>
          <p:nvPr/>
        </p:nvPicPr>
        <p:blipFill>
          <a:blip r:embed="rId2"/>
          <a:stretch>
            <a:fillRect/>
          </a:stretch>
        </p:blipFill>
        <p:spPr>
          <a:xfrm>
            <a:off x="2293161" y="1010309"/>
            <a:ext cx="6343875" cy="4837381"/>
          </a:xfrm>
          <a:prstGeom prst="rect">
            <a:avLst/>
          </a:prstGeom>
        </p:spPr>
      </p:pic>
    </p:spTree>
    <p:extLst>
      <p:ext uri="{BB962C8B-B14F-4D97-AF65-F5344CB8AC3E}">
        <p14:creationId xmlns:p14="http://schemas.microsoft.com/office/powerpoint/2010/main" val="2798012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935</TotalTime>
  <Words>1218</Words>
  <Application>Microsoft Office PowerPoint</Application>
  <PresentationFormat>Widescreen</PresentationFormat>
  <Paragraphs>136</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Bahnschrift SemiBold Condensed</vt:lpstr>
      <vt:lpstr>Book Antiqua</vt:lpstr>
      <vt:lpstr>Calibri</vt:lpstr>
      <vt:lpstr>Calibri Light</vt:lpstr>
      <vt:lpstr>Lohit Bengali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Afsar Ali</cp:lastModifiedBy>
  <cp:revision>103</cp:revision>
  <dcterms:created xsi:type="dcterms:W3CDTF">2014-09-20T16:07:33Z</dcterms:created>
  <dcterms:modified xsi:type="dcterms:W3CDTF">2022-03-03T18:20:30Z</dcterms:modified>
</cp:coreProperties>
</file>