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3" r:id="rId1"/>
  </p:sldMasterIdLst>
  <p:notesMasterIdLst>
    <p:notesMasterId r:id="rId24"/>
  </p:notesMasterIdLst>
  <p:sldIdLst>
    <p:sldId id="285" r:id="rId2"/>
    <p:sldId id="290" r:id="rId3"/>
    <p:sldId id="258" r:id="rId4"/>
    <p:sldId id="296" r:id="rId5"/>
    <p:sldId id="297" r:id="rId6"/>
    <p:sldId id="295" r:id="rId7"/>
    <p:sldId id="261" r:id="rId8"/>
    <p:sldId id="286" r:id="rId9"/>
    <p:sldId id="288" r:id="rId10"/>
    <p:sldId id="292" r:id="rId11"/>
    <p:sldId id="262" r:id="rId12"/>
    <p:sldId id="294" r:id="rId13"/>
    <p:sldId id="264" r:id="rId14"/>
    <p:sldId id="267" r:id="rId15"/>
    <p:sldId id="287" r:id="rId16"/>
    <p:sldId id="265" r:id="rId17"/>
    <p:sldId id="268" r:id="rId18"/>
    <p:sldId id="270" r:id="rId19"/>
    <p:sldId id="291" r:id="rId20"/>
    <p:sldId id="269" r:id="rId21"/>
    <p:sldId id="282" r:id="rId22"/>
    <p:sldId id="283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59" autoAdjust="0"/>
    <p:restoredTop sz="94660"/>
  </p:normalViewPr>
  <p:slideViewPr>
    <p:cSldViewPr snapToGrid="0">
      <p:cViewPr varScale="1">
        <p:scale>
          <a:sx n="84" d="100"/>
          <a:sy n="84" d="100"/>
        </p:scale>
        <p:origin x="96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8113" y="766763"/>
            <a:ext cx="6823075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2022/3/5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3672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2022/3/5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7477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2022/3/5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2139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2022/3/5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1626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2022/3/5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5591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2022/3/5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0509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2022/3/5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8749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2022/3/5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111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2022/3/5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4261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2022/3/5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3708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2022/3/5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8066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lang="zh-CN" altLang="en-US" smtClean="0"/>
              <a:t>2022/3/5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434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fif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g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image" Target="../media/image5.jfif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fif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309" y="3257696"/>
            <a:ext cx="6789420" cy="3430103"/>
          </a:xfrm>
          <a:prstGeom prst="rect">
            <a:avLst/>
          </a:prstGeom>
        </p:spPr>
      </p:pic>
      <p:sp>
        <p:nvSpPr>
          <p:cNvPr id="6" name="Frame 5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468"/>
            </a:avLst>
          </a:prstGeom>
          <a:gradFill flip="none" rotWithShape="1">
            <a:gsLst>
              <a:gs pos="59000">
                <a:srgbClr val="AF2183"/>
              </a:gs>
              <a:gs pos="54000">
                <a:srgbClr val="2F673A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 extrusionH="25400">
            <a:bevelT w="101600" prst="riblet"/>
            <a:bevelB w="57150" h="95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74190" y="530885"/>
            <a:ext cx="8293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4000" b="1" dirty="0">
                <a:latin typeface="Arial" panose="020B0604020202020204" pitchFamily="34" charset="0"/>
                <a:cs typeface="Arial" panose="020B0604020202020204" pitchFamily="34" charset="0"/>
              </a:rPr>
              <a:t>اَلسَلامُ عَلَيْكُم وَرَحْمَةُ اَلله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8630" y="1585034"/>
            <a:ext cx="11087099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72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</a:t>
            </a:r>
            <a:r>
              <a:rPr lang="en-US" sz="72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7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72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US" sz="7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151" b="96237" l="10000" r="951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85700" y="63933"/>
            <a:ext cx="2143593" cy="147669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151" b="96237" l="10000" r="951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9971" y="5211102"/>
            <a:ext cx="2143593" cy="147669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151" b="96237" l="10000" r="951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235879" y="5265037"/>
            <a:ext cx="2143593" cy="147669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151" b="96237" l="10000" r="951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336819" y="146479"/>
            <a:ext cx="2143593" cy="1476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43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468"/>
            </a:avLst>
          </a:prstGeom>
          <a:gradFill flip="none" rotWithShape="1">
            <a:gsLst>
              <a:gs pos="59000">
                <a:srgbClr val="AF2183"/>
              </a:gs>
              <a:gs pos="54000">
                <a:srgbClr val="2F673A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 extrusionH="25400">
            <a:bevelT w="101600" prst="riblet"/>
            <a:bevelB w="57150" h="95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151" b="96237" l="10000" r="951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46898" y="94920"/>
            <a:ext cx="2143593" cy="147669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151" b="96237" l="10000" r="951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295303" y="5356696"/>
            <a:ext cx="2143593" cy="147669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151" b="96237" l="10000" r="951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6897" y="5269066"/>
            <a:ext cx="2143593" cy="147669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151" b="96237" l="10000" r="951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295304" y="94921"/>
            <a:ext cx="2143593" cy="1476697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986539" y="3538396"/>
            <a:ext cx="8602824" cy="2123658"/>
          </a:xfrm>
          <a:prstGeom prst="rect">
            <a:avLst/>
          </a:prstGeom>
          <a:noFill/>
          <a:ln w="28575">
            <a:noFill/>
          </a:ln>
        </p:spPr>
        <p:txBody>
          <a:bodyPr wrap="square">
            <a:spAutoFit/>
          </a:bodyPr>
          <a:lstStyle/>
          <a:p>
            <a:r>
              <a:rPr lang="bn-IN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৩।কারো কারো মতেঃ- ইমাম বুখারী (র) ও ইমাম মুসলিম (র) যে সকল হাদিস বর্ণনায় সংকলনে একমত পোষন করেছেন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067743" y="1810147"/>
            <a:ext cx="8705461" cy="77444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অধিকাংশ মুহাদ্দিসগণের মতেঃ- যে হাদিস ইমাম বুখারী (র) ও ইমাম মুসলিম (র) তাদের সংকলিত গ্রন্থদ্বয়ে বর্ণনা করেছেন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07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Title 1048602"/>
          <p:cNvSpPr>
            <a:spLocks noGrp="1"/>
          </p:cNvSpPr>
          <p:nvPr>
            <p:ph type="ctrTitle"/>
          </p:nvPr>
        </p:nvSpPr>
        <p:spPr>
          <a:xfrm>
            <a:off x="1561594" y="339947"/>
            <a:ext cx="9068812" cy="1049317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en-GB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تحقيقات</a:t>
            </a:r>
            <a:r>
              <a:rPr lang="en-US" alt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الألفاظ</a:t>
            </a:r>
            <a:r>
              <a:rPr lang="en-US" altLang="en-GB" b="1" dirty="0">
                <a:solidFill>
                  <a:srgbClr val="B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b="1" dirty="0">
              <a:solidFill>
                <a:srgbClr val="B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6343517" y="1701012"/>
            <a:ext cx="5453897" cy="403082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ছিগাহ</a:t>
            </a:r>
            <a:r>
              <a:rPr lang="en-US" altLang="en-GB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en-GB" altLang="en-GB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واحد</a:t>
            </a:r>
            <a:r>
              <a:rPr lang="en-US" altLang="en-GB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مذكر</a:t>
            </a:r>
            <a:r>
              <a:rPr lang="en-US" altLang="en-GB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حاضر</a:t>
            </a:r>
            <a:r>
              <a:rPr lang="en-US" altLang="en-GB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GB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বাহাস</a:t>
            </a:r>
            <a:r>
              <a:rPr lang="en-US" altLang="en-GB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 </a:t>
            </a:r>
            <a:r>
              <a:rPr lang="en-GB" altLang="en-GB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نفى</a:t>
            </a:r>
            <a:r>
              <a:rPr lang="en-US" altLang="en-GB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جحد</a:t>
            </a:r>
            <a:r>
              <a:rPr lang="en-US" altLang="en-GB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بلم</a:t>
            </a:r>
            <a:r>
              <a:rPr lang="en-US" altLang="en-GB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معروف</a:t>
            </a:r>
            <a:r>
              <a:rPr lang="en-US" altLang="en-GB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GB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বাব</a:t>
            </a:r>
            <a:r>
              <a:rPr lang="en-US" altLang="en-GB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n-GB" altLang="en-GB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ضرب</a:t>
            </a:r>
            <a:endParaRPr lang="en-GB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GB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মাসদার</a:t>
            </a:r>
            <a:r>
              <a:rPr lang="en-US" altLang="en-GB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en-GB" altLang="en-GB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المعرفة</a:t>
            </a:r>
            <a:r>
              <a:rPr lang="en-US" altLang="en-GB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GB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মাদ্দাহ</a:t>
            </a:r>
            <a:r>
              <a:rPr lang="en-US" altLang="en-GB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 </a:t>
            </a:r>
            <a:r>
              <a:rPr lang="en-GB" altLang="en-GB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</a:t>
            </a:r>
            <a:r>
              <a:rPr lang="en-US" altLang="en-GB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GB" altLang="en-GB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ر</a:t>
            </a:r>
            <a:r>
              <a:rPr lang="en-US" altLang="en-GB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GB" altLang="en-GB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</a:t>
            </a:r>
            <a:endParaRPr lang="en-GB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GB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জিনস</a:t>
            </a:r>
            <a:r>
              <a:rPr lang="en-US" altLang="en-GB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en-GB" altLang="en-GB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صحيح</a:t>
            </a:r>
            <a:r>
              <a:rPr lang="en-US" altLang="en-GB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GB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অর্থ</a:t>
            </a:r>
            <a:r>
              <a:rPr lang="en-US" altLang="en-GB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 </a:t>
            </a:r>
            <a:r>
              <a:rPr lang="en-GB" altLang="en-GB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তুমি</a:t>
            </a:r>
            <a:r>
              <a:rPr lang="en-US" altLang="en-GB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চিন</a:t>
            </a:r>
            <a:r>
              <a:rPr lang="en-US" altLang="en-GB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নাই</a:t>
            </a:r>
            <a:r>
              <a:rPr lang="en-US" altLang="en-GB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।</a:t>
            </a:r>
            <a:endParaRPr lang="en-GB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312891" y="1364389"/>
            <a:ext cx="1838130" cy="103141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en-GB" sz="3200" b="1" u="sng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لم</a:t>
            </a:r>
            <a:r>
              <a:rPr lang="en-US" altLang="en-GB" sz="32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3200" b="1" u="sng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تعرف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20090" y="1730827"/>
            <a:ext cx="5189298" cy="419411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altLang="en-GB" sz="2800" b="1" u="sng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سأل</a:t>
            </a:r>
            <a:endParaRPr lang="en-GB" sz="28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GB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ছিগাহ</a:t>
            </a:r>
            <a:r>
              <a:rPr lang="en-US" altLang="en-GB" sz="2800" b="1" u="sng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  </a:t>
            </a:r>
            <a:r>
              <a:rPr lang="en-GB" altLang="en-GB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واحد</a:t>
            </a:r>
            <a:r>
              <a:rPr lang="en-US" alt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مذكر</a:t>
            </a:r>
            <a:r>
              <a:rPr lang="en-US" alt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غائب</a:t>
            </a:r>
            <a:endParaRPr lang="en-GB" sz="28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GB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বাহাস</a:t>
            </a:r>
            <a:r>
              <a:rPr lang="en-US" altLang="en-GB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GB" altLang="en-GB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إثبات</a:t>
            </a:r>
            <a:r>
              <a:rPr lang="en-US" alt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فعل</a:t>
            </a:r>
            <a:r>
              <a:rPr lang="en-US" alt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ماضى</a:t>
            </a:r>
            <a:r>
              <a:rPr lang="en-US" alt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altLang="en-GB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معروف</a:t>
            </a:r>
            <a:r>
              <a:rPr lang="en-US" alt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28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GB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বাব</a:t>
            </a:r>
            <a:r>
              <a:rPr lang="en-US" altLang="en-GB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 </a:t>
            </a:r>
            <a:r>
              <a:rPr lang="en-GB" altLang="en-GB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فتح</a:t>
            </a:r>
            <a:endParaRPr lang="en-GB" sz="28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GB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মাসদার</a:t>
            </a:r>
            <a:r>
              <a:rPr lang="en-US" altLang="en-GB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 </a:t>
            </a:r>
            <a:r>
              <a:rPr lang="en-GB" altLang="en-GB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السؤال</a:t>
            </a:r>
            <a:r>
              <a:rPr lang="en-US" alt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28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GB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মাদ্দাহ</a:t>
            </a:r>
            <a:r>
              <a:rPr lang="en-US" altLang="en-GB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GB" alt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س</a:t>
            </a:r>
            <a:r>
              <a:rPr lang="en-US" alt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GB" alt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ء</a:t>
            </a:r>
            <a:r>
              <a:rPr lang="en-US" alt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GB" alt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</a:t>
            </a:r>
            <a:endParaRPr lang="en-GB" sz="28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GB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জিনস</a:t>
            </a:r>
            <a:r>
              <a:rPr lang="en-US" altLang="en-GB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GB" altLang="en-GB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مهموز</a:t>
            </a:r>
            <a:r>
              <a:rPr lang="en-US" alt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عين</a:t>
            </a:r>
            <a:r>
              <a:rPr lang="en-US" alt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28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GB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altLang="en-GB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GB" altLang="en-GB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altLang="en-GB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জিজ্ঞেস</a:t>
            </a:r>
            <a:r>
              <a:rPr lang="en-US" altLang="en-GB" sz="2800" b="1" u="sng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GB" altLang="en-GB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করলো</a:t>
            </a:r>
            <a:r>
              <a:rPr lang="en-GB" altLang="en-GB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GB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altLang="en-GB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GB" sz="2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rame 5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468"/>
            </a:avLst>
          </a:prstGeom>
          <a:gradFill flip="none" rotWithShape="1">
            <a:gsLst>
              <a:gs pos="59000">
                <a:srgbClr val="AF2183"/>
              </a:gs>
              <a:gs pos="54000">
                <a:srgbClr val="2F673A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 extrusionH="25400">
            <a:bevelT w="101600" prst="riblet"/>
            <a:bevelB w="57150" h="95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151" b="96237" l="10000" r="951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66474" y="69949"/>
            <a:ext cx="2143593" cy="147669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151" b="96237" l="10000" r="951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240665" y="5298711"/>
            <a:ext cx="2143593" cy="147669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151" b="96237" l="10000" r="951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287150" y="102413"/>
            <a:ext cx="2143593" cy="147669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151" b="96237" l="10000" r="951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6084" y="5298712"/>
            <a:ext cx="2143593" cy="147669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468"/>
            </a:avLst>
          </a:prstGeom>
          <a:gradFill flip="none" rotWithShape="1">
            <a:gsLst>
              <a:gs pos="59000">
                <a:srgbClr val="AF2183"/>
              </a:gs>
              <a:gs pos="54000">
                <a:srgbClr val="2F673A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 extrusionH="25400">
            <a:bevelT w="101600" prst="riblet"/>
            <a:bevelB w="57150" h="95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151" b="96237" l="10000" r="951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88413" y="32227"/>
            <a:ext cx="2143593" cy="147669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151" b="96237" l="10000" r="951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309683" y="5349076"/>
            <a:ext cx="2143593" cy="147669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151" b="96237" l="10000" r="951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8412" y="5246206"/>
            <a:ext cx="2143593" cy="147669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151" b="96237" l="10000" r="951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336819" y="129375"/>
            <a:ext cx="2143593" cy="147669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662056" y="652189"/>
            <a:ext cx="41948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3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26780" y="685800"/>
            <a:ext cx="224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সময়ঃ</a:t>
            </a:r>
            <a:r>
              <a:rPr lang="en-US" dirty="0" smtClean="0"/>
              <a:t> ১০ </a:t>
            </a:r>
            <a:r>
              <a:rPr lang="en-US" dirty="0" err="1" smtClean="0"/>
              <a:t>মিঃ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829353" y="2326310"/>
            <a:ext cx="246273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হাদীসের</a:t>
            </a:r>
            <a:r>
              <a:rPr lang="en-GB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6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বঙ্গানুবাদ</a:t>
            </a:r>
            <a:r>
              <a:rPr lang="en-GB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6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GB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1888251"/>
            <a:ext cx="3749040" cy="3127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635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048606"/>
          <p:cNvSpPr>
            <a:spLocks noGrp="1"/>
          </p:cNvSpPr>
          <p:nvPr>
            <p:ph type="ctrTitle"/>
          </p:nvPr>
        </p:nvSpPr>
        <p:spPr>
          <a:xfrm>
            <a:off x="1917509" y="201550"/>
            <a:ext cx="8419310" cy="780404"/>
          </a:xfrm>
          <a:noFill/>
        </p:spPr>
        <p:txBody>
          <a:bodyPr>
            <a:normAutofit/>
          </a:bodyPr>
          <a:lstStyle/>
          <a:p>
            <a:r>
              <a:rPr lang="en-GB" sz="40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হাদিস</a:t>
            </a:r>
            <a:r>
              <a:rPr lang="en-US" altLang="en-GB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40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altLang="en-GB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4</a:t>
            </a:r>
            <a:endParaRPr lang="en-GB" sz="4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07364" y="1026369"/>
            <a:ext cx="11768406" cy="2090057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عن</a:t>
            </a:r>
            <a:r>
              <a:rPr lang="en-US" alt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أبى</a:t>
            </a:r>
            <a:r>
              <a:rPr lang="en-US" alt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هريرة</a:t>
            </a:r>
            <a:r>
              <a:rPr lang="en-US" alt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رضي</a:t>
            </a:r>
            <a:r>
              <a:rPr lang="en-US" alt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الله</a:t>
            </a:r>
            <a:r>
              <a:rPr lang="en-US" alt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عنه</a:t>
            </a:r>
            <a:r>
              <a:rPr lang="en-US" alt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قال</a:t>
            </a:r>
            <a:r>
              <a:rPr lang="en-US" alt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قال</a:t>
            </a:r>
            <a:r>
              <a:rPr lang="en-US" alt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رسول</a:t>
            </a:r>
            <a:r>
              <a:rPr lang="en-US" alt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الله</a:t>
            </a:r>
            <a:r>
              <a:rPr lang="en-US" alt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صلى</a:t>
            </a:r>
            <a:r>
              <a:rPr lang="en-US" alt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الله</a:t>
            </a:r>
            <a:r>
              <a:rPr lang="en-US" alt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عليه</a:t>
            </a:r>
            <a:r>
              <a:rPr lang="en-US" alt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وسلم</a:t>
            </a:r>
            <a:r>
              <a:rPr lang="en-US" alt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لا</a:t>
            </a:r>
            <a:r>
              <a:rPr lang="en-US" alt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تدخلون</a:t>
            </a:r>
            <a:r>
              <a:rPr lang="en-US" alt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الجنة</a:t>
            </a:r>
            <a:r>
              <a:rPr lang="en-US" alt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حتى</a:t>
            </a:r>
            <a:r>
              <a:rPr lang="en-US" alt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تؤمنوا</a:t>
            </a:r>
            <a:r>
              <a:rPr lang="en-US" alt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altLang="en-GB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ولا</a:t>
            </a:r>
            <a:r>
              <a:rPr lang="en-US" alt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تؤمنوا</a:t>
            </a:r>
            <a:r>
              <a:rPr lang="en-US" alt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حتى</a:t>
            </a:r>
            <a:r>
              <a:rPr lang="en-US" alt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تحابوا</a:t>
            </a:r>
            <a:r>
              <a:rPr lang="en-US" alt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أولا</a:t>
            </a:r>
            <a:r>
              <a:rPr lang="en-US" alt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ادلكم</a:t>
            </a:r>
            <a:r>
              <a:rPr lang="en-US" alt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على</a:t>
            </a:r>
            <a:r>
              <a:rPr lang="en-US" alt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شيء</a:t>
            </a:r>
            <a:r>
              <a:rPr lang="en-US" alt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إذا</a:t>
            </a:r>
            <a:r>
              <a:rPr lang="en-US" alt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فعلتموه</a:t>
            </a:r>
            <a:r>
              <a:rPr lang="en-US" alt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تحاببتم</a:t>
            </a:r>
            <a:r>
              <a:rPr lang="en-US" alt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افشوا</a:t>
            </a:r>
            <a:r>
              <a:rPr lang="en-US" alt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السلام</a:t>
            </a:r>
            <a:r>
              <a:rPr lang="en-US" alt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بينكم</a:t>
            </a:r>
            <a:r>
              <a:rPr lang="en-US" alt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bn-IN" altLang="en-GB" sz="28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ctr"/>
            <a:r>
              <a:rPr lang="en-US" alt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altLang="en-GB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رواه</a:t>
            </a:r>
            <a:r>
              <a:rPr lang="en-US" alt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مسلم</a:t>
            </a:r>
            <a:r>
              <a:rPr lang="en-US" alt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)</a:t>
            </a:r>
            <a:endParaRPr lang="en-GB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71512" y="2342682"/>
            <a:ext cx="11682939" cy="3416559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b="1" i="1" dirty="0">
              <a:solidFill>
                <a:schemeClr val="bg1"/>
              </a:solidFill>
            </a:endParaRPr>
          </a:p>
          <a:p>
            <a:r>
              <a:rPr lang="en-GB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হজরত</a:t>
            </a:r>
            <a:r>
              <a:rPr lang="en-US" alt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আবু</a:t>
            </a:r>
            <a:r>
              <a:rPr lang="en-US" alt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হুরায়রা</a:t>
            </a:r>
            <a:r>
              <a:rPr lang="en-US" alt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</a:t>
            </a:r>
            <a:r>
              <a:rPr lang="en-US" alt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GB" altLang="en-GB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alt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বর্ণিত</a:t>
            </a:r>
            <a:r>
              <a:rPr lang="en-US" alt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 </a:t>
            </a:r>
            <a:r>
              <a:rPr lang="en-GB" altLang="en-GB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alt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বলেন</a:t>
            </a:r>
            <a:r>
              <a:rPr lang="en-US" alt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 </a:t>
            </a:r>
            <a:r>
              <a:rPr lang="en-GB" altLang="en-GB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হজরত</a:t>
            </a:r>
            <a:r>
              <a:rPr lang="en-US" alt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মুহাম্মদ</a:t>
            </a:r>
            <a:r>
              <a:rPr lang="en-US" alt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</a:t>
            </a:r>
            <a:r>
              <a:rPr lang="en-US" alt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.  </a:t>
            </a:r>
            <a:r>
              <a:rPr lang="en-GB" altLang="en-GB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বলেছেন</a:t>
            </a:r>
            <a:r>
              <a:rPr lang="en-US" alt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-</a:t>
            </a:r>
            <a:r>
              <a:rPr lang="en-GB" altLang="en-GB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যতক্ষণ</a:t>
            </a:r>
            <a:r>
              <a:rPr lang="en-US" alt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পর্যন্ত</a:t>
            </a:r>
            <a:r>
              <a:rPr lang="en-US" alt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alt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পূর্ণ</a:t>
            </a:r>
            <a:r>
              <a:rPr lang="en-US" alt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ঈমান</a:t>
            </a:r>
            <a:r>
              <a:rPr lang="en-US" alt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আনবে</a:t>
            </a:r>
            <a:r>
              <a:rPr lang="en-US" alt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alt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GB" altLang="en-GB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ততক্ষণ</a:t>
            </a:r>
            <a:r>
              <a:rPr lang="en-US" alt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পর্যন্ত</a:t>
            </a:r>
            <a:r>
              <a:rPr lang="en-US" alt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alt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জান্নাতে</a:t>
            </a:r>
            <a:r>
              <a:rPr lang="en-US" alt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প্রবেশ</a:t>
            </a:r>
            <a:r>
              <a:rPr lang="en-US" alt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alt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alt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GB" alt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alt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alt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ততক্ষণ</a:t>
            </a:r>
            <a:r>
              <a:rPr lang="en-US" alt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পর্যন্ত</a:t>
            </a:r>
            <a:r>
              <a:rPr lang="en-US" alt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alt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পূর্ণ</a:t>
            </a:r>
            <a:r>
              <a:rPr lang="en-US" alt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GB" altLang="en-GB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ঈমানদার</a:t>
            </a:r>
            <a:r>
              <a:rPr lang="en-US" alt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alt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alt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alt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যতক্ষণ</a:t>
            </a:r>
            <a:r>
              <a:rPr lang="en-US" alt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alt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alt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পরস্পরকে</a:t>
            </a:r>
            <a:r>
              <a:rPr lang="en-US" alt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ভালোবাসো</a:t>
            </a:r>
            <a:r>
              <a:rPr lang="en-GB" alt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alt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আমি</a:t>
            </a:r>
            <a:r>
              <a:rPr lang="en-US" alt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alt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তোমাদের</a:t>
            </a:r>
            <a:r>
              <a:rPr lang="en-US" alt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এমন</a:t>
            </a:r>
            <a:r>
              <a:rPr lang="en-US" alt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alt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জিনিসের</a:t>
            </a:r>
            <a:r>
              <a:rPr lang="en-US" alt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সন্ধান</a:t>
            </a:r>
            <a:r>
              <a:rPr lang="en-US" alt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দেব</a:t>
            </a:r>
            <a:r>
              <a:rPr lang="en-US" alt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alt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alt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পরস্পরের</a:t>
            </a:r>
            <a:r>
              <a:rPr lang="en-US" alt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alt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ভালোবাসা</a:t>
            </a:r>
            <a:r>
              <a:rPr lang="en-US" alt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alt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করবে</a:t>
            </a:r>
            <a:r>
              <a:rPr lang="en-GB" alt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alt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alt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নিজেদের</a:t>
            </a:r>
            <a:r>
              <a:rPr lang="en-US" alt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alt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সালামের</a:t>
            </a:r>
            <a:r>
              <a:rPr lang="en-US" alt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প্রচলন</a:t>
            </a:r>
            <a:r>
              <a:rPr lang="en-US" alt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GB" alt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alt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( </a:t>
            </a:r>
            <a:r>
              <a:rPr lang="en-GB" altLang="en-GB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মুসলিম</a:t>
            </a:r>
            <a:r>
              <a:rPr lang="en-US" alt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)</a:t>
            </a:r>
            <a:endParaRPr lang="en-GB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468"/>
            </a:avLst>
          </a:prstGeom>
          <a:gradFill flip="none" rotWithShape="1">
            <a:gsLst>
              <a:gs pos="59000">
                <a:srgbClr val="AF2183"/>
              </a:gs>
              <a:gs pos="54000">
                <a:srgbClr val="2F673A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 extrusionH="25400">
            <a:bevelT w="101600" prst="riblet"/>
            <a:bevelB w="57150" h="95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151" b="96237" l="10000" r="951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26085" y="62358"/>
            <a:ext cx="2143593" cy="147669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151" b="96237" l="10000" r="951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244306" y="5318945"/>
            <a:ext cx="2143593" cy="147669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151" b="96237" l="10000" r="951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336819" y="85172"/>
            <a:ext cx="2143593" cy="147669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151" b="96237" l="10000" r="951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6084" y="5217080"/>
            <a:ext cx="2143593" cy="147669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048612"/>
          <p:cNvSpPr>
            <a:spLocks noGrp="1"/>
          </p:cNvSpPr>
          <p:nvPr>
            <p:ph type="ctrTitle"/>
          </p:nvPr>
        </p:nvSpPr>
        <p:spPr>
          <a:xfrm>
            <a:off x="3436965" y="1"/>
            <a:ext cx="5503574" cy="1227835"/>
          </a:xfrm>
          <a:noFill/>
        </p:spPr>
        <p:txBody>
          <a:bodyPr>
            <a:normAutofit/>
          </a:bodyPr>
          <a:lstStyle/>
          <a:p>
            <a:pPr algn="ctr"/>
            <a:r>
              <a:rPr lang="en-GB" sz="4000" b="1" u="sng" dirty="0" err="1"/>
              <a:t>لا</a:t>
            </a:r>
            <a:r>
              <a:rPr lang="en-US" altLang="en-GB" sz="4000" b="1" u="sng" dirty="0"/>
              <a:t> </a:t>
            </a:r>
            <a:r>
              <a:rPr lang="en-GB" altLang="en-GB" sz="4000" b="1" u="sng" dirty="0" err="1"/>
              <a:t>تؤمنوا</a:t>
            </a:r>
            <a:r>
              <a:rPr lang="en-US" altLang="en-GB" sz="4000" b="1" u="sng" dirty="0"/>
              <a:t> </a:t>
            </a:r>
            <a:r>
              <a:rPr lang="en-GB" altLang="en-GB" sz="4000" b="1" u="sng" dirty="0" err="1"/>
              <a:t>حتى</a:t>
            </a:r>
            <a:r>
              <a:rPr lang="en-US" altLang="en-GB" sz="4000" b="1" u="sng" dirty="0"/>
              <a:t> </a:t>
            </a:r>
            <a:r>
              <a:rPr lang="en-GB" altLang="en-GB" sz="4000" b="1" u="sng" dirty="0" err="1"/>
              <a:t>تحابوا</a:t>
            </a:r>
            <a:r>
              <a:rPr lang="en-US" altLang="en-GB" sz="4000" b="1" u="sng" dirty="0"/>
              <a:t> </a:t>
            </a:r>
            <a:endParaRPr lang="en-GB" sz="4000" b="1" u="sng" dirty="0"/>
          </a:p>
        </p:txBody>
      </p:sp>
      <p:sp>
        <p:nvSpPr>
          <p:cNvPr id="1048614" name="Subtitle 1048613"/>
          <p:cNvSpPr>
            <a:spLocks noGrp="1"/>
          </p:cNvSpPr>
          <p:nvPr>
            <p:ph type="subTitle" idx="1"/>
          </p:nvPr>
        </p:nvSpPr>
        <p:spPr>
          <a:xfrm>
            <a:off x="251460" y="1468033"/>
            <a:ext cx="11338560" cy="4681307"/>
          </a:xfrm>
          <a:noFill/>
        </p:spPr>
        <p:txBody>
          <a:bodyPr>
            <a:noAutofit/>
          </a:bodyPr>
          <a:lstStyle/>
          <a:p>
            <a:r>
              <a:rPr lang="en-GB" sz="3200" b="1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রাসুল</a:t>
            </a:r>
            <a:r>
              <a:rPr lang="en-US" altLang="en-GB" sz="32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200" b="1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</a:t>
            </a:r>
            <a:r>
              <a:rPr lang="en-US" altLang="en-GB" sz="32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GB" altLang="en-GB" sz="3200" b="1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altLang="en-GB" sz="32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GB" altLang="en-GB" sz="32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altLang="en-GB" sz="32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200" b="1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বাণীর</a:t>
            </a:r>
            <a:r>
              <a:rPr lang="en-US" altLang="en-GB" sz="32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200" b="1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altLang="en-GB" sz="32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- </a:t>
            </a:r>
            <a:r>
              <a:rPr lang="en-GB" altLang="en-GB" sz="3200" b="1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altLang="en-GB" sz="32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200" b="1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পরস্পরকে</a:t>
            </a:r>
            <a:r>
              <a:rPr lang="en-US" altLang="en-GB" sz="32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200" b="1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altLang="en-GB" sz="32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200" b="1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ভালোবাসা</a:t>
            </a:r>
            <a:r>
              <a:rPr lang="en-US" altLang="en-GB" sz="32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200" b="1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পর্যন্ত</a:t>
            </a:r>
            <a:r>
              <a:rPr lang="en-US" altLang="en-GB" sz="32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200" b="1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ঈমানদার</a:t>
            </a:r>
            <a:r>
              <a:rPr lang="en-US" altLang="en-GB" sz="32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200" b="1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altLang="en-GB" sz="32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200" b="1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altLang="en-GB" sz="32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200" b="1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altLang="en-GB" sz="32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2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altLang="en-GB" sz="32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200" b="1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altLang="en-GB" sz="32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200" b="1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মর্মার্থ</a:t>
            </a:r>
            <a:r>
              <a:rPr lang="en-US" altLang="en-GB" sz="32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200" b="1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altLang="en-GB" sz="32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-</a:t>
            </a:r>
            <a:endParaRPr lang="en-GB" sz="32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GB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ভালোবাসা</a:t>
            </a:r>
            <a:r>
              <a:rPr lang="en-US" alt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ঈমান</a:t>
            </a:r>
            <a:r>
              <a:rPr lang="en-US" alt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পূর্ণতার</a:t>
            </a:r>
            <a:r>
              <a:rPr lang="en-US" alt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পূর্ব</a:t>
            </a:r>
            <a:r>
              <a:rPr lang="en-US" alt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শর্ত</a:t>
            </a:r>
            <a:r>
              <a:rPr lang="en-US" alt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alt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অর্থা</a:t>
            </a:r>
            <a:r>
              <a:rPr lang="en-GB" alt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ৎ</a:t>
            </a:r>
            <a:r>
              <a:rPr lang="en-US" alt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GB" altLang="en-GB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একে</a:t>
            </a:r>
            <a:r>
              <a:rPr lang="en-US" alt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GB" altLang="en-GB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অপরকে</a:t>
            </a:r>
            <a:r>
              <a:rPr lang="en-US" alt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alt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ভালোবাসলে</a:t>
            </a:r>
            <a:r>
              <a:rPr lang="en-US" alt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ঈমান</a:t>
            </a:r>
            <a:r>
              <a:rPr lang="en-US" alt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পূর্ণতা</a:t>
            </a:r>
            <a:r>
              <a:rPr lang="en-US" alt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লাভ</a:t>
            </a:r>
            <a:r>
              <a:rPr lang="en-US" alt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alt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GB" alt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alt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তবে</a:t>
            </a:r>
            <a:r>
              <a:rPr lang="en-US" alt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alt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ভালোবাসাটি</a:t>
            </a:r>
            <a:r>
              <a:rPr lang="en-US" alt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নিরেট</a:t>
            </a:r>
            <a:r>
              <a:rPr lang="en-US" alt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আল্লাহর</a:t>
            </a:r>
            <a:r>
              <a:rPr lang="en-US" alt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alt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alt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GB" alt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GB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altLang="en-GB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altLang="en-GB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alt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GB" altLang="en-GB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রাসূল</a:t>
            </a:r>
            <a:r>
              <a:rPr lang="en-US" alt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</a:t>
            </a:r>
            <a:r>
              <a:rPr lang="en-US" alt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GB" altLang="en-GB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alt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বাণী</a:t>
            </a:r>
            <a:r>
              <a:rPr lang="en-US" alt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alt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পরস্পর</a:t>
            </a:r>
            <a:r>
              <a:rPr lang="en-US" alt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ভালোবাসা</a:t>
            </a:r>
            <a:r>
              <a:rPr lang="en-US" alt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সৃষ্টির</a:t>
            </a:r>
            <a:r>
              <a:rPr lang="en-US" alt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alt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বোঝানো</a:t>
            </a:r>
            <a:r>
              <a:rPr lang="en-US" alt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alt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alt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alt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ভালোবাসার</a:t>
            </a:r>
            <a:r>
              <a:rPr lang="en-US" alt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alt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পরস্পরের</a:t>
            </a:r>
            <a:r>
              <a:rPr lang="en-US" alt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alt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ভ্রাতৃত্ব</a:t>
            </a:r>
            <a:r>
              <a:rPr lang="en-US" alt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alt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GB" alt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GB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468"/>
            </a:avLst>
          </a:prstGeom>
          <a:gradFill flip="none" rotWithShape="1">
            <a:gsLst>
              <a:gs pos="59000">
                <a:srgbClr val="AF2183"/>
              </a:gs>
              <a:gs pos="54000">
                <a:srgbClr val="2F673A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 extrusionH="25400">
            <a:bevelT w="101600" prst="riblet"/>
            <a:bevelB w="57150" h="95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151" b="96237" l="10000" r="951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87627" y="88482"/>
            <a:ext cx="2143593" cy="147669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151" b="96237" l="10000" r="951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292567" y="129375"/>
            <a:ext cx="2143593" cy="147669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151" b="96237" l="10000" r="951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230547" y="5251927"/>
            <a:ext cx="2143593" cy="147669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151" b="96237" l="10000" r="951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7437" y="5247682"/>
            <a:ext cx="2143593" cy="147669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486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486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486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486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486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486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486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Title 1048610"/>
          <p:cNvSpPr>
            <a:spLocks noGrp="1"/>
          </p:cNvSpPr>
          <p:nvPr>
            <p:ph type="ctrTitle"/>
          </p:nvPr>
        </p:nvSpPr>
        <p:spPr>
          <a:xfrm>
            <a:off x="2816523" y="498448"/>
            <a:ext cx="7343774" cy="738552"/>
          </a:xfrm>
          <a:noFill/>
        </p:spPr>
        <p:txBody>
          <a:bodyPr>
            <a:noAutofit/>
          </a:bodyPr>
          <a:lstStyle/>
          <a:p>
            <a:pPr algn="ctr"/>
            <a:r>
              <a:rPr lang="en-GB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افشوا</a:t>
            </a:r>
            <a:r>
              <a:rPr lang="en-US" altLang="en-GB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8612" name="Subtitle 1048611"/>
          <p:cNvSpPr>
            <a:spLocks noGrp="1"/>
          </p:cNvSpPr>
          <p:nvPr>
            <p:ph type="subTitle" idx="1"/>
          </p:nvPr>
        </p:nvSpPr>
        <p:spPr>
          <a:xfrm>
            <a:off x="2999668" y="1583505"/>
            <a:ext cx="5262985" cy="5064476"/>
          </a:xfrm>
          <a:noFill/>
        </p:spPr>
        <p:txBody>
          <a:bodyPr/>
          <a:lstStyle/>
          <a:p>
            <a:pPr algn="l"/>
            <a:r>
              <a:rPr lang="en-GB" sz="3200" b="1" dirty="0" err="1">
                <a:solidFill>
                  <a:schemeClr val="tx1"/>
                </a:solidFill>
                <a:latin typeface="NikoshBAN" panose="02000000000000000000" pitchFamily="2" charset="0"/>
                <a:cs typeface="Arabic Transparent" panose="020B0604020202020204" pitchFamily="2" charset="-78"/>
              </a:rPr>
              <a:t>ছিগাহ</a:t>
            </a:r>
            <a:r>
              <a:rPr lang="en-US" altLang="en-GB" sz="3200" b="1" dirty="0">
                <a:solidFill>
                  <a:schemeClr val="tx1"/>
                </a:solidFill>
                <a:latin typeface="NikoshBAN" panose="02000000000000000000" pitchFamily="2" charset="0"/>
                <a:cs typeface="Arabic Transparent" panose="020B0604020202020204" pitchFamily="2" charset="-78"/>
              </a:rPr>
              <a:t> : </a:t>
            </a:r>
            <a:r>
              <a:rPr lang="en-GB" altLang="en-GB" sz="3200" b="1" dirty="0" err="1">
                <a:solidFill>
                  <a:schemeClr val="tx1"/>
                </a:solidFill>
                <a:latin typeface="NikoshBAN" panose="02000000000000000000" pitchFamily="2" charset="0"/>
                <a:cs typeface="Arabic Transparent" panose="020B0604020202020204" pitchFamily="2" charset="-78"/>
              </a:rPr>
              <a:t>جمع</a:t>
            </a:r>
            <a:r>
              <a:rPr lang="en-US" altLang="en-GB" sz="3200" b="1" dirty="0">
                <a:solidFill>
                  <a:schemeClr val="tx1"/>
                </a:solidFill>
                <a:latin typeface="NikoshBAN" panose="02000000000000000000" pitchFamily="2" charset="0"/>
                <a:cs typeface="Arabic Transparent" panose="020B0604020202020204" pitchFamily="2" charset="-78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latin typeface="NikoshBAN" panose="02000000000000000000" pitchFamily="2" charset="0"/>
                <a:cs typeface="Arabic Transparent" panose="020B0604020202020204" pitchFamily="2" charset="-78"/>
              </a:rPr>
              <a:t>مذكر</a:t>
            </a:r>
            <a:r>
              <a:rPr lang="en-US" altLang="en-GB" sz="3200" b="1" dirty="0">
                <a:solidFill>
                  <a:schemeClr val="tx1"/>
                </a:solidFill>
                <a:latin typeface="NikoshBAN" panose="02000000000000000000" pitchFamily="2" charset="0"/>
                <a:cs typeface="Arabic Transparent" panose="020B0604020202020204" pitchFamily="2" charset="-78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latin typeface="NikoshBAN" panose="02000000000000000000" pitchFamily="2" charset="0"/>
                <a:cs typeface="Arabic Transparent" panose="020B0604020202020204" pitchFamily="2" charset="-78"/>
              </a:rPr>
              <a:t>حاضر</a:t>
            </a:r>
            <a:endParaRPr lang="en-GB" sz="3200" b="1" dirty="0">
              <a:solidFill>
                <a:schemeClr val="tx1"/>
              </a:solidFill>
              <a:latin typeface="NikoshBAN" panose="02000000000000000000" pitchFamily="2" charset="0"/>
              <a:cs typeface="Arabic Transparent" panose="020B0604020202020204" pitchFamily="2" charset="-78"/>
            </a:endParaRPr>
          </a:p>
          <a:p>
            <a:pPr algn="l"/>
            <a:r>
              <a:rPr lang="en-GB" altLang="en-GB" sz="3200" b="1" dirty="0" err="1">
                <a:solidFill>
                  <a:schemeClr val="tx1"/>
                </a:solidFill>
                <a:latin typeface="NikoshBAN" panose="02000000000000000000" pitchFamily="2" charset="0"/>
                <a:cs typeface="Arabic Transparent" panose="020B0604020202020204" pitchFamily="2" charset="-78"/>
              </a:rPr>
              <a:t>বাহাস</a:t>
            </a:r>
            <a:r>
              <a:rPr lang="en-US" altLang="en-GB" sz="3200" b="1" dirty="0">
                <a:solidFill>
                  <a:schemeClr val="tx1"/>
                </a:solidFill>
                <a:latin typeface="NikoshBAN" panose="02000000000000000000" pitchFamily="2" charset="0"/>
                <a:cs typeface="Arabic Transparent" panose="020B0604020202020204" pitchFamily="2" charset="-78"/>
              </a:rPr>
              <a:t> : </a:t>
            </a:r>
            <a:r>
              <a:rPr lang="en-GB" altLang="en-GB" sz="3200" b="1" dirty="0" err="1">
                <a:solidFill>
                  <a:schemeClr val="tx1"/>
                </a:solidFill>
                <a:latin typeface="NikoshBAN" panose="02000000000000000000" pitchFamily="2" charset="0"/>
                <a:cs typeface="Arabic Transparent" panose="020B0604020202020204" pitchFamily="2" charset="-78"/>
              </a:rPr>
              <a:t>أمر</a:t>
            </a:r>
            <a:r>
              <a:rPr lang="en-US" altLang="en-GB" sz="3200" b="1" dirty="0">
                <a:solidFill>
                  <a:schemeClr val="tx1"/>
                </a:solidFill>
                <a:latin typeface="NikoshBAN" panose="02000000000000000000" pitchFamily="2" charset="0"/>
                <a:cs typeface="Arabic Transparent" panose="020B0604020202020204" pitchFamily="2" charset="-78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latin typeface="NikoshBAN" panose="02000000000000000000" pitchFamily="2" charset="0"/>
                <a:cs typeface="Arabic Transparent" panose="020B0604020202020204" pitchFamily="2" charset="-78"/>
              </a:rPr>
              <a:t>حاضر</a:t>
            </a:r>
            <a:r>
              <a:rPr lang="en-US" altLang="en-GB" sz="3200" b="1" dirty="0">
                <a:solidFill>
                  <a:schemeClr val="tx1"/>
                </a:solidFill>
                <a:latin typeface="NikoshBAN" panose="02000000000000000000" pitchFamily="2" charset="0"/>
                <a:cs typeface="Arabic Transparent" panose="020B0604020202020204" pitchFamily="2" charset="-78"/>
              </a:rPr>
              <a:t>  </a:t>
            </a:r>
            <a:r>
              <a:rPr lang="en-GB" altLang="en-GB" sz="3200" b="1" dirty="0" err="1">
                <a:solidFill>
                  <a:schemeClr val="tx1"/>
                </a:solidFill>
                <a:latin typeface="NikoshBAN" panose="02000000000000000000" pitchFamily="2" charset="0"/>
                <a:cs typeface="Arabic Transparent" panose="020B0604020202020204" pitchFamily="2" charset="-78"/>
              </a:rPr>
              <a:t>معروف</a:t>
            </a:r>
            <a:r>
              <a:rPr lang="en-US" altLang="en-GB" sz="3200" b="1" dirty="0">
                <a:solidFill>
                  <a:schemeClr val="tx1"/>
                </a:solidFill>
                <a:latin typeface="NikoshBAN" panose="02000000000000000000" pitchFamily="2" charset="0"/>
                <a:cs typeface="Arabic Transparent" panose="020B0604020202020204" pitchFamily="2" charset="-78"/>
              </a:rPr>
              <a:t> </a:t>
            </a:r>
            <a:endParaRPr lang="en-GB" sz="3200" b="1" dirty="0">
              <a:solidFill>
                <a:schemeClr val="tx1"/>
              </a:solidFill>
              <a:latin typeface="NikoshBAN" panose="02000000000000000000" pitchFamily="2" charset="0"/>
              <a:cs typeface="Arabic Transparent" panose="020B0604020202020204" pitchFamily="2" charset="-78"/>
            </a:endParaRPr>
          </a:p>
          <a:p>
            <a:pPr algn="l"/>
            <a:r>
              <a:rPr lang="en-GB" altLang="en-GB" sz="3200" b="1" dirty="0" err="1">
                <a:solidFill>
                  <a:schemeClr val="tx1"/>
                </a:solidFill>
                <a:latin typeface="NikoshBAN" panose="02000000000000000000" pitchFamily="2" charset="0"/>
                <a:cs typeface="Arabic Transparent" panose="020B0604020202020204" pitchFamily="2" charset="-78"/>
              </a:rPr>
              <a:t>বাব</a:t>
            </a:r>
            <a:r>
              <a:rPr lang="en-US" altLang="en-GB" sz="3200" b="1" dirty="0">
                <a:solidFill>
                  <a:schemeClr val="tx1"/>
                </a:solidFill>
                <a:latin typeface="NikoshBAN" panose="02000000000000000000" pitchFamily="2" charset="0"/>
                <a:cs typeface="Arabic Transparent" panose="020B0604020202020204" pitchFamily="2" charset="-78"/>
              </a:rPr>
              <a:t>: </a:t>
            </a:r>
            <a:r>
              <a:rPr lang="en-GB" altLang="en-GB" sz="3200" b="1" dirty="0" err="1">
                <a:solidFill>
                  <a:schemeClr val="tx1"/>
                </a:solidFill>
                <a:latin typeface="NikoshBAN" panose="02000000000000000000" pitchFamily="2" charset="0"/>
                <a:cs typeface="Arabic Transparent" panose="020B0604020202020204" pitchFamily="2" charset="-78"/>
              </a:rPr>
              <a:t>افعال</a:t>
            </a:r>
            <a:r>
              <a:rPr lang="en-US" altLang="en-GB" sz="3200" b="1" dirty="0">
                <a:solidFill>
                  <a:schemeClr val="tx1"/>
                </a:solidFill>
                <a:latin typeface="NikoshBAN" panose="02000000000000000000" pitchFamily="2" charset="0"/>
                <a:cs typeface="Arabic Transparent" panose="020B0604020202020204" pitchFamily="2" charset="-78"/>
              </a:rPr>
              <a:t> </a:t>
            </a:r>
            <a:endParaRPr lang="en-GB" sz="3200" b="1" dirty="0">
              <a:solidFill>
                <a:schemeClr val="tx1"/>
              </a:solidFill>
              <a:latin typeface="NikoshBAN" panose="02000000000000000000" pitchFamily="2" charset="0"/>
              <a:cs typeface="Arabic Transparent" panose="020B0604020202020204" pitchFamily="2" charset="-78"/>
            </a:endParaRPr>
          </a:p>
          <a:p>
            <a:pPr algn="l"/>
            <a:r>
              <a:rPr lang="en-GB" altLang="en-GB" sz="3200" b="1" dirty="0" err="1">
                <a:solidFill>
                  <a:schemeClr val="tx1"/>
                </a:solidFill>
                <a:latin typeface="NikoshBAN" panose="02000000000000000000" pitchFamily="2" charset="0"/>
                <a:cs typeface="Arabic Transparent" panose="020B0604020202020204" pitchFamily="2" charset="-78"/>
              </a:rPr>
              <a:t>মাসদার</a:t>
            </a:r>
            <a:r>
              <a:rPr lang="en-US" altLang="en-GB" sz="3200" b="1" dirty="0">
                <a:solidFill>
                  <a:schemeClr val="tx1"/>
                </a:solidFill>
                <a:latin typeface="NikoshBAN" panose="02000000000000000000" pitchFamily="2" charset="0"/>
                <a:cs typeface="Arabic Transparent" panose="020B0604020202020204" pitchFamily="2" charset="-78"/>
              </a:rPr>
              <a:t> : </a:t>
            </a:r>
            <a:r>
              <a:rPr lang="en-GB" altLang="en-GB" sz="3200" b="1" dirty="0" err="1">
                <a:solidFill>
                  <a:schemeClr val="tx1"/>
                </a:solidFill>
                <a:latin typeface="NikoshBAN" panose="02000000000000000000" pitchFamily="2" charset="0"/>
                <a:cs typeface="Arabic Transparent" panose="020B0604020202020204" pitchFamily="2" charset="-78"/>
              </a:rPr>
              <a:t>الافشاء</a:t>
            </a:r>
            <a:r>
              <a:rPr lang="en-US" altLang="en-GB" sz="3200" b="1" dirty="0">
                <a:solidFill>
                  <a:schemeClr val="tx1"/>
                </a:solidFill>
                <a:latin typeface="NikoshBAN" panose="02000000000000000000" pitchFamily="2" charset="0"/>
                <a:cs typeface="Arabic Transparent" panose="020B0604020202020204" pitchFamily="2" charset="-78"/>
              </a:rPr>
              <a:t> </a:t>
            </a:r>
            <a:endParaRPr lang="en-GB" sz="3200" b="1" dirty="0">
              <a:solidFill>
                <a:schemeClr val="tx1"/>
              </a:solidFill>
              <a:latin typeface="NikoshBAN" panose="02000000000000000000" pitchFamily="2" charset="0"/>
              <a:cs typeface="Arabic Transparent" panose="020B0604020202020204" pitchFamily="2" charset="-78"/>
            </a:endParaRPr>
          </a:p>
          <a:p>
            <a:pPr algn="l"/>
            <a:r>
              <a:rPr lang="en-GB" altLang="en-GB" sz="3200" b="1" dirty="0" err="1">
                <a:solidFill>
                  <a:schemeClr val="tx1"/>
                </a:solidFill>
                <a:latin typeface="NikoshBAN" panose="02000000000000000000" pitchFamily="2" charset="0"/>
                <a:cs typeface="Arabic Transparent" panose="020B0604020202020204" pitchFamily="2" charset="-78"/>
              </a:rPr>
              <a:t>মাদ্দাহ</a:t>
            </a:r>
            <a:r>
              <a:rPr lang="en-US" altLang="en-GB" sz="3200" b="1" dirty="0">
                <a:solidFill>
                  <a:schemeClr val="tx1"/>
                </a:solidFill>
                <a:latin typeface="NikoshBAN" panose="02000000000000000000" pitchFamily="2" charset="0"/>
                <a:cs typeface="Arabic Transparent" panose="020B0604020202020204" pitchFamily="2" charset="-78"/>
              </a:rPr>
              <a:t> :  </a:t>
            </a:r>
            <a:r>
              <a:rPr lang="en-GB" altLang="en-GB" sz="3200" b="1" dirty="0">
                <a:solidFill>
                  <a:schemeClr val="tx1"/>
                </a:solidFill>
                <a:latin typeface="NikoshBAN" panose="02000000000000000000" pitchFamily="2" charset="0"/>
                <a:cs typeface="Arabic Transparent" panose="020B0604020202020204" pitchFamily="2" charset="-78"/>
              </a:rPr>
              <a:t>ف</a:t>
            </a:r>
            <a:r>
              <a:rPr lang="en-US" altLang="en-GB" sz="3200" b="1" dirty="0">
                <a:solidFill>
                  <a:schemeClr val="tx1"/>
                </a:solidFill>
                <a:latin typeface="NikoshBAN" panose="02000000000000000000" pitchFamily="2" charset="0"/>
                <a:cs typeface="Arabic Transparent" panose="020B0604020202020204" pitchFamily="2" charset="-78"/>
              </a:rPr>
              <a:t> + </a:t>
            </a:r>
            <a:r>
              <a:rPr lang="en-GB" altLang="en-GB" sz="3200" b="1" dirty="0">
                <a:solidFill>
                  <a:schemeClr val="tx1"/>
                </a:solidFill>
                <a:latin typeface="NikoshBAN" panose="02000000000000000000" pitchFamily="2" charset="0"/>
                <a:cs typeface="Arabic Transparent" panose="020B0604020202020204" pitchFamily="2" charset="-78"/>
              </a:rPr>
              <a:t>ش</a:t>
            </a:r>
            <a:r>
              <a:rPr lang="en-US" altLang="en-GB" sz="3200" b="1" dirty="0">
                <a:solidFill>
                  <a:schemeClr val="tx1"/>
                </a:solidFill>
                <a:latin typeface="NikoshBAN" panose="02000000000000000000" pitchFamily="2" charset="0"/>
                <a:cs typeface="Arabic Transparent" panose="020B0604020202020204" pitchFamily="2" charset="-78"/>
              </a:rPr>
              <a:t> + </a:t>
            </a:r>
            <a:r>
              <a:rPr lang="en-GB" altLang="en-GB" sz="3200" b="1" dirty="0">
                <a:solidFill>
                  <a:schemeClr val="tx1"/>
                </a:solidFill>
                <a:latin typeface="NikoshBAN" panose="02000000000000000000" pitchFamily="2" charset="0"/>
                <a:cs typeface="Arabic Transparent" panose="020B0604020202020204" pitchFamily="2" charset="-78"/>
              </a:rPr>
              <a:t>ي</a:t>
            </a:r>
            <a:endParaRPr lang="en-GB" sz="3200" b="1" dirty="0">
              <a:solidFill>
                <a:schemeClr val="tx1"/>
              </a:solidFill>
              <a:latin typeface="NikoshBAN" panose="02000000000000000000" pitchFamily="2" charset="0"/>
              <a:cs typeface="Arabic Transparent" panose="020B0604020202020204" pitchFamily="2" charset="-78"/>
            </a:endParaRPr>
          </a:p>
          <a:p>
            <a:pPr algn="l"/>
            <a:r>
              <a:rPr lang="en-GB" altLang="en-GB" sz="3200" b="1" dirty="0" err="1">
                <a:solidFill>
                  <a:schemeClr val="tx1"/>
                </a:solidFill>
                <a:latin typeface="NikoshBAN" panose="02000000000000000000" pitchFamily="2" charset="0"/>
                <a:cs typeface="Arabic Transparent" panose="020B0604020202020204" pitchFamily="2" charset="-78"/>
              </a:rPr>
              <a:t>জিনস</a:t>
            </a:r>
            <a:r>
              <a:rPr lang="en-US" altLang="en-GB" sz="3200" b="1" dirty="0">
                <a:solidFill>
                  <a:schemeClr val="tx1"/>
                </a:solidFill>
                <a:latin typeface="NikoshBAN" panose="02000000000000000000" pitchFamily="2" charset="0"/>
                <a:cs typeface="Arabic Transparent" panose="020B0604020202020204" pitchFamily="2" charset="-78"/>
              </a:rPr>
              <a:t> : </a:t>
            </a:r>
            <a:r>
              <a:rPr lang="en-GB" altLang="en-GB" sz="3200" b="1" dirty="0" err="1">
                <a:solidFill>
                  <a:schemeClr val="tx1"/>
                </a:solidFill>
                <a:latin typeface="NikoshBAN" panose="02000000000000000000" pitchFamily="2" charset="0"/>
                <a:cs typeface="Arabic Transparent" panose="020B0604020202020204" pitchFamily="2" charset="-78"/>
              </a:rPr>
              <a:t>ناقص</a:t>
            </a:r>
            <a:r>
              <a:rPr lang="en-US" altLang="en-GB" sz="3200" b="1" dirty="0">
                <a:solidFill>
                  <a:schemeClr val="tx1"/>
                </a:solidFill>
                <a:latin typeface="NikoshBAN" panose="02000000000000000000" pitchFamily="2" charset="0"/>
                <a:cs typeface="Arabic Transparent" panose="020B0604020202020204" pitchFamily="2" charset="-78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latin typeface="NikoshBAN" panose="02000000000000000000" pitchFamily="2" charset="0"/>
                <a:cs typeface="Arabic Transparent" panose="020B0604020202020204" pitchFamily="2" charset="-78"/>
              </a:rPr>
              <a:t>يائي</a:t>
            </a:r>
            <a:r>
              <a:rPr lang="en-US" altLang="en-GB" sz="3200" b="1" dirty="0">
                <a:solidFill>
                  <a:schemeClr val="tx1"/>
                </a:solidFill>
                <a:latin typeface="NikoshBAN" panose="02000000000000000000" pitchFamily="2" charset="0"/>
                <a:cs typeface="Arabic Transparent" panose="020B0604020202020204" pitchFamily="2" charset="-78"/>
              </a:rPr>
              <a:t> </a:t>
            </a:r>
            <a:endParaRPr lang="en-GB" sz="3200" b="1" dirty="0">
              <a:solidFill>
                <a:schemeClr val="tx1"/>
              </a:solidFill>
              <a:latin typeface="NikoshBAN" panose="02000000000000000000" pitchFamily="2" charset="0"/>
              <a:cs typeface="Arabic Transparent" panose="020B0604020202020204" pitchFamily="2" charset="-78"/>
            </a:endParaRPr>
          </a:p>
          <a:p>
            <a:pPr algn="l"/>
            <a:r>
              <a:rPr lang="en-GB" altLang="en-GB" sz="3200" b="1" dirty="0" err="1">
                <a:solidFill>
                  <a:schemeClr val="tx1"/>
                </a:solidFill>
                <a:latin typeface="NikoshBAN" panose="02000000000000000000" pitchFamily="2" charset="0"/>
                <a:cs typeface="Arabic Transparent" panose="020B0604020202020204" pitchFamily="2" charset="-78"/>
              </a:rPr>
              <a:t>অর্থ</a:t>
            </a:r>
            <a:r>
              <a:rPr lang="en-US" altLang="en-GB" sz="3200" b="1" dirty="0">
                <a:solidFill>
                  <a:schemeClr val="tx1"/>
                </a:solidFill>
                <a:latin typeface="NikoshBAN" panose="02000000000000000000" pitchFamily="2" charset="0"/>
                <a:cs typeface="Arabic Transparent" panose="020B0604020202020204" pitchFamily="2" charset="-78"/>
              </a:rPr>
              <a:t> - </a:t>
            </a:r>
            <a:r>
              <a:rPr lang="en-GB" altLang="en-GB" sz="3200" b="1" dirty="0" err="1">
                <a:solidFill>
                  <a:schemeClr val="tx1"/>
                </a:solidFill>
                <a:latin typeface="NikoshBAN" panose="02000000000000000000" pitchFamily="2" charset="0"/>
                <a:cs typeface="Arabic Transparent" panose="020B0604020202020204" pitchFamily="2" charset="-78"/>
              </a:rPr>
              <a:t>তোমরা</a:t>
            </a:r>
            <a:r>
              <a:rPr lang="en-US" altLang="en-GB" sz="3200" b="1" dirty="0">
                <a:solidFill>
                  <a:schemeClr val="tx1"/>
                </a:solidFill>
                <a:latin typeface="NikoshBAN" panose="02000000000000000000" pitchFamily="2" charset="0"/>
                <a:cs typeface="Arabic Transparent" panose="020B0604020202020204" pitchFamily="2" charset="-78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latin typeface="NikoshBAN" panose="02000000000000000000" pitchFamily="2" charset="0"/>
                <a:cs typeface="Arabic Transparent" panose="020B0604020202020204" pitchFamily="2" charset="-78"/>
              </a:rPr>
              <a:t>প্রচলন</a:t>
            </a:r>
            <a:r>
              <a:rPr lang="en-US" altLang="en-GB" sz="3200" b="1" dirty="0">
                <a:solidFill>
                  <a:schemeClr val="tx1"/>
                </a:solidFill>
                <a:latin typeface="NikoshBAN" panose="02000000000000000000" pitchFamily="2" charset="0"/>
                <a:cs typeface="Arabic Transparent" panose="020B0604020202020204" pitchFamily="2" charset="-78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latin typeface="NikoshBAN" panose="02000000000000000000" pitchFamily="2" charset="0"/>
                <a:cs typeface="Arabic Transparent" panose="020B0604020202020204" pitchFamily="2" charset="-78"/>
              </a:rPr>
              <a:t>কর</a:t>
            </a:r>
            <a:r>
              <a:rPr lang="en-GB" altLang="en-GB" sz="3200" b="1" dirty="0">
                <a:solidFill>
                  <a:schemeClr val="tx1"/>
                </a:solidFill>
                <a:latin typeface="NikoshBAN" panose="02000000000000000000" pitchFamily="2" charset="0"/>
                <a:cs typeface="Arabic Transparent" panose="020B0604020202020204" pitchFamily="2" charset="-78"/>
              </a:rPr>
              <a:t>।</a:t>
            </a:r>
            <a:endParaRPr lang="en-GB" sz="3200" b="1" dirty="0">
              <a:solidFill>
                <a:schemeClr val="tx1"/>
              </a:solidFill>
              <a:latin typeface="NikoshBAN" panose="02000000000000000000" pitchFamily="2" charset="0"/>
              <a:cs typeface="Arabic Transparent" panose="020B0604020202020204" pitchFamily="2" charset="-78"/>
            </a:endParaRP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468"/>
            </a:avLst>
          </a:prstGeom>
          <a:gradFill flip="none" rotWithShape="1">
            <a:gsLst>
              <a:gs pos="59000">
                <a:srgbClr val="AF2183"/>
              </a:gs>
              <a:gs pos="54000">
                <a:srgbClr val="2F673A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 extrusionH="25400">
            <a:bevelT w="101600" prst="riblet"/>
            <a:bevelB w="57150" h="95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151" b="96237" l="10000" r="951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97436" y="129376"/>
            <a:ext cx="2143593" cy="147669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151" b="96237" l="10000" r="951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190524" y="5286459"/>
            <a:ext cx="2143593" cy="147669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151" b="96237" l="10000" r="951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336819" y="129375"/>
            <a:ext cx="2143593" cy="147669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151" b="96237" l="10000" r="951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14555">
            <a:off x="-197437" y="5286460"/>
            <a:ext cx="2143593" cy="1476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842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4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48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48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48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48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48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48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486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486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486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486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486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486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486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486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486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486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486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486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1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Title 1048608"/>
          <p:cNvSpPr>
            <a:spLocks noGrp="1"/>
          </p:cNvSpPr>
          <p:nvPr>
            <p:ph type="ctrTitle"/>
          </p:nvPr>
        </p:nvSpPr>
        <p:spPr>
          <a:xfrm>
            <a:off x="2209800" y="174264"/>
            <a:ext cx="7772400" cy="970569"/>
          </a:xfrm>
          <a:noFill/>
        </p:spPr>
        <p:txBody>
          <a:bodyPr>
            <a:normAutofit/>
          </a:bodyPr>
          <a:lstStyle/>
          <a:p>
            <a:pPr algn="ctr"/>
            <a:r>
              <a:rPr lang="en-GB" sz="40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تحقيقات</a:t>
            </a:r>
            <a:r>
              <a:rPr lang="en-US" altLang="en-GB" sz="40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40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الألفاظ</a:t>
            </a:r>
            <a:r>
              <a:rPr lang="en-US" altLang="en-GB" sz="40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4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8610" name="Subtitle 1048609"/>
          <p:cNvSpPr>
            <a:spLocks noGrp="1"/>
          </p:cNvSpPr>
          <p:nvPr>
            <p:ph type="subTitle" idx="1"/>
          </p:nvPr>
        </p:nvSpPr>
        <p:spPr>
          <a:xfrm>
            <a:off x="1748722" y="1336664"/>
            <a:ext cx="8836168" cy="4355476"/>
          </a:xfrm>
          <a:noFill/>
        </p:spPr>
        <p:txBody>
          <a:bodyPr>
            <a:normAutofit/>
          </a:bodyPr>
          <a:lstStyle/>
          <a:p>
            <a:r>
              <a:rPr lang="en-GB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ت</a:t>
            </a:r>
            <a:r>
              <a:rPr lang="en-GB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ؤمنوا</a:t>
            </a:r>
            <a:r>
              <a:rPr lang="en-US" alt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2400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ছিগাহ</a:t>
            </a:r>
            <a:r>
              <a:rPr lang="en-US" altLang="en-GB" sz="2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altLang="en-GB" sz="2400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جمع</a:t>
            </a:r>
            <a:r>
              <a:rPr lang="en-US" altLang="en-GB" sz="2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2400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مذكر</a:t>
            </a:r>
            <a:r>
              <a:rPr lang="en-US" altLang="en-GB" sz="2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2400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حاضر</a:t>
            </a:r>
            <a:r>
              <a:rPr lang="en-US" altLang="en-GB" sz="2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24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altLang="en-GB" sz="2400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বাহাস</a:t>
            </a:r>
            <a:r>
              <a:rPr lang="en-US" altLang="en-GB" sz="2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altLang="en-GB" sz="2400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اثبات</a:t>
            </a:r>
            <a:r>
              <a:rPr lang="en-US" altLang="en-GB" sz="2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2400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فعل</a:t>
            </a:r>
            <a:r>
              <a:rPr lang="en-US" altLang="en-GB" sz="2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2400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مضارع</a:t>
            </a:r>
            <a:r>
              <a:rPr lang="en-US" altLang="en-GB" sz="2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2400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معروف</a:t>
            </a:r>
            <a:endParaRPr lang="en-GB" sz="24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altLang="en-GB" sz="2400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বাব</a:t>
            </a:r>
            <a:r>
              <a:rPr lang="en-US" altLang="en-GB" sz="2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altLang="en-GB" sz="2400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أفعال</a:t>
            </a:r>
            <a:endParaRPr lang="en-GB" sz="24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altLang="en-GB" sz="2400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মাসদার</a:t>
            </a:r>
            <a:r>
              <a:rPr lang="en-US" altLang="en-GB" sz="2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en-GB" altLang="en-GB" sz="2400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الإيمان</a:t>
            </a:r>
            <a:r>
              <a:rPr lang="en-US" altLang="en-GB" sz="2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24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altLang="en-GB" sz="2400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মাদ্দাহ</a:t>
            </a:r>
            <a:r>
              <a:rPr lang="en-US" altLang="en-GB" sz="2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 </a:t>
            </a:r>
            <a:r>
              <a:rPr lang="en-GB" altLang="en-GB" sz="2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ء</a:t>
            </a:r>
            <a:r>
              <a:rPr lang="en-US" altLang="en-GB" sz="2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GB" altLang="en-GB" sz="2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</a:t>
            </a:r>
            <a:r>
              <a:rPr lang="en-US" altLang="en-GB" sz="2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GB" altLang="en-GB" sz="2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</a:t>
            </a:r>
            <a:endParaRPr lang="en-GB" sz="24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altLang="en-GB" sz="2400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জিনস</a:t>
            </a:r>
            <a:r>
              <a:rPr lang="en-US" altLang="en-GB" sz="2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altLang="en-GB" sz="2400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مهموز</a:t>
            </a:r>
            <a:r>
              <a:rPr lang="en-US" altLang="en-GB" sz="2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2400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فإء</a:t>
            </a:r>
            <a:r>
              <a:rPr lang="en-US" altLang="en-GB" sz="2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24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altLang="en-GB" sz="2400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অর্থ</a:t>
            </a:r>
            <a:r>
              <a:rPr lang="en-US" altLang="en-GB" sz="2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GB" altLang="en-GB" sz="2400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তোমরা</a:t>
            </a:r>
            <a:r>
              <a:rPr lang="en-US" altLang="en-GB" sz="2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2400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ঈমান</a:t>
            </a:r>
            <a:r>
              <a:rPr lang="en-US" altLang="en-GB" sz="2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2400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আনয়ন</a:t>
            </a:r>
            <a:r>
              <a:rPr lang="en-US" altLang="en-GB" sz="2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2400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করবে</a:t>
            </a:r>
            <a:r>
              <a:rPr lang="en-GB" altLang="en-GB" sz="2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।</a:t>
            </a:r>
            <a:endParaRPr lang="en-GB" sz="24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GB" sz="2400" b="1" i="1" dirty="0">
              <a:solidFill>
                <a:srgbClr val="02A5E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468"/>
            </a:avLst>
          </a:prstGeom>
          <a:gradFill flip="none" rotWithShape="1">
            <a:gsLst>
              <a:gs pos="59000">
                <a:srgbClr val="AF2183"/>
              </a:gs>
              <a:gs pos="54000">
                <a:srgbClr val="2F673A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 extrusionH="25400">
            <a:bevelT w="101600" prst="riblet"/>
            <a:bevelB w="57150" h="95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151" b="96237" l="10000" r="951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97436" y="129376"/>
            <a:ext cx="2143593" cy="147669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151" b="96237" l="10000" r="951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318990" y="174264"/>
            <a:ext cx="2143593" cy="147669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151" b="96237" l="10000" r="951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251442" y="5339484"/>
            <a:ext cx="2143593" cy="147669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151" b="96237" l="10000" r="951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1099" y="5232013"/>
            <a:ext cx="2188608" cy="147669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4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4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4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4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4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4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4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4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4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4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4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4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4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486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486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486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486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486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486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486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486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486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10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Title 1048614"/>
          <p:cNvSpPr>
            <a:spLocks noGrp="1"/>
          </p:cNvSpPr>
          <p:nvPr>
            <p:ph type="ctrTitle"/>
          </p:nvPr>
        </p:nvSpPr>
        <p:spPr>
          <a:xfrm>
            <a:off x="2460542" y="384267"/>
            <a:ext cx="7270916" cy="799854"/>
          </a:xfrm>
          <a:noFill/>
        </p:spPr>
        <p:txBody>
          <a:bodyPr>
            <a:normAutofit/>
          </a:bodyPr>
          <a:lstStyle/>
          <a:p>
            <a:r>
              <a:rPr lang="en-GB" altLang="en-GB" sz="4000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হাদিস</a:t>
            </a:r>
            <a:r>
              <a:rPr lang="en-US" altLang="en-GB" sz="40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 6</a:t>
            </a:r>
            <a:endParaRPr lang="en-GB" sz="4000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581025" y="1436106"/>
            <a:ext cx="11029950" cy="2264228"/>
          </a:xfrm>
          <a:prstGeom prst="roundRect">
            <a:avLst/>
          </a:prstGeom>
          <a:noFill/>
          <a:ln w="381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عن</a:t>
            </a:r>
            <a:r>
              <a:rPr lang="en-US" altLang="en-GB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أبى</a:t>
            </a:r>
            <a:r>
              <a:rPr lang="en-US" altLang="en-GB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هريرة</a:t>
            </a:r>
            <a:r>
              <a:rPr lang="en-US" altLang="en-GB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رضي</a:t>
            </a:r>
            <a:r>
              <a:rPr lang="en-US" altLang="en-GB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الله</a:t>
            </a:r>
            <a:r>
              <a:rPr lang="en-US" altLang="en-GB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عنه</a:t>
            </a:r>
            <a:r>
              <a:rPr lang="en-US" altLang="en-GB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قال</a:t>
            </a:r>
            <a:r>
              <a:rPr lang="en-US" altLang="en-GB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قال</a:t>
            </a:r>
            <a:r>
              <a:rPr lang="en-US" altLang="en-GB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رسول</a:t>
            </a:r>
            <a:r>
              <a:rPr lang="en-US" altLang="en-GB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الله</a:t>
            </a:r>
            <a:r>
              <a:rPr lang="en-US" altLang="en-GB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صلى</a:t>
            </a:r>
            <a:r>
              <a:rPr lang="en-US" altLang="en-GB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الله</a:t>
            </a:r>
            <a:r>
              <a:rPr lang="en-US" altLang="en-GB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عليه</a:t>
            </a:r>
            <a:r>
              <a:rPr lang="en-US" altLang="en-GB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وسلم</a:t>
            </a:r>
            <a:r>
              <a:rPr lang="en-US" altLang="en-GB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يسلم</a:t>
            </a:r>
            <a:r>
              <a:rPr lang="en-US" altLang="en-GB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الصغير</a:t>
            </a:r>
            <a:r>
              <a:rPr lang="en-US" altLang="en-GB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على</a:t>
            </a:r>
            <a:r>
              <a:rPr lang="en-US" altLang="en-GB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الكبير</a:t>
            </a:r>
            <a:r>
              <a:rPr lang="en-US" altLang="en-GB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altLang="en-GB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والمار</a:t>
            </a:r>
            <a:r>
              <a:rPr lang="en-US" altLang="en-GB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على</a:t>
            </a:r>
            <a:r>
              <a:rPr lang="en-US" altLang="en-GB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القاعد</a:t>
            </a:r>
            <a:r>
              <a:rPr lang="en-US" altLang="en-GB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والقليل</a:t>
            </a:r>
            <a:r>
              <a:rPr lang="en-US" altLang="en-GB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على</a:t>
            </a:r>
            <a:r>
              <a:rPr lang="en-US" altLang="en-GB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الكثير</a:t>
            </a:r>
            <a:r>
              <a:rPr lang="en-US" altLang="en-GB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bn-IN" altLang="en-GB" sz="32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pPr algn="ctr"/>
            <a:r>
              <a:rPr lang="en-US" altLang="en-GB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</a:t>
            </a:r>
            <a:r>
              <a:rPr lang="en-GB" altLang="en-GB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رواه</a:t>
            </a:r>
            <a:r>
              <a:rPr lang="en-US" altLang="en-GB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البخاري</a:t>
            </a:r>
            <a:r>
              <a:rPr lang="en-US" altLang="en-GB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)</a:t>
            </a:r>
            <a:endParaRPr lang="en-GB" sz="32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937026" y="3566688"/>
            <a:ext cx="10586085" cy="2431403"/>
          </a:xfrm>
          <a:prstGeom prst="round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en-GB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হযরত</a:t>
            </a:r>
            <a:r>
              <a:rPr lang="en-US" altLang="en-GB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আবু</a:t>
            </a:r>
            <a:r>
              <a:rPr lang="en-US" altLang="en-GB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হুরায়রা</a:t>
            </a:r>
            <a:r>
              <a:rPr lang="en-US" altLang="en-GB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</a:t>
            </a:r>
            <a:r>
              <a:rPr lang="en-US" altLang="en-GB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. </a:t>
            </a:r>
            <a:r>
              <a:rPr lang="en-GB" altLang="en-GB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altLang="en-GB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বর্ণিত</a:t>
            </a:r>
            <a:r>
              <a:rPr lang="en-US" altLang="en-GB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 </a:t>
            </a:r>
            <a:r>
              <a:rPr lang="en-GB" altLang="en-GB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রাসুল</a:t>
            </a:r>
            <a:r>
              <a:rPr lang="en-US" altLang="en-GB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</a:t>
            </a:r>
            <a:r>
              <a:rPr lang="en-US" altLang="en-GB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  </a:t>
            </a:r>
            <a:r>
              <a:rPr lang="en-GB" altLang="en-GB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বলেছেন</a:t>
            </a:r>
            <a:r>
              <a:rPr lang="en-US" altLang="en-GB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 </a:t>
            </a:r>
            <a:r>
              <a:rPr lang="en-GB" altLang="en-GB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ছোট</a:t>
            </a:r>
            <a:r>
              <a:rPr lang="en-US" altLang="en-GB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বড়কে</a:t>
            </a:r>
            <a:r>
              <a:rPr lang="en-US" altLang="en-GB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altLang="en-GB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পথ</a:t>
            </a:r>
            <a:r>
              <a:rPr lang="en-US" altLang="en-GB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অতিক্রম</a:t>
            </a:r>
            <a:r>
              <a:rPr lang="en-US" altLang="en-GB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কারী</a:t>
            </a:r>
            <a:r>
              <a:rPr lang="en-US" altLang="en-GB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ব্যক্তি</a:t>
            </a:r>
            <a:r>
              <a:rPr lang="en-US" altLang="en-GB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উপবিষ্ট</a:t>
            </a:r>
            <a:r>
              <a:rPr lang="en-US" altLang="en-GB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ব্যক্তিকে</a:t>
            </a:r>
            <a:r>
              <a:rPr lang="en-US" altLang="en-GB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altLang="en-GB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</a:t>
            </a:r>
            <a:r>
              <a:rPr lang="en-US" altLang="en-GB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সংখ্যক</a:t>
            </a:r>
            <a:r>
              <a:rPr lang="en-US" altLang="en-GB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লোক</a:t>
            </a:r>
            <a:r>
              <a:rPr lang="en-US" altLang="en-GB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</a:t>
            </a:r>
            <a:r>
              <a:rPr lang="en-US" altLang="en-GB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সংখ্যক</a:t>
            </a:r>
            <a:r>
              <a:rPr lang="en-US" altLang="en-GB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লোককে</a:t>
            </a:r>
            <a:r>
              <a:rPr lang="en-US" altLang="en-GB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সালাম</a:t>
            </a:r>
            <a:r>
              <a:rPr lang="en-US" altLang="en-GB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দিবে</a:t>
            </a:r>
            <a:r>
              <a:rPr lang="en-GB" altLang="en-GB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altLang="en-GB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GB" altLang="en-GB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বুখারী</a:t>
            </a:r>
            <a:r>
              <a:rPr lang="en-US" altLang="en-GB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GB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468"/>
            </a:avLst>
          </a:prstGeom>
          <a:gradFill flip="none" rotWithShape="1">
            <a:gsLst>
              <a:gs pos="59000">
                <a:srgbClr val="AF2183"/>
              </a:gs>
              <a:gs pos="54000">
                <a:srgbClr val="2F673A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 extrusionH="25400">
            <a:bevelT w="101600" prst="riblet"/>
            <a:bevelB w="57150" h="95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151" b="96237" l="10000" r="951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26085" y="121560"/>
            <a:ext cx="2143593" cy="147669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151" b="96237" l="10000" r="951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274490" y="5259743"/>
            <a:ext cx="2143593" cy="147669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151" b="96237" l="10000" r="951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274491" y="129375"/>
            <a:ext cx="2143593" cy="147669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151" b="96237" l="10000" r="951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6084" y="5259744"/>
            <a:ext cx="2143593" cy="147669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048618"/>
          <p:cNvSpPr>
            <a:spLocks noGrp="1"/>
          </p:cNvSpPr>
          <p:nvPr>
            <p:ph type="ctrTitle"/>
          </p:nvPr>
        </p:nvSpPr>
        <p:spPr>
          <a:xfrm>
            <a:off x="2287758" y="425860"/>
            <a:ext cx="7616484" cy="736341"/>
          </a:xfrm>
          <a:noFill/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en-GB" sz="4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GB" altLang="en-GB" sz="4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াদিস</a:t>
            </a:r>
            <a:r>
              <a:rPr lang="ar-SA" altLang="en-GB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altLang="en-GB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26</a:t>
            </a:r>
            <a:endParaRPr lang="en-GB" sz="4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354331" y="1458686"/>
            <a:ext cx="11361420" cy="1928326"/>
          </a:xfrm>
          <a:prstGeom prst="round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عن</a:t>
            </a:r>
            <a:r>
              <a:rPr lang="en-US" altLang="en-GB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جابر</a:t>
            </a:r>
            <a:r>
              <a:rPr lang="en-US" altLang="en-GB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رضى</a:t>
            </a:r>
            <a:r>
              <a:rPr lang="en-US" altLang="en-GB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الله</a:t>
            </a:r>
            <a:r>
              <a:rPr lang="en-US" altLang="en-GB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تعالى</a:t>
            </a:r>
            <a:r>
              <a:rPr lang="ar-SA" altLang="en-GB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عنه</a:t>
            </a:r>
            <a:r>
              <a:rPr lang="en-US" altLang="en-GB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قال</a:t>
            </a:r>
            <a:r>
              <a:rPr lang="en-US" altLang="en-GB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قال</a:t>
            </a:r>
            <a:r>
              <a:rPr lang="en-US" altLang="en-GB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رسول</a:t>
            </a:r>
            <a:r>
              <a:rPr lang="ar-SA" altLang="en-GB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الله</a:t>
            </a:r>
            <a:r>
              <a:rPr lang="en-US" altLang="en-GB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صلى</a:t>
            </a:r>
            <a:r>
              <a:rPr lang="ar-SA" altLang="en-GB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الله</a:t>
            </a:r>
            <a:r>
              <a:rPr lang="en-US" altLang="en-GB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عليه</a:t>
            </a:r>
            <a:r>
              <a:rPr lang="en-US" altLang="en-GB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وسل</a:t>
            </a:r>
            <a:r>
              <a:rPr lang="ar-SA" altLang="en-GB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ّ</a:t>
            </a:r>
            <a:r>
              <a:rPr lang="en-GB" altLang="en-GB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</a:t>
            </a:r>
            <a:r>
              <a:rPr lang="en-US" altLang="en-GB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السلام</a:t>
            </a:r>
            <a:r>
              <a:rPr lang="en-US" altLang="en-GB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قب</a:t>
            </a:r>
            <a:r>
              <a:rPr lang="en-GB" altLang="en-GB" sz="3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</a:t>
            </a:r>
            <a:r>
              <a:rPr lang="en-US" altLang="en-GB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الكلام</a:t>
            </a:r>
            <a:r>
              <a:rPr lang="ar-SA" altLang="en-GB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-رواه الترمذى-وقال هذاحديث منكر</a:t>
            </a:r>
            <a:r>
              <a:rPr lang="en-US" altLang="en-GB" sz="11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91491" y="3749352"/>
            <a:ext cx="11395710" cy="2128935"/>
          </a:xfrm>
          <a:prstGeom prst="round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altLang="en-GB" sz="4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হজরত</a:t>
            </a:r>
            <a:r>
              <a:rPr lang="en-US" altLang="en-GB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4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জাবির</a:t>
            </a:r>
            <a:r>
              <a:rPr lang="en-US" altLang="en-GB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4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</a:t>
            </a:r>
            <a:r>
              <a:rPr lang="en-US" altLang="en-GB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4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altLang="en-GB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4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বর্ণিত</a:t>
            </a:r>
            <a:r>
              <a:rPr lang="en-US" altLang="en-GB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 </a:t>
            </a:r>
            <a:r>
              <a:rPr lang="en-GB" altLang="en-GB" sz="4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রাসুল</a:t>
            </a:r>
            <a:r>
              <a:rPr lang="en-US" altLang="en-GB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4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</a:t>
            </a:r>
            <a:r>
              <a:rPr lang="en-US" altLang="en-GB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  </a:t>
            </a:r>
            <a:r>
              <a:rPr lang="en-GB" altLang="en-GB" sz="4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বলেছেন</a:t>
            </a:r>
            <a:r>
              <a:rPr lang="en-US" altLang="en-GB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- </a:t>
            </a:r>
            <a:r>
              <a:rPr lang="en-GB" altLang="en-GB" sz="4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কথা</a:t>
            </a:r>
            <a:r>
              <a:rPr lang="en-US" altLang="en-GB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4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বার্তা</a:t>
            </a:r>
            <a:r>
              <a:rPr lang="en-US" altLang="en-GB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4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শুরুর</a:t>
            </a:r>
            <a:r>
              <a:rPr lang="en-US" altLang="en-GB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4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পূর্বেই</a:t>
            </a:r>
            <a:r>
              <a:rPr lang="en-US" altLang="en-GB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4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সালাম</a:t>
            </a:r>
            <a:r>
              <a:rPr lang="en-GB" altLang="en-GB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altLang="en-GB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( </a:t>
            </a:r>
            <a:r>
              <a:rPr lang="en-GB" altLang="en-GB" sz="4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তিরমিযি</a:t>
            </a:r>
            <a:r>
              <a:rPr lang="en-US" altLang="en-GB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.  </a:t>
            </a:r>
            <a:r>
              <a:rPr lang="en-GB" altLang="en-GB" sz="4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altLang="en-GB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altLang="en-GB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4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হাদিসকে</a:t>
            </a:r>
            <a:r>
              <a:rPr lang="en-US" altLang="en-GB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4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মুনকার</a:t>
            </a:r>
            <a:r>
              <a:rPr lang="en-US" altLang="en-GB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4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বলেছেন</a:t>
            </a:r>
            <a:r>
              <a:rPr lang="en-GB" altLang="en-GB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altLang="en-GB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GB" sz="8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468"/>
            </a:avLst>
          </a:prstGeom>
          <a:gradFill flip="none" rotWithShape="1">
            <a:gsLst>
              <a:gs pos="59000">
                <a:srgbClr val="AF2183"/>
              </a:gs>
              <a:gs pos="54000">
                <a:srgbClr val="2F673A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 extrusionH="25400">
            <a:bevelT w="101600" prst="riblet"/>
            <a:bevelB w="57150" h="95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151" b="96237" l="10000" r="951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65559" y="73180"/>
            <a:ext cx="2143593" cy="147669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151" b="96237" l="10000" r="951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5558" y="5324463"/>
            <a:ext cx="2143593" cy="147669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151" b="96237" l="10000" r="951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313965" y="129375"/>
            <a:ext cx="2143593" cy="147669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151" b="96237" l="10000" r="951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234107" y="5364316"/>
            <a:ext cx="2143593" cy="147669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468"/>
            </a:avLst>
          </a:prstGeom>
          <a:gradFill flip="none" rotWithShape="1">
            <a:gsLst>
              <a:gs pos="59000">
                <a:srgbClr val="AF2183"/>
              </a:gs>
              <a:gs pos="54000">
                <a:srgbClr val="2F673A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 extrusionH="25400">
            <a:bevelT w="101600" prst="riblet"/>
            <a:bevelB w="57150" h="95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151" b="96237" l="10000" r="951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7435" y="5215928"/>
            <a:ext cx="2143593" cy="147669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151" b="96237" l="10000" r="951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97436" y="49366"/>
            <a:ext cx="2143593" cy="147669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151" b="96237" l="10000" r="951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257195" y="5235014"/>
            <a:ext cx="2143593" cy="151052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151" b="96237" l="10000" r="951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257196" y="171518"/>
            <a:ext cx="2143593" cy="147669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166110" y="1037007"/>
            <a:ext cx="49149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511590"/>
              </p:ext>
            </p:extLst>
          </p:nvPr>
        </p:nvGraphicFramePr>
        <p:xfrm>
          <a:off x="1376475" y="2623343"/>
          <a:ext cx="8988466" cy="2646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4233">
                  <a:extLst>
                    <a:ext uri="{9D8B030D-6E8A-4147-A177-3AD203B41FA5}">
                      <a16:colId xmlns:a16="http://schemas.microsoft.com/office/drawing/2014/main" val="1224734908"/>
                    </a:ext>
                  </a:extLst>
                </a:gridCol>
                <a:gridCol w="4494233">
                  <a:extLst>
                    <a:ext uri="{9D8B030D-6E8A-4147-A177-3AD203B41FA5}">
                      <a16:colId xmlns:a16="http://schemas.microsoft.com/office/drawing/2014/main" val="1749420248"/>
                    </a:ext>
                  </a:extLst>
                </a:gridCol>
              </a:tblGrid>
              <a:tr h="926118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ক-</a:t>
                      </a:r>
                      <a:r>
                        <a:rPr lang="en-US" sz="3600" dirty="0" err="1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গ্রুপ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খ-</a:t>
                      </a:r>
                      <a:r>
                        <a:rPr lang="en-US" sz="36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গ্রুপ</a:t>
                      </a:r>
                      <a:endParaRPr lang="en-US" sz="3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5912634"/>
                  </a:ext>
                </a:extLst>
              </a:tr>
              <a:tr h="1719934">
                <a:tc>
                  <a:txBody>
                    <a:bodyPr/>
                    <a:lstStyle/>
                    <a:p>
                      <a:pPr algn="ctr"/>
                      <a:r>
                        <a:rPr lang="en-US" sz="3600" b="1" i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ইসলামের</a:t>
                      </a:r>
                      <a:r>
                        <a:rPr lang="en-US" sz="3600" b="1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="1" i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সর্বোত্তম</a:t>
                      </a:r>
                      <a:r>
                        <a:rPr lang="en-US" sz="3600" b="1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="1" i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কাজ</a:t>
                      </a:r>
                      <a:r>
                        <a:rPr lang="en-US" sz="3600" b="1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="1" i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কী?তা</a:t>
                      </a:r>
                      <a:r>
                        <a:rPr lang="en-US" sz="3600" b="1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="1" i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লিখ</a:t>
                      </a:r>
                      <a:endParaRPr lang="en-US" sz="3600" i="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i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সালামের</a:t>
                      </a:r>
                      <a:r>
                        <a:rPr lang="en-US" sz="3600" b="1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="1" i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বিধান</a:t>
                      </a:r>
                      <a:r>
                        <a:rPr lang="en-US" sz="3600" b="1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="1" i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ব্যাখ্যা</a:t>
                      </a:r>
                      <a:r>
                        <a:rPr lang="en-US" sz="3600" b="1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</a:t>
                      </a:r>
                      <a:r>
                        <a:rPr lang="en-US" sz="3600" b="1" i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কর</a:t>
                      </a:r>
                      <a:endParaRPr lang="en-US" sz="3600" i="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839775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109460" y="120842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১০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মিঃ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280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Magnetic Disk 2"/>
          <p:cNvSpPr/>
          <p:nvPr/>
        </p:nvSpPr>
        <p:spPr>
          <a:xfrm>
            <a:off x="1555668" y="327416"/>
            <a:ext cx="8847117" cy="1352811"/>
          </a:xfrm>
          <a:prstGeom prst="flowChartMagneticDisk">
            <a:avLst/>
          </a:prstGeom>
          <a:noFill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</a:t>
            </a:r>
            <a:endParaRPr 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874361" y="1874958"/>
            <a:ext cx="7932496" cy="3218530"/>
          </a:xfrm>
          <a:prstGeom prst="roundRect">
            <a:avLst/>
          </a:prstGeom>
          <a:noFill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rtl="1"/>
            <a:r>
              <a:rPr lang="en-US" sz="4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</a:t>
            </a:r>
            <a:r>
              <a:rPr lang="en-US" sz="4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ঃ</a:t>
            </a:r>
            <a:r>
              <a:rPr lang="en-US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রুহুল</a:t>
            </a:r>
            <a:r>
              <a:rPr lang="en-US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আমিন</a:t>
            </a:r>
            <a:r>
              <a:rPr lang="en-US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ছিদ্দিকী</a:t>
            </a:r>
            <a:r>
              <a:rPr lang="en-US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IN" sz="4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rtl="1"/>
            <a:r>
              <a:rPr lang="bn-IN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প্রভাষক (আরবি)</a:t>
            </a:r>
            <a:r>
              <a:rPr lang="en-US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IN" sz="1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rtl="1"/>
            <a:r>
              <a:rPr lang="bn-IN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পলাশ </a:t>
            </a:r>
            <a:r>
              <a:rPr lang="bn-IN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ইসলামিয়া আলিম </a:t>
            </a:r>
            <a:r>
              <a:rPr lang="en-US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মাদ্‌রাসা</a:t>
            </a: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rtl="1"/>
            <a:r>
              <a:rPr lang="bn-IN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পলাশ</a:t>
            </a: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</a:t>
            </a:r>
            <a:r>
              <a:rPr lang="bn-IN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নরসিংদী</a:t>
            </a: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bn-BD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rtl="1"/>
            <a:r>
              <a:rPr lang="en-US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rohulaminsiddiqui@gmail.com</a:t>
            </a:r>
            <a:endParaRPr lang="en-US" sz="2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rtl="1"/>
            <a:r>
              <a:rPr lang="bn-IN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মোবাইল নং- ০১৭১৫২৫৭৪৭৪</a:t>
            </a:r>
            <a:endParaRPr lang="en-US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9139" y="1735450"/>
            <a:ext cx="3971877" cy="33871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Frame 7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468"/>
            </a:avLst>
          </a:prstGeom>
          <a:gradFill flip="none" rotWithShape="1">
            <a:gsLst>
              <a:gs pos="59000">
                <a:srgbClr val="AF2183"/>
              </a:gs>
              <a:gs pos="54000">
                <a:srgbClr val="2F673A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 extrusionH="25400">
            <a:bevelT w="101600" prst="riblet"/>
            <a:bevelB w="57150" h="95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151" b="96237" l="10000" r="951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2404" y="5304219"/>
            <a:ext cx="2143593" cy="147669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151" b="96237" l="10000" r="951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97436" y="9590"/>
            <a:ext cx="2143593" cy="147669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151" b="96237" l="10000" r="951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245765" y="5301516"/>
            <a:ext cx="2143593" cy="151052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151" b="96237" l="10000" r="951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370811" y="123344"/>
            <a:ext cx="2143593" cy="1476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318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468"/>
            </a:avLst>
          </a:prstGeom>
          <a:gradFill flip="none" rotWithShape="1">
            <a:gsLst>
              <a:gs pos="59000">
                <a:srgbClr val="AF2183"/>
              </a:gs>
              <a:gs pos="54000">
                <a:srgbClr val="2F673A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 extrusionH="25400">
            <a:bevelT w="101600" prst="riblet"/>
            <a:bevelB w="57150" h="95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151" b="96237" l="10000" r="951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88413" y="32227"/>
            <a:ext cx="2143593" cy="147669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151" b="96237" l="10000" r="951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309683" y="5349076"/>
            <a:ext cx="2143593" cy="147669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151" b="96237" l="10000" r="951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8412" y="5246206"/>
            <a:ext cx="2143593" cy="147669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151" b="96237" l="10000" r="951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336819" y="129375"/>
            <a:ext cx="2143593" cy="147669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578090" y="1264830"/>
            <a:ext cx="224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১০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মিঃ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66110" y="880110"/>
            <a:ext cx="42633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মূল্যায়ণ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52261" y="2200355"/>
            <a:ext cx="762381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১।সালাম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২।সালামের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মাসনুন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শব্দসমুহ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৩।সালামের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হুকুম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৪।আবু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হুরাইরা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ক?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৫।মুতাফাক্কুন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আলাইহ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8125" y="2523520"/>
            <a:ext cx="3333750" cy="22288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6718" y="100728"/>
            <a:ext cx="3966312" cy="1478570"/>
          </a:xfrm>
          <a:noFill/>
        </p:spPr>
        <p:txBody>
          <a:bodyPr>
            <a:normAutofit/>
          </a:bodyPr>
          <a:lstStyle/>
          <a:p>
            <a:pPr algn="ctr"/>
            <a:r>
              <a:rPr lang="en-GB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altLang="en-GB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5375" y="1362129"/>
            <a:ext cx="10001250" cy="1849702"/>
          </a:xfrm>
          <a:noFill/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en-GB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ইসলামের</a:t>
            </a:r>
            <a:r>
              <a:rPr lang="en-US" altLang="en-GB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altLang="en-GB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altLang="en-GB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কাজটি</a:t>
            </a:r>
            <a:r>
              <a:rPr lang="en-US" altLang="en-GB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সর্বোত্তম</a:t>
            </a:r>
            <a:r>
              <a:rPr lang="en-US" altLang="en-GB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হাদিসের</a:t>
            </a:r>
            <a:r>
              <a:rPr lang="en-US" altLang="en-GB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আলোকে</a:t>
            </a:r>
            <a:r>
              <a:rPr lang="en-GB" altLang="en-GB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GB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সুন্দর</a:t>
            </a:r>
            <a:r>
              <a:rPr lang="en-US" altLang="en-GB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GB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altLang="en-GB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GB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altLang="en-GB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GB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altLang="en-GB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GB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আসবে</a:t>
            </a:r>
            <a:r>
              <a:rPr lang="en-US" altLang="en-GB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GB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60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468"/>
            </a:avLst>
          </a:prstGeom>
          <a:gradFill flip="none" rotWithShape="1">
            <a:gsLst>
              <a:gs pos="59000">
                <a:srgbClr val="AF2183"/>
              </a:gs>
              <a:gs pos="54000">
                <a:srgbClr val="2F673A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 extrusionH="25400">
            <a:bevelT w="101600" prst="riblet"/>
            <a:bevelB w="57150" h="95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151" b="96237" l="10000" r="951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97438" y="51301"/>
            <a:ext cx="2143593" cy="147669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151" b="96237" l="10000" r="951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7437" y="5244134"/>
            <a:ext cx="2143593" cy="147669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151" b="96237" l="10000" r="951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216013" y="5377506"/>
            <a:ext cx="2143593" cy="147669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151" b="96237" l="10000" r="951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336819" y="102601"/>
            <a:ext cx="2143593" cy="1476697"/>
          </a:xfrm>
          <a:prstGeom prst="rect">
            <a:avLst/>
          </a:prstGeom>
        </p:spPr>
      </p:pic>
      <p:pic>
        <p:nvPicPr>
          <p:cNvPr id="9" name="Picture 8" descr="index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1816" y="3255770"/>
            <a:ext cx="7950818" cy="332229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870240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06733" y="306187"/>
            <a:ext cx="91812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3508" y="1014073"/>
            <a:ext cx="9404984" cy="502469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7030A0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5" name="Frame 4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468"/>
            </a:avLst>
          </a:prstGeom>
          <a:gradFill flip="none" rotWithShape="1">
            <a:gsLst>
              <a:gs pos="59000">
                <a:srgbClr val="AF2183"/>
              </a:gs>
              <a:gs pos="54000">
                <a:srgbClr val="2F673A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 extrusionH="25400">
            <a:bevelT w="101600" prst="riblet"/>
            <a:bevelB w="57150" h="95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151" b="96237" l="10000" r="951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03412" y="85072"/>
            <a:ext cx="2143593" cy="147669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151" b="96237" l="10000" r="951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281446" y="5334627"/>
            <a:ext cx="2143593" cy="147669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151" b="96237" l="10000" r="951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281447" y="129375"/>
            <a:ext cx="2143593" cy="147669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151" b="96237" l="10000" r="951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6084" y="5227156"/>
            <a:ext cx="2143593" cy="1476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747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75052" y="1211580"/>
            <a:ext cx="11286929" cy="5314950"/>
          </a:xfrm>
          <a:prstGeom prst="roundRect">
            <a:avLst/>
          </a:prstGeom>
          <a:solidFill>
            <a:schemeClr val="bg2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altLang="en-GB" sz="40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bn-IN" altLang="en-GB" sz="4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en-GB" altLang="en-GB" sz="4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altLang="en-GB" sz="4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দাখিল ৯</a:t>
            </a:r>
            <a:r>
              <a:rPr lang="en-GB" altLang="en-GB" sz="4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bn-IN" altLang="en-GB" sz="4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১০</a:t>
            </a:r>
            <a:r>
              <a:rPr lang="en-GB" altLang="en-GB" sz="4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altLang="en-GB" sz="4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altLang="en-GB" sz="40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altLang="en-GB" sz="4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lang="en-GB" altLang="en-GB" sz="40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হাদিস</a:t>
            </a:r>
            <a:r>
              <a:rPr lang="en-US" altLang="en-GB" sz="4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40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শরিফ</a:t>
            </a:r>
            <a:r>
              <a:rPr lang="bn-IN" altLang="en-GB" sz="4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IN" altLang="en-GB" sz="4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বাবুস সালাম </a:t>
            </a:r>
          </a:p>
          <a:p>
            <a:r>
              <a:rPr lang="bn-IN" altLang="en-GB" sz="4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হাদিস নং ২, ৪, ৬ ও </a:t>
            </a:r>
            <a:r>
              <a:rPr lang="bn-IN" altLang="en-GB" sz="4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২৬</a:t>
            </a:r>
            <a:endParaRPr lang="en-US" altLang="en-GB" sz="40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altLang="en-GB" sz="40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altLang="en-GB" sz="4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৪০ </a:t>
            </a:r>
            <a:r>
              <a:rPr lang="en-US" altLang="en-GB" sz="40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মিঃ</a:t>
            </a:r>
            <a:endParaRPr lang="en-US" altLang="en-GB" sz="40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তারিখঃ৫/৩/২০২২ইং</a:t>
            </a:r>
            <a:endParaRPr lang="en-GB" sz="40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altLang="en-GB" sz="5400" b="1" i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endParaRPr lang="en-GB" sz="5400" b="1" i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177782" y="270993"/>
            <a:ext cx="3999722" cy="1095942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 </a:t>
            </a:r>
            <a:r>
              <a:rPr lang="en-GB" sz="4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altLang="en-GB" sz="4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468"/>
            </a:avLst>
          </a:prstGeom>
          <a:gradFill flip="none" rotWithShape="1">
            <a:gsLst>
              <a:gs pos="59000">
                <a:srgbClr val="AF2183"/>
              </a:gs>
              <a:gs pos="54000">
                <a:srgbClr val="2F673A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 extrusionH="25400">
            <a:bevelT w="101600" prst="riblet"/>
            <a:bevelB w="57150" h="95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9723" y="1894053"/>
            <a:ext cx="3307080" cy="330708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151" b="96237" l="10000" r="951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62315" y="80615"/>
            <a:ext cx="2143593" cy="147669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151" b="96237" l="10000" r="951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310721" y="118153"/>
            <a:ext cx="2143593" cy="147669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151" b="96237" l="10000" r="951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011357">
            <a:off x="10324182" y="5327628"/>
            <a:ext cx="2143593" cy="147669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151" b="96237" l="10000" r="951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2314" y="5266368"/>
            <a:ext cx="2143593" cy="147669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468"/>
            </a:avLst>
          </a:prstGeom>
          <a:gradFill flip="none" rotWithShape="1">
            <a:gsLst>
              <a:gs pos="59000">
                <a:srgbClr val="AF2183"/>
              </a:gs>
              <a:gs pos="54000">
                <a:srgbClr val="2F673A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 extrusionH="25400">
            <a:bevelT w="101600" prst="riblet"/>
            <a:bevelB w="57150" h="95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151" b="96237" l="10000" r="951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7435" y="5215928"/>
            <a:ext cx="2143593" cy="147669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151" b="96237" l="10000" r="951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97436" y="49366"/>
            <a:ext cx="2143593" cy="147669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151" b="96237" l="10000" r="951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257195" y="5235014"/>
            <a:ext cx="2143593" cy="151052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151" b="96237" l="10000" r="951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257196" y="171518"/>
            <a:ext cx="2143593" cy="147669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7354" y="1457041"/>
            <a:ext cx="5425516" cy="376332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339" y="1457041"/>
            <a:ext cx="5707746" cy="375888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284450" y="325091"/>
            <a:ext cx="55892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ছবিতে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পাচ্ছ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33588" y="5369501"/>
            <a:ext cx="49737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খাবার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খাওয়ানো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85013" y="5369500"/>
            <a:ext cx="359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সালাম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প্রদান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630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468"/>
            </a:avLst>
          </a:prstGeom>
          <a:gradFill flip="none" rotWithShape="1">
            <a:gsLst>
              <a:gs pos="59000">
                <a:srgbClr val="AF2183"/>
              </a:gs>
              <a:gs pos="54000">
                <a:srgbClr val="2F673A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 extrusionH="25400">
            <a:bevelT w="101600" prst="riblet"/>
            <a:bevelB w="57150" h="95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151" b="96237" l="10000" r="951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7435" y="5215928"/>
            <a:ext cx="2143593" cy="147669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151" b="96237" l="10000" r="951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97436" y="49366"/>
            <a:ext cx="2143593" cy="147669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151" b="96237" l="10000" r="951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257195" y="5235014"/>
            <a:ext cx="2143593" cy="151052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151" b="96237" l="10000" r="951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257196" y="171518"/>
            <a:ext cx="2143593" cy="147669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514600" y="748885"/>
            <a:ext cx="59321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12709" y="2025933"/>
            <a:ext cx="810387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GB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হাদীস</a:t>
            </a:r>
            <a:r>
              <a:rPr lang="en-US" altLang="en-GB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শরীফ</a:t>
            </a:r>
            <a:r>
              <a:rPr lang="bn-IN" altLang="en-GB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altLang="en-GB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altLang="en-GB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বাবুস সালাম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1804079" y="3826425"/>
            <a:ext cx="104012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altLang="en-GB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হাদিস নং ২, ৪, ৬ ও ২৬</a:t>
            </a:r>
            <a:endParaRPr lang="en-GB" sz="4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4298" y="1549421"/>
            <a:ext cx="4528438" cy="375915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22556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468"/>
            </a:avLst>
          </a:prstGeom>
          <a:gradFill flip="none" rotWithShape="1">
            <a:gsLst>
              <a:gs pos="59000">
                <a:srgbClr val="AF2183"/>
              </a:gs>
              <a:gs pos="54000">
                <a:srgbClr val="2F673A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 extrusionH="25400">
            <a:bevelT w="101600" prst="riblet"/>
            <a:bevelB w="57150" h="95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151" b="96237" l="10000" r="951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88413" y="32227"/>
            <a:ext cx="2143593" cy="147669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151" b="96237" l="10000" r="951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309683" y="5349076"/>
            <a:ext cx="2143593" cy="147669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151" b="96237" l="10000" r="951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8412" y="5246206"/>
            <a:ext cx="2143593" cy="147669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151" b="96237" l="10000" r="951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336819" y="129375"/>
            <a:ext cx="2143593" cy="147669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937510" y="539550"/>
            <a:ext cx="563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5912" y="2605258"/>
            <a:ext cx="881253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১।আলোচ্য </a:t>
            </a:r>
            <a:r>
              <a:rPr lang="en-US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হাদীসগুলোর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বঙ্গানুবাদ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লিখতে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endParaRPr lang="en-US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২।ইসলামের </a:t>
            </a:r>
            <a:r>
              <a:rPr lang="en-US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সর্বোত্তম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কী?তা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৩।জান্নাতে </a:t>
            </a:r>
            <a:r>
              <a:rPr lang="en-US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যাওয়ার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আমল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।সালামের </a:t>
            </a:r>
            <a:r>
              <a:rPr lang="en-US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বিধান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83383" y="1869872"/>
            <a:ext cx="58126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b="1" u="sng" dirty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শিক্ষার্থীরা এ পাঠ শেষে -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2054" y="2011681"/>
            <a:ext cx="3089530" cy="2626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08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Title 1048600"/>
          <p:cNvSpPr>
            <a:spLocks noGrp="1"/>
          </p:cNvSpPr>
          <p:nvPr>
            <p:ph type="ctrTitle"/>
          </p:nvPr>
        </p:nvSpPr>
        <p:spPr>
          <a:xfrm>
            <a:off x="5110218" y="190078"/>
            <a:ext cx="2498896" cy="800525"/>
          </a:xfrm>
          <a:noFill/>
        </p:spPr>
        <p:txBody>
          <a:bodyPr>
            <a:noAutofit/>
          </a:bodyPr>
          <a:lstStyle/>
          <a:p>
            <a:r>
              <a:rPr lang="en-GB" sz="4400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হাদিস</a:t>
            </a:r>
            <a:r>
              <a:rPr lang="en-US" altLang="en-GB" sz="44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4400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altLang="en-GB" sz="44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 2</a:t>
            </a:r>
            <a:endParaRPr lang="en-GB" sz="4400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529590" y="1117767"/>
            <a:ext cx="11132820" cy="2133600"/>
          </a:xfrm>
          <a:prstGeom prst="roundRect">
            <a:avLst/>
          </a:prstGeom>
          <a:noFill/>
          <a:ln w="5715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عن</a:t>
            </a:r>
            <a:r>
              <a:rPr lang="en-US" alt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عبد</a:t>
            </a:r>
            <a:r>
              <a:rPr lang="en-US" alt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الله</a:t>
            </a:r>
            <a:r>
              <a:rPr lang="en-US" alt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بن</a:t>
            </a:r>
            <a:r>
              <a:rPr lang="en-US" alt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عمرو</a:t>
            </a:r>
            <a:r>
              <a:rPr lang="en-US" alt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رضي</a:t>
            </a:r>
            <a:r>
              <a:rPr lang="en-US" alt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الله</a:t>
            </a:r>
            <a:r>
              <a:rPr lang="en-US" alt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عنه</a:t>
            </a:r>
            <a:r>
              <a:rPr lang="en-US" alt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أن</a:t>
            </a:r>
            <a:r>
              <a:rPr lang="en-US" alt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رجلا</a:t>
            </a:r>
            <a:r>
              <a:rPr lang="en-US" alt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سأل</a:t>
            </a:r>
            <a:r>
              <a:rPr lang="en-US" alt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رسول</a:t>
            </a:r>
            <a:r>
              <a:rPr lang="en-US" alt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الله</a:t>
            </a:r>
            <a:r>
              <a:rPr lang="en-US" alt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صلى</a:t>
            </a:r>
            <a:r>
              <a:rPr lang="en-US" alt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الله</a:t>
            </a:r>
            <a:r>
              <a:rPr lang="en-US" alt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عليه</a:t>
            </a:r>
            <a:r>
              <a:rPr lang="en-US" alt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وسلم</a:t>
            </a:r>
            <a:r>
              <a:rPr lang="en-US" alt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أي</a:t>
            </a:r>
            <a:r>
              <a:rPr lang="en-US" alt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الإسلام</a:t>
            </a:r>
            <a:r>
              <a:rPr lang="en-US" alt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خير</a:t>
            </a:r>
            <a:r>
              <a:rPr lang="en-US" alt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قال</a:t>
            </a:r>
            <a:r>
              <a:rPr lang="en-US" alt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تطعم</a:t>
            </a:r>
            <a:r>
              <a:rPr lang="en-US" alt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الطعام</a:t>
            </a:r>
            <a:r>
              <a:rPr lang="en-US" alt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وتقرأ</a:t>
            </a:r>
            <a:r>
              <a:rPr lang="en-US" alt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السلام</a:t>
            </a:r>
            <a:r>
              <a:rPr lang="en-US" alt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على</a:t>
            </a:r>
            <a:r>
              <a:rPr lang="en-US" alt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من</a:t>
            </a:r>
            <a:r>
              <a:rPr lang="en-US" alt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عرفت</a:t>
            </a:r>
            <a:r>
              <a:rPr lang="en-US" alt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ومن</a:t>
            </a:r>
            <a:r>
              <a:rPr lang="en-US" alt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لم</a:t>
            </a:r>
            <a:r>
              <a:rPr lang="en-US" alt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تعرف</a:t>
            </a:r>
            <a:r>
              <a:rPr lang="en-US" alt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bn-IN" altLang="en-GB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alt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 </a:t>
            </a:r>
            <a:r>
              <a:rPr lang="en-GB" altLang="en-GB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متفق</a:t>
            </a:r>
            <a:r>
              <a:rPr lang="en-US" alt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GB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عليه</a:t>
            </a:r>
            <a:r>
              <a:rPr lang="en-US" alt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)</a:t>
            </a:r>
            <a:endParaRPr lang="en-GB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17220" y="3124743"/>
            <a:ext cx="11271274" cy="2699657"/>
          </a:xfrm>
          <a:prstGeom prst="roundRect">
            <a:avLst/>
          </a:prstGeom>
          <a:noFill/>
          <a:ln w="5715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altLang="en-GB" sz="3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হযরত</a:t>
            </a:r>
            <a:r>
              <a:rPr lang="en-US" altLang="en-GB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আব্দুল্লাহ</a:t>
            </a:r>
            <a:r>
              <a:rPr lang="en-US" altLang="en-GB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ইবনে</a:t>
            </a:r>
            <a:r>
              <a:rPr lang="en-US" altLang="en-GB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</a:t>
            </a:r>
            <a:r>
              <a:rPr lang="en-US" altLang="en-GB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</a:t>
            </a:r>
            <a:r>
              <a:rPr lang="en-US" altLang="en-GB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GB" altLang="en-GB" sz="3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altLang="en-GB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বর্ণিত</a:t>
            </a:r>
            <a:r>
              <a:rPr lang="en-US" altLang="en-GB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 </a:t>
            </a:r>
            <a:r>
              <a:rPr lang="en-GB" altLang="en-GB" sz="3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জনৈক</a:t>
            </a:r>
            <a:r>
              <a:rPr lang="en-US" altLang="en-GB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ব্যক্তি</a:t>
            </a:r>
            <a:r>
              <a:rPr lang="en-US" altLang="en-GB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হজরত</a:t>
            </a:r>
            <a:r>
              <a:rPr lang="en-US" altLang="en-GB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মুহাম্মদ</a:t>
            </a:r>
            <a:r>
              <a:rPr lang="en-US" altLang="en-GB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</a:t>
            </a:r>
            <a:r>
              <a:rPr lang="en-US" altLang="en-GB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  </a:t>
            </a:r>
            <a:r>
              <a:rPr lang="en-GB" altLang="en-GB" sz="3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altLang="en-GB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জিজ্ঞেস</a:t>
            </a:r>
            <a:r>
              <a:rPr lang="en-US" altLang="en-GB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করলেন</a:t>
            </a:r>
            <a:r>
              <a:rPr lang="en-US" altLang="en-GB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 "</a:t>
            </a:r>
            <a:r>
              <a:rPr lang="en-GB" altLang="en-GB" sz="3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হে</a:t>
            </a:r>
            <a:r>
              <a:rPr lang="en-US" altLang="en-GB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আল্লাহর</a:t>
            </a:r>
            <a:r>
              <a:rPr lang="en-US" altLang="en-GB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রাসুল</a:t>
            </a:r>
            <a:r>
              <a:rPr lang="en-US" altLang="en-GB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! </a:t>
            </a:r>
            <a:r>
              <a:rPr lang="en-GB" altLang="en-GB" sz="3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ইসলামের</a:t>
            </a:r>
            <a:r>
              <a:rPr lang="en-US" altLang="en-GB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GB" altLang="en-GB" sz="3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altLang="en-GB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altLang="en-GB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কাজটি</a:t>
            </a:r>
            <a:r>
              <a:rPr lang="en-US" altLang="en-GB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সর্বোত্তম</a:t>
            </a:r>
            <a:r>
              <a:rPr lang="en-US" altLang="en-GB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?" </a:t>
            </a:r>
            <a:r>
              <a:rPr lang="en-GB" altLang="en-GB" sz="3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altLang="en-GB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বললেন</a:t>
            </a:r>
            <a:r>
              <a:rPr lang="en-US" altLang="en-GB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 "</a:t>
            </a:r>
            <a:r>
              <a:rPr lang="en-GB" altLang="en-GB" sz="3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তুমি</a:t>
            </a:r>
            <a:r>
              <a:rPr lang="en-US" altLang="en-GB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অপরকে</a:t>
            </a:r>
            <a:r>
              <a:rPr lang="en-US" altLang="en-GB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altLang="en-GB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দেবে</a:t>
            </a:r>
            <a:r>
              <a:rPr lang="en-US" altLang="en-GB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altLang="en-GB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</a:t>
            </a:r>
            <a:r>
              <a:rPr lang="en-US" altLang="en-GB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অপরিচিত</a:t>
            </a:r>
            <a:r>
              <a:rPr lang="en-US" altLang="en-GB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altLang="en-GB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সালাম</a:t>
            </a:r>
            <a:r>
              <a:rPr lang="en-US" altLang="en-GB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দেবে</a:t>
            </a:r>
            <a:r>
              <a:rPr lang="en-US" altLang="en-GB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"</a:t>
            </a:r>
            <a:r>
              <a:rPr lang="en-GB" altLang="en-GB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altLang="en-GB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GB" altLang="en-GB" sz="3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বুখারী</a:t>
            </a:r>
            <a:r>
              <a:rPr lang="en-US" altLang="en-GB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altLang="en-GB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GB" sz="3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মুসলিম</a:t>
            </a:r>
            <a:r>
              <a:rPr lang="en-US" altLang="en-GB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)</a:t>
            </a:r>
            <a:endParaRPr lang="en-GB" sz="3200" b="1" i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rame 5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468"/>
            </a:avLst>
          </a:prstGeom>
          <a:gradFill flip="none" rotWithShape="1">
            <a:gsLst>
              <a:gs pos="59000">
                <a:srgbClr val="AF2183"/>
              </a:gs>
              <a:gs pos="54000">
                <a:srgbClr val="2F673A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 extrusionH="25400">
            <a:bevelT w="101600" prst="riblet"/>
            <a:bevelB w="57150" h="95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151" b="96237" l="10000" r="951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26085" y="60272"/>
            <a:ext cx="2143593" cy="147669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151" b="96237" l="10000" r="951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285366" y="5367001"/>
            <a:ext cx="2143593" cy="147669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151" b="96237" l="10000" r="951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285367" y="110738"/>
            <a:ext cx="2143593" cy="147669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151" b="96237" l="10000" r="951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6084" y="5243929"/>
            <a:ext cx="2143593" cy="147669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778381" y="364284"/>
            <a:ext cx="2743201" cy="69979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A" sz="32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اىّ الاسلام خير</a:t>
            </a:r>
            <a:endParaRPr lang="en-US" sz="32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195805" y="1525553"/>
            <a:ext cx="4758612" cy="849086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000" b="1" dirty="0">
                <a:solidFill>
                  <a:schemeClr val="tx1"/>
                </a:solidFill>
                <a:latin typeface="Arial" panose="020B0604020202020204" pitchFamily="34" charset="0"/>
              </a:rPr>
              <a:t>اىّ اداب الاسلام خير</a:t>
            </a:r>
            <a:endParaRPr lang="en-US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195805" y="2596241"/>
            <a:ext cx="4758612" cy="84908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600" b="1" dirty="0">
                <a:solidFill>
                  <a:schemeClr val="tx1"/>
                </a:solidFill>
                <a:latin typeface="Arial" panose="020B0604020202020204" pitchFamily="34" charset="0"/>
              </a:rPr>
              <a:t>اىّ علامات الاسلام خير</a:t>
            </a:r>
            <a:endParaRPr lang="en-US" sz="3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195805" y="3666929"/>
            <a:ext cx="4758612" cy="84908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000" dirty="0">
                <a:solidFill>
                  <a:schemeClr val="tx1"/>
                </a:solidFill>
                <a:latin typeface="Arial" panose="020B0604020202020204" pitchFamily="34" charset="0"/>
              </a:rPr>
              <a:t>ا</a:t>
            </a:r>
            <a:r>
              <a:rPr lang="ar-SA" sz="3600" b="1" dirty="0">
                <a:solidFill>
                  <a:schemeClr val="tx1"/>
                </a:solidFill>
                <a:latin typeface="Arial" panose="020B0604020202020204" pitchFamily="34" charset="0"/>
              </a:rPr>
              <a:t>ىّ خصال الاسلام خير</a:t>
            </a:r>
            <a:endParaRPr lang="en-US" sz="3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195805" y="4739169"/>
            <a:ext cx="4758612" cy="84908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600" b="1" dirty="0">
                <a:solidFill>
                  <a:srgbClr val="002060"/>
                </a:solidFill>
                <a:latin typeface="Arial" panose="020B0604020202020204" pitchFamily="34" charset="0"/>
              </a:rPr>
              <a:t>اىّ اعمال الاسلام خير</a:t>
            </a:r>
            <a:endParaRPr lang="en-US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666792" y="382555"/>
            <a:ext cx="3862873" cy="69979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b="1" dirty="0">
                <a:solidFill>
                  <a:schemeClr val="tx1"/>
                </a:solidFill>
              </a:rPr>
              <a:t>দ্বারা কি বুঝানো হয়েছে?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246775" y="1525553"/>
            <a:ext cx="2444620" cy="84908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শিষ্ঠাচার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246775" y="2609458"/>
            <a:ext cx="2444620" cy="84908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নিদর্শন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246775" y="3694919"/>
            <a:ext cx="2444620" cy="84908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স্বভাব</a:t>
            </a:r>
            <a:endParaRPr 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246775" y="4740721"/>
            <a:ext cx="2444620" cy="84908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আমল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Frame 1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468"/>
            </a:avLst>
          </a:prstGeom>
          <a:gradFill flip="none" rotWithShape="1">
            <a:gsLst>
              <a:gs pos="59000">
                <a:srgbClr val="AF2183"/>
              </a:gs>
              <a:gs pos="54000">
                <a:srgbClr val="2F673A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 extrusionH="25400">
            <a:bevelT w="101600" prst="riblet"/>
            <a:bevelB w="57150" h="95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151" b="96237" l="10000" r="951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15780" y="65777"/>
            <a:ext cx="2143593" cy="147669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151" b="96237" l="10000" r="951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307777" y="5316458"/>
            <a:ext cx="2143593" cy="147669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151" b="96237" l="10000" r="951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648">
            <a:off x="-215779" y="5316459"/>
            <a:ext cx="2143593" cy="147669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151" b="96237" l="10000" r="951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307778" y="129375"/>
            <a:ext cx="2143593" cy="1476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981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899492" y="326432"/>
            <a:ext cx="2873829" cy="81176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متّفق عليه</a:t>
            </a:r>
            <a:endParaRPr lang="en-US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85211" y="1125684"/>
            <a:ext cx="11464290" cy="3112951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400" b="1" dirty="0">
                <a:solidFill>
                  <a:schemeClr val="tx1"/>
                </a:solidFill>
              </a:rPr>
              <a:t>متفق</a:t>
            </a:r>
            <a:r>
              <a:rPr lang="ar-SA" sz="2400" dirty="0">
                <a:solidFill>
                  <a:schemeClr val="tx1"/>
                </a:solidFill>
              </a:rPr>
              <a:t> </a:t>
            </a:r>
            <a:r>
              <a:rPr lang="ar-SA" sz="2800" b="1" dirty="0">
                <a:solidFill>
                  <a:schemeClr val="tx1"/>
                </a:solidFill>
              </a:rPr>
              <a:t>– اسم مفعول- واحد مذكر- باب افتعال – مصدار الاتفاق – </a:t>
            </a:r>
            <a:endParaRPr lang="bn-IN" sz="2400" b="1" dirty="0">
              <a:solidFill>
                <a:schemeClr val="tx1"/>
              </a:solidFill>
            </a:endParaRPr>
          </a:p>
          <a:p>
            <a:pPr algn="ctr"/>
            <a:r>
              <a:rPr lang="bn-IN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অর্থ-ঐকমত্য প্রতিষ্টিত হয়েছে ,একমত পোষন করা হয়েছে।</a:t>
            </a:r>
          </a:p>
          <a:p>
            <a:pPr algn="ctr"/>
            <a:r>
              <a:rPr lang="bn-IN" sz="2400" b="1" dirty="0">
                <a:solidFill>
                  <a:schemeClr val="tx1"/>
                </a:solidFill>
              </a:rPr>
              <a:t>       </a:t>
            </a:r>
            <a:r>
              <a:rPr lang="ar-SA" sz="4400" b="1" dirty="0">
                <a:solidFill>
                  <a:schemeClr val="tx1"/>
                </a:solidFill>
              </a:rPr>
              <a:t>عليه</a:t>
            </a:r>
            <a:r>
              <a:rPr lang="bn-IN" sz="2400" b="1" dirty="0">
                <a:solidFill>
                  <a:schemeClr val="tx1"/>
                </a:solidFill>
              </a:rPr>
              <a:t>    </a:t>
            </a:r>
            <a:r>
              <a:rPr lang="bn-IN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 অর্থ – যার উপর, যার প্রতি,।উভয় একত্রে অর্থ হয়-যার প্রতি ঐকমত্য প্রতিষ্টিত হয়েছে অথবা যাএ উপর একমত পোষন করা হয়েছে।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161155" y="3736269"/>
            <a:ext cx="10609507" cy="2486633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১।ইবনে হাজার আসকালানী (র)এর মতে- যে হাদিস একই বর্ণনাকারঈ হতে ইমাম বুখারী (র) ও ইমাম মুসলিম (র) বর্ণনা করেছেন</a:t>
            </a:r>
            <a:endParaRPr 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084521" y="331386"/>
            <a:ext cx="4963886" cy="86774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দ্বারা কি বুঝানো হয়েছে?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Frame 7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468"/>
            </a:avLst>
          </a:prstGeom>
          <a:gradFill flip="none" rotWithShape="1">
            <a:gsLst>
              <a:gs pos="59000">
                <a:srgbClr val="AF2183"/>
              </a:gs>
              <a:gs pos="54000">
                <a:srgbClr val="2F673A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 extrusionH="25400">
            <a:bevelT w="101600" prst="riblet"/>
            <a:bevelB w="57150" h="95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151" b="96237" l="10000" r="951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24294" y="84484"/>
            <a:ext cx="2143593" cy="147669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151" b="96237" l="10000" r="951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5557" y="5228550"/>
            <a:ext cx="2143593" cy="147669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151" b="96237" l="10000" r="951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375687">
            <a:off x="10259488" y="5260501"/>
            <a:ext cx="2143593" cy="147669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151" b="96237" l="10000" r="951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293964" y="152752"/>
            <a:ext cx="2143593" cy="1476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831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558</TotalTime>
  <Words>906</Words>
  <Application>Microsoft Office PowerPoint</Application>
  <PresentationFormat>Widescreen</PresentationFormat>
  <Paragraphs>126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Arabic Transparent</vt:lpstr>
      <vt:lpstr>Arial</vt:lpstr>
      <vt:lpstr>Calibri</vt:lpstr>
      <vt:lpstr>Calibri Light</vt:lpstr>
      <vt:lpstr>等线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হাদিস নং 2</vt:lpstr>
      <vt:lpstr>PowerPoint Presentation</vt:lpstr>
      <vt:lpstr>PowerPoint Presentation</vt:lpstr>
      <vt:lpstr>PowerPoint Presentation</vt:lpstr>
      <vt:lpstr>تحقيقات الألفاظ </vt:lpstr>
      <vt:lpstr>PowerPoint Presentation</vt:lpstr>
      <vt:lpstr>হাদিস নং 4</vt:lpstr>
      <vt:lpstr>لا تؤمنوا حتى تحابوا </vt:lpstr>
      <vt:lpstr>افشوا </vt:lpstr>
      <vt:lpstr>تحقيقات الألفاظ </vt:lpstr>
      <vt:lpstr>হাদিস 6</vt:lpstr>
      <vt:lpstr>হাদিস-26</vt:lpstr>
      <vt:lpstr>PowerPoint Presentation</vt:lpstr>
      <vt:lpstr>PowerPoint Presentation</vt:lpstr>
      <vt:lpstr>বাড়ির কাজ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GT-I9295</dc:creator>
  <cp:lastModifiedBy>Rohul amin Siddiqui</cp:lastModifiedBy>
  <cp:revision>94</cp:revision>
  <dcterms:created xsi:type="dcterms:W3CDTF">2015-05-07T21:30:45Z</dcterms:created>
  <dcterms:modified xsi:type="dcterms:W3CDTF">2022-03-05T16:52:43Z</dcterms:modified>
</cp:coreProperties>
</file>