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335" r:id="rId2"/>
    <p:sldId id="336" r:id="rId3"/>
    <p:sldId id="337" r:id="rId4"/>
    <p:sldId id="296" r:id="rId5"/>
    <p:sldId id="260" r:id="rId6"/>
    <p:sldId id="329" r:id="rId7"/>
    <p:sldId id="301" r:id="rId8"/>
    <p:sldId id="342" r:id="rId9"/>
    <p:sldId id="340" r:id="rId10"/>
    <p:sldId id="341" r:id="rId11"/>
    <p:sldId id="347" r:id="rId12"/>
    <p:sldId id="348" r:id="rId13"/>
    <p:sldId id="344" r:id="rId14"/>
    <p:sldId id="379" r:id="rId15"/>
    <p:sldId id="382" r:id="rId16"/>
    <p:sldId id="381" r:id="rId17"/>
    <p:sldId id="380" r:id="rId18"/>
    <p:sldId id="383" r:id="rId19"/>
    <p:sldId id="349" r:id="rId20"/>
    <p:sldId id="351" r:id="rId21"/>
    <p:sldId id="352" r:id="rId22"/>
    <p:sldId id="353" r:id="rId23"/>
    <p:sldId id="354" r:id="rId24"/>
    <p:sldId id="357" r:id="rId25"/>
    <p:sldId id="358" r:id="rId26"/>
    <p:sldId id="360" r:id="rId27"/>
    <p:sldId id="361" r:id="rId28"/>
    <p:sldId id="364" r:id="rId29"/>
    <p:sldId id="374" r:id="rId30"/>
    <p:sldId id="365" r:id="rId31"/>
    <p:sldId id="366" r:id="rId32"/>
    <p:sldId id="373" r:id="rId33"/>
    <p:sldId id="372" r:id="rId34"/>
    <p:sldId id="371" r:id="rId35"/>
    <p:sldId id="370" r:id="rId36"/>
    <p:sldId id="369" r:id="rId37"/>
    <p:sldId id="368" r:id="rId38"/>
    <p:sldId id="367" r:id="rId39"/>
    <p:sldId id="375" r:id="rId40"/>
    <p:sldId id="376" r:id="rId41"/>
    <p:sldId id="377" r:id="rId42"/>
    <p:sldId id="378" r:id="rId43"/>
    <p:sldId id="384" r:id="rId44"/>
    <p:sldId id="33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0" autoAdjust="0"/>
    <p:restoredTop sz="82617" autoAdjust="0"/>
  </p:normalViewPr>
  <p:slideViewPr>
    <p:cSldViewPr>
      <p:cViewPr varScale="1">
        <p:scale>
          <a:sx n="61" d="100"/>
          <a:sy n="61" d="100"/>
        </p:scale>
        <p:origin x="98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38C76-66B4-422C-8FB1-B079E4FB9D49}" type="datetimeFigureOut">
              <a:rPr lang="en-US" smtClean="0"/>
              <a:pPr/>
              <a:t>2022-03-05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D85C4-694E-49EB-8E8C-7C615E49D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D85C4-694E-49EB-8E8C-7C615E49DF0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87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D85C4-694E-49EB-8E8C-7C615E49DF0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22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D85C4-694E-49EB-8E8C-7C615E49DF0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22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D85C4-694E-49EB-8E8C-7C615E49DF0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22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D85C4-694E-49EB-8E8C-7C615E49DF0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22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D85C4-694E-49EB-8E8C-7C615E49DF0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2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2022-03-05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2022-03-05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2022-03-05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2022-03-05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2022-03-05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2022-03-05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2022-03-05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2022-03-05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2022-03-05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2022-03-05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2022-03-05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2022-03-05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fif"/><Relationship Id="rId4" Type="http://schemas.openxmlformats.org/officeDocument/2006/relationships/image" Target="../media/image7.jf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ose-flower.jpg"/>
          <p:cNvPicPr>
            <a:picLocks noChangeAspect="1"/>
          </p:cNvPicPr>
          <p:nvPr/>
        </p:nvPicPr>
        <p:blipFill rotWithShape="1">
          <a:blip r:embed="rId2"/>
          <a:srcRect t="3737" b="5353"/>
          <a:stretch/>
        </p:blipFill>
        <p:spPr>
          <a:xfrm>
            <a:off x="-33130" y="-82825"/>
            <a:ext cx="9144000" cy="55626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0" y="5257800"/>
            <a:ext cx="9144000" cy="1828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4495800" cy="2133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২০১২সালে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মধ্যপ্রাচ্যের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সৌদি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আরবে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উটের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মার্স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সংক্রমণের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৮৫৮লোকের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1752" y="152400"/>
            <a:ext cx="8686800" cy="1146048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495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3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838200"/>
            <a:ext cx="4191000" cy="5867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838200"/>
            <a:ext cx="4572000" cy="6019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২০১৯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৩১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চীনের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উহান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সংক্রমণের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১৯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২০২০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মহামারী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পড়েছে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70C0"/>
              </a:solidFill>
            </a:endParaRPr>
          </a:p>
          <a:p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1752" y="-76200"/>
            <a:ext cx="8686800" cy="914400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5715000" cy="601980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ল্যাটিন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মুকুট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অনুবীক্ষণ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ভাইরাসটি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অনেকটা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মুকুটের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মত।এই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মানবদেহে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কোভিড-১৯।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8"/>
          <a:stretch/>
        </p:blipFill>
        <p:spPr>
          <a:xfrm>
            <a:off x="5638800" y="838200"/>
            <a:ext cx="3352800" cy="5943600"/>
          </a:xfrm>
        </p:spPr>
      </p:pic>
      <p:sp>
        <p:nvSpPr>
          <p:cNvPr id="6" name="Horizontal Scroll 5"/>
          <p:cNvSpPr/>
          <p:nvPr/>
        </p:nvSpPr>
        <p:spPr>
          <a:xfrm>
            <a:off x="-12700" y="-76200"/>
            <a:ext cx="9144000" cy="838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8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447800"/>
            <a:ext cx="7848600" cy="411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9600" b="1" u="sng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9600" b="1" u="sng" dirty="0" smtClean="0">
              <a:solidFill>
                <a:srgbClr val="00B050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endParaRPr lang="en-US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0" y="1676400"/>
            <a:ext cx="9144000" cy="5181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**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আক্রান্তের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প্রায়-১,৪০,০০০জন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</a:rPr>
              <a:t>**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মৃতের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প্রায়-৫,০০০জন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</a:rPr>
              <a:t>**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মৃতের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প্রায়-২%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371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ছড়ায়</a:t>
            </a:r>
            <a:endParaRPr lang="en-US" sz="3600" b="1" dirty="0"/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08202"/>
            <a:ext cx="8534400" cy="3749598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-76200" y="52578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/>
              </a:rPr>
              <a:t>মূলত</a:t>
            </a:r>
            <a:r>
              <a:rPr lang="en-US" sz="36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/>
              </a:rPr>
              <a:t>বাতাসের</a:t>
            </a:r>
            <a:r>
              <a:rPr lang="en-US" sz="3600" b="1" dirty="0" smtClean="0">
                <a:solidFill>
                  <a:srgbClr val="FF0000"/>
                </a:solidFill>
                <a:latin typeface="NikoshBAN"/>
              </a:rPr>
              <a:t> Air Droplet </a:t>
            </a:r>
            <a:r>
              <a:rPr lang="en-US" sz="3600" b="1" dirty="0" err="1" smtClean="0">
                <a:solidFill>
                  <a:srgbClr val="FF0000"/>
                </a:solidFill>
                <a:latin typeface="NikoshBAN"/>
              </a:rPr>
              <a:t>এর</a:t>
            </a:r>
            <a:r>
              <a:rPr lang="en-US" sz="36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/>
              </a:rPr>
              <a:t>মাধ্যমে</a:t>
            </a:r>
            <a:r>
              <a:rPr lang="en-US" sz="3600" b="1" dirty="0" smtClean="0">
                <a:solidFill>
                  <a:srgbClr val="FF0000"/>
                </a:solidFill>
                <a:latin typeface="NikoshBAN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7383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ছড়ায়</a:t>
            </a:r>
            <a:endParaRPr lang="en-US" sz="3600" b="1" dirty="0"/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447800"/>
            <a:ext cx="4687952" cy="3653019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-76200" y="52578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হাঁচি</a:t>
            </a:r>
            <a:r>
              <a:rPr lang="en-US" sz="3600" b="1" dirty="0" smtClean="0">
                <a:solidFill>
                  <a:srgbClr val="FF0000"/>
                </a:solidFill>
              </a:rPr>
              <a:t> ও </a:t>
            </a:r>
            <a:r>
              <a:rPr lang="en-US" sz="3600" b="1" dirty="0" err="1" smtClean="0">
                <a:solidFill>
                  <a:srgbClr val="FF0000"/>
                </a:solidFill>
              </a:rPr>
              <a:t>কাশির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মাধ্যমে</a:t>
            </a:r>
            <a:r>
              <a:rPr lang="en-US" sz="3600" b="1" dirty="0" smtClean="0">
                <a:solidFill>
                  <a:srgbClr val="FF0000"/>
                </a:solidFill>
              </a:rPr>
              <a:t>।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LENOVO\Desktop\New folder\03-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447799"/>
            <a:ext cx="4389783" cy="365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5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ছড়ায়</a:t>
            </a:r>
            <a:endParaRPr lang="en-US" sz="3600" b="1" dirty="0"/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08202"/>
            <a:ext cx="8077200" cy="3749598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-76200" y="52578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আক্রান্ত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ব্যক্তিকে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স্পর্শ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করলে</a:t>
            </a:r>
            <a:r>
              <a:rPr lang="en-US" sz="3600" b="1" dirty="0" smtClean="0">
                <a:solidFill>
                  <a:srgbClr val="FF0000"/>
                </a:solidFill>
              </a:rPr>
              <a:t>।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ছড়ায়</a:t>
            </a:r>
            <a:endParaRPr lang="en-US" sz="3600" b="1" dirty="0"/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80391"/>
            <a:ext cx="8153400" cy="3405219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-76200" y="5085610"/>
            <a:ext cx="9144000" cy="177239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পয়নিস্কাশন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ব্যবস্থার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মাধ্যমে</a:t>
            </a:r>
            <a:r>
              <a:rPr lang="en-US" sz="3600" b="1" dirty="0" smtClean="0">
                <a:solidFill>
                  <a:srgbClr val="FF0000"/>
                </a:solidFill>
              </a:rPr>
              <a:t> ও </a:t>
            </a:r>
            <a:r>
              <a:rPr lang="en-US" sz="3600" b="1" dirty="0" err="1" smtClean="0">
                <a:solidFill>
                  <a:srgbClr val="FF0000"/>
                </a:solidFill>
              </a:rPr>
              <a:t>ছড়াতে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পারে</a:t>
            </a:r>
            <a:r>
              <a:rPr lang="en-US" sz="3600" b="1" dirty="0" smtClean="0">
                <a:solidFill>
                  <a:srgbClr val="FF0000"/>
                </a:solidFill>
              </a:rPr>
              <a:t>।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ছড়ায়</a:t>
            </a:r>
            <a:endParaRPr lang="en-US" sz="3600" b="1" dirty="0"/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0391"/>
            <a:ext cx="8305800" cy="3405219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-76200" y="52578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ভাইরাস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আছে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এমন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কিছু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স্পর্শ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করলে</a:t>
            </a:r>
            <a:r>
              <a:rPr lang="en-US" sz="3600" b="1" dirty="0" smtClean="0">
                <a:solidFill>
                  <a:srgbClr val="FF0000"/>
                </a:solidFill>
              </a:rPr>
              <a:t>।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2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20574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আক্রান্তের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লক্ষন</a:t>
            </a:r>
            <a:endParaRPr lang="en-US" sz="5400" b="1" dirty="0">
              <a:solidFill>
                <a:srgbClr val="0070C0"/>
              </a:solidFill>
            </a:endParaRP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067800" cy="32004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-76200" y="52578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সর্দি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2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05900" cy="17526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38100" y="1524000"/>
            <a:ext cx="9144000" cy="51689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dirty="0" err="1" smtClean="0">
                <a:solidFill>
                  <a:schemeClr val="tx2"/>
                </a:solidFill>
                <a:latin typeface="NikoshBAN"/>
                <a:cs typeface="NikoshBAN" pitchFamily="2" charset="0"/>
              </a:rPr>
              <a:t>কামরুজ্জামান</a:t>
            </a:r>
            <a:r>
              <a:rPr lang="en-US" sz="3200" dirty="0" smtClean="0">
                <a:solidFill>
                  <a:schemeClr val="tx2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/>
                <a:cs typeface="NikoshBAN" pitchFamily="2" charset="0"/>
              </a:rPr>
              <a:t>সরকার</a:t>
            </a:r>
            <a:endParaRPr lang="bn-BD" sz="3200" dirty="0">
              <a:solidFill>
                <a:schemeClr val="tx2"/>
              </a:solidFill>
              <a:latin typeface="NikoshBAN"/>
              <a:cs typeface="NikoshBAN" pitchFamily="2" charset="0"/>
            </a:endParaRPr>
          </a:p>
          <a:p>
            <a:pPr marL="342900" lvl="0" indent="-342900" algn="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dirty="0" err="1" smtClean="0">
                <a:solidFill>
                  <a:schemeClr val="tx2"/>
                </a:solidFill>
                <a:latin typeface="NikoshBAN"/>
                <a:cs typeface="NikoshBAN" pitchFamily="2" charset="0"/>
              </a:rPr>
              <a:t>সহকারী</a:t>
            </a:r>
            <a:r>
              <a:rPr lang="bn-BD" sz="3200" dirty="0" smtClean="0">
                <a:solidFill>
                  <a:schemeClr val="tx2"/>
                </a:solidFill>
                <a:latin typeface="NikoshBAN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2"/>
                </a:solidFill>
                <a:latin typeface="NikoshBAN"/>
                <a:cs typeface="NikoshBAN" pitchFamily="2" charset="0"/>
              </a:rPr>
              <a:t>শিক্ষক</a:t>
            </a:r>
            <a:r>
              <a:rPr lang="en-US" sz="3200" dirty="0">
                <a:solidFill>
                  <a:schemeClr val="tx2"/>
                </a:solidFill>
                <a:latin typeface="NikoshBAN"/>
                <a:cs typeface="NikoshBAN" pitchFamily="2" charset="0"/>
              </a:rPr>
              <a:t>,</a:t>
            </a:r>
          </a:p>
          <a:p>
            <a:pPr marL="342900" lvl="0" indent="-342900" algn="r">
              <a:lnSpc>
                <a:spcPct val="150000"/>
              </a:lnSpc>
              <a:spcBef>
                <a:spcPct val="20000"/>
              </a:spcBef>
              <a:defRPr/>
            </a:pPr>
            <a:r>
              <a:rPr lang="bn-BD" sz="3200" dirty="0">
                <a:solidFill>
                  <a:schemeClr val="tx2"/>
                </a:solidFill>
                <a:latin typeface="NikoshBAN"/>
                <a:cs typeface="NikoshBAN" pitchFamily="2" charset="0"/>
              </a:rPr>
              <a:t>বাক</a:t>
            </a:r>
            <a:r>
              <a:rPr lang="en-US" sz="3200" dirty="0" err="1">
                <a:solidFill>
                  <a:schemeClr val="tx2"/>
                </a:solidFill>
                <a:latin typeface="NikoshBAN"/>
                <a:cs typeface="NikoshBAN" pitchFamily="2" charset="0"/>
              </a:rPr>
              <a:t>সার</a:t>
            </a:r>
            <a:r>
              <a:rPr lang="bn-BD" sz="3200" dirty="0">
                <a:solidFill>
                  <a:schemeClr val="tx2"/>
                </a:solidFill>
                <a:latin typeface="NikoshBAN"/>
                <a:cs typeface="NikoshBAN" pitchFamily="2" charset="0"/>
              </a:rPr>
              <a:t> উচ্চ </a:t>
            </a:r>
            <a:r>
              <a:rPr lang="bn-BD" sz="3200" dirty="0" smtClean="0">
                <a:solidFill>
                  <a:schemeClr val="tx2"/>
                </a:solidFill>
                <a:latin typeface="NikoshBAN"/>
                <a:cs typeface="NikoshBAN" pitchFamily="2" charset="0"/>
              </a:rPr>
              <a:t>বিদ্যালয়</a:t>
            </a:r>
            <a:endParaRPr lang="bn-BD" sz="3200" dirty="0">
              <a:solidFill>
                <a:schemeClr val="tx2"/>
              </a:solidFill>
              <a:latin typeface="NikoshBAN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02804"/>
            <a:ext cx="316992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21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আক্রান্তের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লক্ষন</a:t>
            </a:r>
            <a:endParaRPr lang="en-US" sz="3600" b="1" dirty="0"/>
          </a:p>
        </p:txBody>
      </p:sp>
      <p:sp>
        <p:nvSpPr>
          <p:cNvPr id="4" name="Horizontal Scroll 3"/>
          <p:cNvSpPr/>
          <p:nvPr/>
        </p:nvSpPr>
        <p:spPr>
          <a:xfrm>
            <a:off x="-76200" y="52578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কাশি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382000" cy="42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1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আক্রান্তের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লক্ষন</a:t>
            </a:r>
            <a:endParaRPr lang="en-US" sz="3600" b="1" dirty="0"/>
          </a:p>
        </p:txBody>
      </p:sp>
      <p:sp>
        <p:nvSpPr>
          <p:cNvPr id="4" name="Horizontal Scroll 3"/>
          <p:cNvSpPr/>
          <p:nvPr/>
        </p:nvSpPr>
        <p:spPr>
          <a:xfrm>
            <a:off x="-76200" y="52578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জ্বর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458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1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আক্রান্তের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লক্ষন</a:t>
            </a:r>
            <a:endParaRPr lang="en-US" sz="3600" b="1" dirty="0"/>
          </a:p>
        </p:txBody>
      </p:sp>
      <p:sp>
        <p:nvSpPr>
          <p:cNvPr id="4" name="Horizontal Scroll 3"/>
          <p:cNvSpPr/>
          <p:nvPr/>
        </p:nvSpPr>
        <p:spPr>
          <a:xfrm>
            <a:off x="0" y="48768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মাথাব্যথা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882011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1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আক্রান্তের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লক্ষন</a:t>
            </a:r>
            <a:endParaRPr lang="en-US" sz="3600" b="1" dirty="0"/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08202"/>
            <a:ext cx="8915399" cy="3749598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-76200" y="52578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গলাব্যথা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1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আক্রান্তের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লক্ষন</a:t>
            </a:r>
            <a:endParaRPr lang="en-US" sz="3600" b="1" dirty="0"/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08202"/>
            <a:ext cx="8610599" cy="3749598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-76200" y="52578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অবসাদ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বা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ক্লান্তি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অনুভব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করা</a:t>
            </a:r>
            <a:r>
              <a:rPr lang="en-US" sz="3600" b="1" dirty="0" smtClean="0">
                <a:solidFill>
                  <a:srgbClr val="FF0000"/>
                </a:solidFill>
              </a:rPr>
              <a:t>।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আক্রান্তের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লক্ষন</a:t>
            </a:r>
            <a:endParaRPr lang="en-US" sz="3600" b="1" dirty="0"/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08202"/>
            <a:ext cx="8534400" cy="3749598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-76200" y="52578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নিউমোনিয়ায়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আক্রান্ত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হওয়া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আক্রান্তের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লক্ষন</a:t>
            </a:r>
            <a:endParaRPr lang="en-US" sz="3600" b="1" dirty="0"/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08202"/>
            <a:ext cx="8382000" cy="3749598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-88900" y="52578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</a:rPr>
              <a:t>ব্রঙ্কাইটিসে</a:t>
            </a:r>
            <a:r>
              <a:rPr lang="en-US" sz="3600" b="1" dirty="0" smtClean="0">
                <a:solidFill>
                  <a:srgbClr val="FF0000"/>
                </a:solidFill>
              </a:rPr>
              <a:t>  </a:t>
            </a:r>
            <a:r>
              <a:rPr lang="en-US" sz="3600" b="1" dirty="0" err="1">
                <a:solidFill>
                  <a:srgbClr val="FF0000"/>
                </a:solidFill>
              </a:rPr>
              <a:t>আক্রান্ত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হওয়া</a:t>
            </a:r>
            <a:r>
              <a:rPr lang="en-US" sz="3600" b="1" dirty="0" smtClean="0">
                <a:solidFill>
                  <a:srgbClr val="FF0000"/>
                </a:solidFill>
              </a:rPr>
              <a:t>।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3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আক্রান্তের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লক্ষন</a:t>
            </a:r>
            <a:endParaRPr lang="en-US" sz="3600" b="1" dirty="0"/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08202"/>
            <a:ext cx="8382000" cy="3749598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-76200" y="52578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মারাত্নক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পর্যায়ে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অজ্ঞান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হয়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যাওয়া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7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বর্জণীয়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610600" cy="38100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-76200" y="52578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দিনে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বার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বার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সাবান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দিয়ে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হাত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ধোয়া</a:t>
            </a:r>
            <a:r>
              <a:rPr lang="en-US" sz="3600" b="1" dirty="0" smtClean="0">
                <a:solidFill>
                  <a:srgbClr val="0070C0"/>
                </a:solidFill>
              </a:rPr>
              <a:t>।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7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বর্জণীয়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08202"/>
            <a:ext cx="8153400" cy="3749598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-76200" y="52578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হাত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না</a:t>
            </a:r>
            <a:r>
              <a:rPr lang="en-US" sz="3600" b="1" dirty="0" smtClean="0">
                <a:solidFill>
                  <a:srgbClr val="0070C0"/>
                </a:solidFill>
              </a:rPr>
              <a:t>  </a:t>
            </a:r>
            <a:r>
              <a:rPr lang="en-US" sz="3600" b="1" dirty="0" err="1" smtClean="0">
                <a:solidFill>
                  <a:srgbClr val="0070C0"/>
                </a:solidFill>
              </a:rPr>
              <a:t>ধুয়ে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মুখ,চোখ</a:t>
            </a:r>
            <a:r>
              <a:rPr lang="en-US" sz="3600" b="1" dirty="0" smtClean="0">
                <a:solidFill>
                  <a:srgbClr val="0070C0"/>
                </a:solidFill>
              </a:rPr>
              <a:t> ও </a:t>
            </a:r>
            <a:r>
              <a:rPr lang="en-US" sz="3600" b="1" dirty="0" err="1" smtClean="0">
                <a:solidFill>
                  <a:srgbClr val="0070C0"/>
                </a:solidFill>
              </a:rPr>
              <a:t>নাক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স্পর্শ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না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করা</a:t>
            </a:r>
            <a:r>
              <a:rPr lang="en-US" sz="3600" b="1" dirty="0" smtClean="0">
                <a:solidFill>
                  <a:srgbClr val="0070C0"/>
                </a:solidFill>
              </a:rPr>
              <a:t>।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5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-76200" y="-228600"/>
            <a:ext cx="9144000" cy="22860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133600"/>
            <a:ext cx="9144000" cy="472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 মিনিট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3497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বর্জণীয়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8229600" cy="3749598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-76200" y="52578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হাঁচি-কাশির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সময়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মুখ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টিস্যু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বা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রুমাল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দিয়ে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ঢেকে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রাখা</a:t>
            </a:r>
            <a:r>
              <a:rPr lang="en-US" sz="3600" b="1" dirty="0" smtClean="0">
                <a:solidFill>
                  <a:srgbClr val="0070C0"/>
                </a:solidFill>
              </a:rPr>
              <a:t>।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7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বর্জণীয়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61594"/>
            <a:ext cx="8466427" cy="3749598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-76200" y="52578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বন্য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জন্তু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কিংবা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গৃহপালিত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পশুকে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খালি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হাতে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স্পর্শ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না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করা</a:t>
            </a:r>
            <a:r>
              <a:rPr lang="en-US" sz="3600" b="1" dirty="0" smtClean="0">
                <a:solidFill>
                  <a:srgbClr val="0070C0"/>
                </a:solidFill>
              </a:rPr>
              <a:t>।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7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বর্জণীয়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08202"/>
            <a:ext cx="8381999" cy="3749598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-76200" y="52578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মাছ,মাংস</a:t>
            </a:r>
            <a:r>
              <a:rPr lang="en-US" sz="3600" b="1" dirty="0" smtClean="0">
                <a:solidFill>
                  <a:srgbClr val="0070C0"/>
                </a:solidFill>
              </a:rPr>
              <a:t> ও </a:t>
            </a:r>
            <a:r>
              <a:rPr lang="en-US" sz="3600" b="1" dirty="0" err="1" smtClean="0">
                <a:solidFill>
                  <a:srgbClr val="0070C0"/>
                </a:solidFill>
              </a:rPr>
              <a:t>ডিম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ভালোভাবে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রান্না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করা</a:t>
            </a:r>
            <a:r>
              <a:rPr lang="en-US" sz="3600" b="1" dirty="0" smtClean="0">
                <a:solidFill>
                  <a:srgbClr val="0070C0"/>
                </a:solidFill>
              </a:rPr>
              <a:t>।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7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বর্জণীয়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2"/>
          <a:stretch/>
        </p:blipFill>
        <p:spPr>
          <a:xfrm>
            <a:off x="304800" y="1508202"/>
            <a:ext cx="8610600" cy="3749598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-76200" y="52578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মুখে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মাস্ক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ব্যবহার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করা</a:t>
            </a:r>
            <a:r>
              <a:rPr lang="en-US" sz="3600" b="1" dirty="0" smtClean="0">
                <a:solidFill>
                  <a:srgbClr val="0070C0"/>
                </a:solidFill>
              </a:rPr>
              <a:t>।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7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বর্জণীয়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686800" cy="38100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-76200" y="52578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প্রচুর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ফলের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রস</a:t>
            </a:r>
            <a:r>
              <a:rPr lang="en-US" sz="3600" b="1" dirty="0" smtClean="0">
                <a:solidFill>
                  <a:srgbClr val="0070C0"/>
                </a:solidFill>
              </a:rPr>
              <a:t> ও </a:t>
            </a:r>
            <a:r>
              <a:rPr lang="en-US" sz="3600" b="1" dirty="0" err="1" smtClean="0">
                <a:solidFill>
                  <a:srgbClr val="0070C0"/>
                </a:solidFill>
              </a:rPr>
              <a:t>পানি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পান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করা</a:t>
            </a:r>
            <a:r>
              <a:rPr lang="en-US" sz="3600" b="1" dirty="0" smtClean="0">
                <a:solidFill>
                  <a:srgbClr val="0070C0"/>
                </a:solidFill>
              </a:rPr>
              <a:t>।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7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বর্জণীয়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610600" cy="3733799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-76200" y="52578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প্রতিদিন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একাধিকবার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গোসল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করা</a:t>
            </a:r>
            <a:r>
              <a:rPr lang="en-US" sz="3600" b="1" dirty="0" smtClean="0">
                <a:solidFill>
                  <a:srgbClr val="0070C0"/>
                </a:solidFill>
              </a:rPr>
              <a:t>।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7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বর্জণীয়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08202"/>
            <a:ext cx="8382000" cy="3749598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-76200" y="52578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ঠান্ডা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বা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ফ্লো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আক্রান্ত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ব্যক্তির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সাথে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না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মেশা</a:t>
            </a:r>
            <a:r>
              <a:rPr lang="en-US" sz="3600" b="1" dirty="0" smtClean="0">
                <a:solidFill>
                  <a:srgbClr val="0070C0"/>
                </a:solidFill>
              </a:rPr>
              <a:t>।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7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বর্জণীয়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396"/>
            <a:ext cx="2949499" cy="3509403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-76200" y="52578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/>
              </a:rPr>
              <a:t>খাবার</a:t>
            </a:r>
            <a:r>
              <a:rPr lang="en-US" sz="36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/>
              </a:rPr>
              <a:t>প্রস্তুত</a:t>
            </a:r>
            <a:r>
              <a:rPr lang="en-US" sz="36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/>
              </a:rPr>
              <a:t>এবং</a:t>
            </a:r>
            <a:r>
              <a:rPr lang="en-US" sz="36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/>
              </a:rPr>
              <a:t>খাওয়া</a:t>
            </a:r>
            <a:r>
              <a:rPr lang="en-US" sz="36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/>
              </a:rPr>
              <a:t>আগে</a:t>
            </a:r>
            <a:r>
              <a:rPr lang="en-US" sz="3600" b="1" dirty="0" smtClean="0">
                <a:solidFill>
                  <a:srgbClr val="0070C0"/>
                </a:solidFill>
                <a:latin typeface="NikoshBAN"/>
              </a:rPr>
              <a:t> ও </a:t>
            </a:r>
            <a:r>
              <a:rPr lang="en-US" sz="3600" b="1" dirty="0" err="1" smtClean="0">
                <a:solidFill>
                  <a:srgbClr val="0070C0"/>
                </a:solidFill>
                <a:latin typeface="NikoshBAN"/>
              </a:rPr>
              <a:t>পরে</a:t>
            </a:r>
            <a:r>
              <a:rPr lang="en-US" sz="36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/>
              </a:rPr>
              <a:t>ভালো</a:t>
            </a:r>
            <a:r>
              <a:rPr lang="en-US" sz="36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/>
              </a:rPr>
              <a:t>করে</a:t>
            </a:r>
            <a:r>
              <a:rPr lang="en-US" sz="36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/>
              </a:rPr>
              <a:t>সাবান</a:t>
            </a:r>
            <a:r>
              <a:rPr lang="en-US" sz="36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/>
              </a:rPr>
              <a:t>দিয়ে</a:t>
            </a:r>
            <a:r>
              <a:rPr lang="en-US" sz="36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/>
              </a:rPr>
              <a:t>হাত</a:t>
            </a:r>
            <a:r>
              <a:rPr lang="en-US" sz="36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/>
              </a:rPr>
              <a:t>ধোয়া</a:t>
            </a:r>
            <a:r>
              <a:rPr lang="en-US" sz="3600" b="1" dirty="0" smtClean="0">
                <a:solidFill>
                  <a:srgbClr val="0070C0"/>
                </a:solidFill>
                <a:latin typeface="NikoshBAN"/>
              </a:rPr>
              <a:t>।</a:t>
            </a:r>
            <a:endParaRPr lang="en-US" sz="3600" b="1" dirty="0">
              <a:solidFill>
                <a:srgbClr val="0070C0"/>
              </a:solidFill>
              <a:latin typeface="NikoshBAN"/>
            </a:endParaRPr>
          </a:p>
        </p:txBody>
      </p:sp>
      <p:pic>
        <p:nvPicPr>
          <p:cNvPr id="1026" name="Picture 2" descr="C:\Users\LENOVO\Desktop\fffffffff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748397"/>
            <a:ext cx="2857500" cy="350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301" y="1748396"/>
            <a:ext cx="2949499" cy="350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7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বর্জণীয়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8202"/>
            <a:ext cx="8458200" cy="3749598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-76200" y="52578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বাইরে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থেকে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আসার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পর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কাপড়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চোপড়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সাবান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দিয়ে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ধোয়া</a:t>
            </a:r>
            <a:r>
              <a:rPr lang="en-US" sz="3600" b="1" dirty="0" smtClean="0">
                <a:solidFill>
                  <a:srgbClr val="0070C0"/>
                </a:solidFill>
              </a:rPr>
              <a:t>।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7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বর্জণীয়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305800" cy="38100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-76200" y="52578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গণপরিবহন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পরিহার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করা</a:t>
            </a:r>
            <a:r>
              <a:rPr lang="en-US" sz="3600" b="1" dirty="0" smtClean="0">
                <a:solidFill>
                  <a:srgbClr val="0070C0"/>
                </a:solidFill>
              </a:rPr>
              <a:t>।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82" y="3283474"/>
            <a:ext cx="4639218" cy="35745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3474"/>
            <a:ext cx="4419600" cy="3498326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82" y="0"/>
            <a:ext cx="4651918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" y="0"/>
            <a:ext cx="439640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7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বর্জণীয়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41142"/>
            <a:ext cx="8382000" cy="3483717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-76200" y="52578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জনসমাগমে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যাতায়ত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পরিহার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করা</a:t>
            </a:r>
            <a:r>
              <a:rPr lang="en-US" sz="3600" b="1" dirty="0" smtClean="0">
                <a:solidFill>
                  <a:srgbClr val="0070C0"/>
                </a:solidFill>
              </a:rPr>
              <a:t>। 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বর্জণীয়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6370"/>
            <a:ext cx="8382000" cy="3493261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-76200" y="52578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ঘরের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ব্যবহৃত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জিনিসপত্র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পরিস্কার</a:t>
            </a:r>
            <a:r>
              <a:rPr lang="en-US" sz="3600" b="1" dirty="0" smtClean="0">
                <a:solidFill>
                  <a:srgbClr val="0070C0"/>
                </a:solidFill>
              </a:rPr>
              <a:t> ও </a:t>
            </a:r>
            <a:r>
              <a:rPr lang="en-US" sz="3600" b="1" dirty="0" err="1" smtClean="0">
                <a:solidFill>
                  <a:srgbClr val="0070C0"/>
                </a:solidFill>
              </a:rPr>
              <a:t>জীবানুনাশিত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করা</a:t>
            </a:r>
            <a:r>
              <a:rPr lang="en-US" sz="3600" b="1" dirty="0" smtClean="0">
                <a:solidFill>
                  <a:srgbClr val="0070C0"/>
                </a:solidFill>
              </a:rPr>
              <a:t>।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বর্জণীয়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534399" cy="38100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-76200" y="525780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হ্যান্ডশেক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না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করা</a:t>
            </a:r>
            <a:r>
              <a:rPr lang="en-US" sz="3600" b="1" dirty="0" smtClean="0">
                <a:solidFill>
                  <a:srgbClr val="0070C0"/>
                </a:solidFill>
              </a:rPr>
              <a:t>।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39200" cy="49625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257800"/>
            <a:ext cx="8610600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/>
              <a:t>আমরা</a:t>
            </a:r>
            <a:r>
              <a:rPr lang="en-US" sz="8000" dirty="0" smtClean="0"/>
              <a:t> </a:t>
            </a:r>
            <a:r>
              <a:rPr lang="en-US" sz="8000" dirty="0" err="1" smtClean="0"/>
              <a:t>টিকা</a:t>
            </a:r>
            <a:r>
              <a:rPr lang="en-US" sz="8000" dirty="0" smtClean="0"/>
              <a:t> </a:t>
            </a:r>
            <a:r>
              <a:rPr lang="en-US" sz="8000" dirty="0" err="1" smtClean="0"/>
              <a:t>নিব</a:t>
            </a:r>
            <a:r>
              <a:rPr lang="en-US" sz="8000" dirty="0" smtClean="0"/>
              <a:t> </a:t>
            </a:r>
            <a:r>
              <a:rPr lang="en-US" sz="8000" dirty="0" err="1" smtClean="0"/>
              <a:t>সুস্থ</a:t>
            </a:r>
            <a:r>
              <a:rPr lang="en-US" sz="8000" dirty="0" smtClean="0"/>
              <a:t> </a:t>
            </a:r>
            <a:r>
              <a:rPr lang="en-US" sz="8000" dirty="0" err="1" smtClean="0"/>
              <a:t>থাকব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19103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230" y="670560"/>
            <a:ext cx="7715250" cy="5120640"/>
          </a:xfrm>
        </p:spPr>
      </p:pic>
      <p:sp>
        <p:nvSpPr>
          <p:cNvPr id="5" name="TextBox 4"/>
          <p:cNvSpPr txBox="1"/>
          <p:nvPr/>
        </p:nvSpPr>
        <p:spPr>
          <a:xfrm>
            <a:off x="838200" y="914400"/>
            <a:ext cx="7543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     </a:t>
            </a:r>
            <a:r>
              <a:rPr lang="bn-BD" sz="16600" dirty="0" smtClean="0"/>
              <a:t>ধন্যবাদ</a:t>
            </a:r>
            <a:endParaRPr lang="en-US" sz="16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447800"/>
            <a:ext cx="7848600" cy="411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9600" b="1" u="sng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9600" b="1" u="sng" dirty="0" smtClean="0">
              <a:solidFill>
                <a:srgbClr val="00B050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-23191" y="0"/>
            <a:ext cx="91440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447800"/>
            <a:ext cx="9144000" cy="1905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8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8915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3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447800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0" y="1295400"/>
            <a:ext cx="9144000" cy="609600"/>
          </a:xfrm>
          <a:prstGeom prst="round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কী বলতে পারবে।</a:t>
            </a:r>
          </a:p>
        </p:txBody>
      </p:sp>
      <p:sp>
        <p:nvSpPr>
          <p:cNvPr id="10" name="Round Single Corner Rectangle 9"/>
          <p:cNvSpPr/>
          <p:nvPr/>
        </p:nvSpPr>
        <p:spPr>
          <a:xfrm>
            <a:off x="0" y="2286000"/>
            <a:ext cx="9144000" cy="1295400"/>
          </a:xfrm>
          <a:prstGeom prst="round1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ব্যাখ্যা করতে পারবে।</a:t>
            </a:r>
          </a:p>
        </p:txBody>
      </p:sp>
      <p:sp>
        <p:nvSpPr>
          <p:cNvPr id="12" name="Round Single Corner Rectangle 11"/>
          <p:cNvSpPr/>
          <p:nvPr/>
        </p:nvSpPr>
        <p:spPr>
          <a:xfrm>
            <a:off x="12700" y="3810000"/>
            <a:ext cx="9207500" cy="1371600"/>
          </a:xfrm>
          <a:prstGeom prst="round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আক্রান্তের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পারবে।</a:t>
            </a:r>
          </a:p>
        </p:txBody>
      </p:sp>
      <p:sp>
        <p:nvSpPr>
          <p:cNvPr id="14" name="Round Single Corner Rectangle 13"/>
          <p:cNvSpPr/>
          <p:nvPr/>
        </p:nvSpPr>
        <p:spPr>
          <a:xfrm>
            <a:off x="12700" y="5562600"/>
            <a:ext cx="9144000" cy="1295400"/>
          </a:xfrm>
          <a:prstGeom prst="round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বর্ণনা করতে পারবে।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152400"/>
            <a:ext cx="9144000" cy="1447800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4267200" cy="5555974"/>
          </a:xfrm>
        </p:spPr>
      </p:pic>
      <p:sp>
        <p:nvSpPr>
          <p:cNvPr id="3" name="Rectangle 2"/>
          <p:cNvSpPr/>
          <p:nvPr/>
        </p:nvSpPr>
        <p:spPr>
          <a:xfrm>
            <a:off x="4572000" y="1371600"/>
            <a:ext cx="4495800" cy="517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নিদুভাইরাস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শ্রেণীরকরোনা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ভাইরদা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পরিবারভূক্ত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ভাইরিনা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উপগোত্রের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সংক্রমণ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7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43000"/>
            <a:ext cx="4191000" cy="5562600"/>
          </a:xfrm>
        </p:spPr>
      </p:pic>
      <p:sp>
        <p:nvSpPr>
          <p:cNvPr id="6" name="Horizontal Scroll 5"/>
          <p:cNvSpPr/>
          <p:nvPr/>
        </p:nvSpPr>
        <p:spPr>
          <a:xfrm>
            <a:off x="0" y="-152400"/>
            <a:ext cx="9144000" cy="1295400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১৯৬০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দশকে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আবিষ্কৃত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৭টি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সংক্রমিত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6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066800"/>
            <a:ext cx="4191000" cy="5334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চীনে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২০০২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বিড়াল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সার্স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সংক্রমণের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৮০০লোকের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4572000" cy="2481942"/>
          </a:xfrm>
        </p:spPr>
      </p:pic>
      <p:pic>
        <p:nvPicPr>
          <p:cNvPr id="1026" name="Picture 2" descr="C:\Users\LENOVO\Desktop\New folder\catbg201709151322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4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1890</TotalTime>
  <Words>585</Words>
  <Application>Microsoft Office PowerPoint</Application>
  <PresentationFormat>On-screen Show (4:3)</PresentationFormat>
  <Paragraphs>98</Paragraphs>
  <Slides>44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Calibri</vt:lpstr>
      <vt:lpstr>Franklin Gothic Book</vt:lpstr>
      <vt:lpstr>Franklin Gothic Medium</vt:lpstr>
      <vt:lpstr>NikoshBAN</vt:lpstr>
      <vt:lpstr>Vrinda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করোনা ভাইরাসের ইতিহাস  </vt:lpstr>
      <vt:lpstr>করোনা ভাইরাসের ইতিহাস  </vt:lpstr>
      <vt:lpstr>করোনা ভাইরাসের ইতিহাস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User</cp:lastModifiedBy>
  <cp:revision>331</cp:revision>
  <dcterms:created xsi:type="dcterms:W3CDTF">2006-08-16T00:00:00Z</dcterms:created>
  <dcterms:modified xsi:type="dcterms:W3CDTF">2022-03-05T04:17:07Z</dcterms:modified>
</cp:coreProperties>
</file>