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300" r:id="rId4"/>
    <p:sldId id="311" r:id="rId5"/>
    <p:sldId id="310" r:id="rId6"/>
    <p:sldId id="258" r:id="rId7"/>
    <p:sldId id="312" r:id="rId8"/>
    <p:sldId id="261" r:id="rId9"/>
    <p:sldId id="262" r:id="rId10"/>
    <p:sldId id="263" r:id="rId11"/>
    <p:sldId id="264" r:id="rId12"/>
    <p:sldId id="265" r:id="rId13"/>
    <p:sldId id="274" r:id="rId14"/>
    <p:sldId id="267" r:id="rId15"/>
    <p:sldId id="268" r:id="rId16"/>
    <p:sldId id="266" r:id="rId17"/>
    <p:sldId id="276" r:id="rId18"/>
    <p:sldId id="277" r:id="rId19"/>
    <p:sldId id="278" r:id="rId20"/>
    <p:sldId id="279" r:id="rId21"/>
    <p:sldId id="281" r:id="rId22"/>
    <p:sldId id="282" r:id="rId23"/>
    <p:sldId id="283" r:id="rId24"/>
    <p:sldId id="284" r:id="rId25"/>
    <p:sldId id="293" r:id="rId26"/>
    <p:sldId id="285" r:id="rId27"/>
    <p:sldId id="286" r:id="rId28"/>
    <p:sldId id="287" r:id="rId29"/>
    <p:sldId id="288" r:id="rId30"/>
    <p:sldId id="289" r:id="rId31"/>
    <p:sldId id="290" r:id="rId32"/>
    <p:sldId id="294" r:id="rId33"/>
    <p:sldId id="291" r:id="rId34"/>
    <p:sldId id="292" r:id="rId35"/>
    <p:sldId id="301" r:id="rId36"/>
    <p:sldId id="269" r:id="rId37"/>
    <p:sldId id="275" r:id="rId38"/>
    <p:sldId id="270" r:id="rId39"/>
    <p:sldId id="271" r:id="rId40"/>
    <p:sldId id="308" r:id="rId41"/>
    <p:sldId id="295" r:id="rId42"/>
    <p:sldId id="296" r:id="rId43"/>
    <p:sldId id="272" r:id="rId44"/>
    <p:sldId id="297" r:id="rId45"/>
    <p:sldId id="302" r:id="rId46"/>
    <p:sldId id="307" r:id="rId47"/>
    <p:sldId id="309" r:id="rId48"/>
    <p:sldId id="30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BA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945EF-3FCB-4744-A07E-B006AD8FF43B}"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15FF0-E50F-45FF-B485-5E209EBB50EC}" type="slidenum">
              <a:rPr lang="en-US" smtClean="0"/>
              <a:t>‹#›</a:t>
            </a:fld>
            <a:endParaRPr lang="en-US"/>
          </a:p>
        </p:txBody>
      </p:sp>
    </p:spTree>
    <p:extLst>
      <p:ext uri="{BB962C8B-B14F-4D97-AF65-F5344CB8AC3E}">
        <p14:creationId xmlns:p14="http://schemas.microsoft.com/office/powerpoint/2010/main" val="314047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smtClean="0">
                <a:latin typeface="NikoshBAN" panose="02000000000000000000" pitchFamily="2" charset="0"/>
                <a:cs typeface="NikoshBAN" panose="02000000000000000000" pitchFamily="2" charset="0"/>
              </a:rPr>
              <a:t>শ্রেণি</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কক্ষে</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সাউন্ড</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সিস্টেম</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থাকলে</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স্লাইড</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নং</a:t>
            </a:r>
            <a:r>
              <a:rPr lang="en-US" sz="1800" baseline="0" dirty="0" smtClean="0">
                <a:latin typeface="NikoshBAN" panose="02000000000000000000" pitchFamily="2" charset="0"/>
                <a:cs typeface="NikoshBAN" panose="02000000000000000000" pitchFamily="2" charset="0"/>
              </a:rPr>
              <a:t> ১৪ </a:t>
            </a:r>
            <a:r>
              <a:rPr lang="en-US" sz="1800" baseline="0" dirty="0" err="1" smtClean="0">
                <a:latin typeface="NikoshBAN" panose="02000000000000000000" pitchFamily="2" charset="0"/>
                <a:cs typeface="NikoshBAN" panose="02000000000000000000" pitchFamily="2" charset="0"/>
              </a:rPr>
              <a:t>থেকে</a:t>
            </a:r>
            <a:r>
              <a:rPr lang="en-US" sz="1800" baseline="0" dirty="0" smtClean="0">
                <a:latin typeface="NikoshBAN" panose="02000000000000000000" pitchFamily="2" charset="0"/>
                <a:cs typeface="NikoshBAN" panose="02000000000000000000" pitchFamily="2" charset="0"/>
              </a:rPr>
              <a:t> ৩১ </a:t>
            </a:r>
            <a:r>
              <a:rPr lang="en-US" sz="1800" baseline="0" dirty="0" err="1" smtClean="0">
                <a:latin typeface="NikoshBAN" panose="02000000000000000000" pitchFamily="2" charset="0"/>
                <a:cs typeface="NikoshBAN" panose="02000000000000000000" pitchFamily="2" charset="0"/>
              </a:rPr>
              <a:t>প্রদর্শন</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না</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করলে</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চলবে</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সরাসরি</a:t>
            </a:r>
            <a:r>
              <a:rPr lang="en-US" sz="1800" baseline="0" dirty="0" smtClean="0">
                <a:latin typeface="NikoshBAN" panose="02000000000000000000" pitchFamily="2" charset="0"/>
                <a:cs typeface="NikoshBAN" panose="02000000000000000000" pitchFamily="2" charset="0"/>
              </a:rPr>
              <a:t> ৩২ </a:t>
            </a:r>
            <a:r>
              <a:rPr lang="en-US" sz="1800" baseline="0" dirty="0" err="1" smtClean="0">
                <a:latin typeface="NikoshBAN" panose="02000000000000000000" pitchFamily="2" charset="0"/>
                <a:cs typeface="NikoshBAN" panose="02000000000000000000" pitchFamily="2" charset="0"/>
              </a:rPr>
              <a:t>নম্বর</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স্লাইডে</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যেতে</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চাইলে</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স্লাইড</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শো</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চলা</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কালিন</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সময়ে</a:t>
            </a:r>
            <a:r>
              <a:rPr lang="en-US" sz="1800" baseline="0" dirty="0" smtClean="0">
                <a:latin typeface="NikoshBAN" panose="02000000000000000000" pitchFamily="2" charset="0"/>
                <a:cs typeface="NikoshBAN" panose="02000000000000000000" pitchFamily="2" charset="0"/>
              </a:rPr>
              <a:t> Next </a:t>
            </a:r>
            <a:r>
              <a:rPr lang="en-US" sz="1800" baseline="0" dirty="0" err="1" smtClean="0">
                <a:latin typeface="NikoshBAN" panose="02000000000000000000" pitchFamily="2" charset="0"/>
                <a:cs typeface="NikoshBAN" panose="02000000000000000000" pitchFamily="2" charset="0"/>
              </a:rPr>
              <a:t>বাটনে</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ক্লিক</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করুন</a:t>
            </a:r>
            <a:r>
              <a:rPr lang="en-US" sz="1800" baseline="0" dirty="0" smtClean="0">
                <a:latin typeface="NikoshBAN" panose="02000000000000000000" pitchFamily="2" charset="0"/>
                <a:cs typeface="NikoshBAN" panose="02000000000000000000" pitchFamily="2" charset="0"/>
              </a:rPr>
              <a:t>। </a:t>
            </a:r>
            <a:endParaRPr lang="en-US" sz="18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62015FF0-E50F-45FF-B485-5E209EBB50EC}" type="slidenum">
              <a:rPr lang="en-US" smtClean="0"/>
              <a:t>16</a:t>
            </a:fld>
            <a:endParaRPr lang="en-US"/>
          </a:p>
        </p:txBody>
      </p:sp>
    </p:spTree>
    <p:extLst>
      <p:ext uri="{BB962C8B-B14F-4D97-AF65-F5344CB8AC3E}">
        <p14:creationId xmlns:p14="http://schemas.microsoft.com/office/powerpoint/2010/main" val="51612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9367B9-D38D-452C-8CE5-77795ADC1CB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8E27-6A68-4656-9B68-89B8AEA9AEB0}" type="slidenum">
              <a:rPr lang="en-US" smtClean="0"/>
              <a:t>‹#›</a:t>
            </a:fld>
            <a:endParaRPr lang="en-US"/>
          </a:p>
        </p:txBody>
      </p:sp>
    </p:spTree>
    <p:extLst>
      <p:ext uri="{BB962C8B-B14F-4D97-AF65-F5344CB8AC3E}">
        <p14:creationId xmlns:p14="http://schemas.microsoft.com/office/powerpoint/2010/main" val="100448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367B9-D38D-452C-8CE5-77795ADC1CB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8E27-6A68-4656-9B68-89B8AEA9AEB0}" type="slidenum">
              <a:rPr lang="en-US" smtClean="0"/>
              <a:t>‹#›</a:t>
            </a:fld>
            <a:endParaRPr lang="en-US"/>
          </a:p>
        </p:txBody>
      </p:sp>
    </p:spTree>
    <p:extLst>
      <p:ext uri="{BB962C8B-B14F-4D97-AF65-F5344CB8AC3E}">
        <p14:creationId xmlns:p14="http://schemas.microsoft.com/office/powerpoint/2010/main" val="152271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367B9-D38D-452C-8CE5-77795ADC1CB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8E27-6A68-4656-9B68-89B8AEA9AEB0}" type="slidenum">
              <a:rPr lang="en-US" smtClean="0"/>
              <a:t>‹#›</a:t>
            </a:fld>
            <a:endParaRPr lang="en-US"/>
          </a:p>
        </p:txBody>
      </p:sp>
    </p:spTree>
    <p:extLst>
      <p:ext uri="{BB962C8B-B14F-4D97-AF65-F5344CB8AC3E}">
        <p14:creationId xmlns:p14="http://schemas.microsoft.com/office/powerpoint/2010/main" val="221183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367B9-D38D-452C-8CE5-77795ADC1CB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8E27-6A68-4656-9B68-89B8AEA9AEB0}" type="slidenum">
              <a:rPr lang="en-US" smtClean="0"/>
              <a:t>‹#›</a:t>
            </a:fld>
            <a:endParaRPr lang="en-US"/>
          </a:p>
        </p:txBody>
      </p:sp>
    </p:spTree>
    <p:extLst>
      <p:ext uri="{BB962C8B-B14F-4D97-AF65-F5344CB8AC3E}">
        <p14:creationId xmlns:p14="http://schemas.microsoft.com/office/powerpoint/2010/main" val="90275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9367B9-D38D-452C-8CE5-77795ADC1CB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8E27-6A68-4656-9B68-89B8AEA9AEB0}" type="slidenum">
              <a:rPr lang="en-US" smtClean="0"/>
              <a:t>‹#›</a:t>
            </a:fld>
            <a:endParaRPr lang="en-US"/>
          </a:p>
        </p:txBody>
      </p:sp>
    </p:spTree>
    <p:extLst>
      <p:ext uri="{BB962C8B-B14F-4D97-AF65-F5344CB8AC3E}">
        <p14:creationId xmlns:p14="http://schemas.microsoft.com/office/powerpoint/2010/main" val="225315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9367B9-D38D-452C-8CE5-77795ADC1CB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E8E27-6A68-4656-9B68-89B8AEA9AEB0}" type="slidenum">
              <a:rPr lang="en-US" smtClean="0"/>
              <a:t>‹#›</a:t>
            </a:fld>
            <a:endParaRPr lang="en-US"/>
          </a:p>
        </p:txBody>
      </p:sp>
    </p:spTree>
    <p:extLst>
      <p:ext uri="{BB962C8B-B14F-4D97-AF65-F5344CB8AC3E}">
        <p14:creationId xmlns:p14="http://schemas.microsoft.com/office/powerpoint/2010/main" val="428715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9367B9-D38D-452C-8CE5-77795ADC1CB2}"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E8E27-6A68-4656-9B68-89B8AEA9AEB0}" type="slidenum">
              <a:rPr lang="en-US" smtClean="0"/>
              <a:t>‹#›</a:t>
            </a:fld>
            <a:endParaRPr lang="en-US"/>
          </a:p>
        </p:txBody>
      </p:sp>
    </p:spTree>
    <p:extLst>
      <p:ext uri="{BB962C8B-B14F-4D97-AF65-F5344CB8AC3E}">
        <p14:creationId xmlns:p14="http://schemas.microsoft.com/office/powerpoint/2010/main" val="160583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9367B9-D38D-452C-8CE5-77795ADC1CB2}"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E8E27-6A68-4656-9B68-89B8AEA9AEB0}" type="slidenum">
              <a:rPr lang="en-US" smtClean="0"/>
              <a:t>‹#›</a:t>
            </a:fld>
            <a:endParaRPr lang="en-US"/>
          </a:p>
        </p:txBody>
      </p:sp>
    </p:spTree>
    <p:extLst>
      <p:ext uri="{BB962C8B-B14F-4D97-AF65-F5344CB8AC3E}">
        <p14:creationId xmlns:p14="http://schemas.microsoft.com/office/powerpoint/2010/main" val="153572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367B9-D38D-452C-8CE5-77795ADC1CB2}"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E8E27-6A68-4656-9B68-89B8AEA9AEB0}" type="slidenum">
              <a:rPr lang="en-US" smtClean="0"/>
              <a:t>‹#›</a:t>
            </a:fld>
            <a:endParaRPr lang="en-US"/>
          </a:p>
        </p:txBody>
      </p:sp>
    </p:spTree>
    <p:extLst>
      <p:ext uri="{BB962C8B-B14F-4D97-AF65-F5344CB8AC3E}">
        <p14:creationId xmlns:p14="http://schemas.microsoft.com/office/powerpoint/2010/main" val="371194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367B9-D38D-452C-8CE5-77795ADC1CB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E8E27-6A68-4656-9B68-89B8AEA9AEB0}" type="slidenum">
              <a:rPr lang="en-US" smtClean="0"/>
              <a:t>‹#›</a:t>
            </a:fld>
            <a:endParaRPr lang="en-US"/>
          </a:p>
        </p:txBody>
      </p:sp>
    </p:spTree>
    <p:extLst>
      <p:ext uri="{BB962C8B-B14F-4D97-AF65-F5344CB8AC3E}">
        <p14:creationId xmlns:p14="http://schemas.microsoft.com/office/powerpoint/2010/main" val="419412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367B9-D38D-452C-8CE5-77795ADC1CB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E8E27-6A68-4656-9B68-89B8AEA9AEB0}" type="slidenum">
              <a:rPr lang="en-US" smtClean="0"/>
              <a:t>‹#›</a:t>
            </a:fld>
            <a:endParaRPr lang="en-US"/>
          </a:p>
        </p:txBody>
      </p:sp>
    </p:spTree>
    <p:extLst>
      <p:ext uri="{BB962C8B-B14F-4D97-AF65-F5344CB8AC3E}">
        <p14:creationId xmlns:p14="http://schemas.microsoft.com/office/powerpoint/2010/main" val="287479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367B9-D38D-452C-8CE5-77795ADC1CB2}"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E8E27-6A68-4656-9B68-89B8AEA9AEB0}" type="slidenum">
              <a:rPr lang="en-US" smtClean="0"/>
              <a:t>‹#›</a:t>
            </a:fld>
            <a:endParaRPr lang="en-US"/>
          </a:p>
        </p:txBody>
      </p:sp>
    </p:spTree>
    <p:extLst>
      <p:ext uri="{BB962C8B-B14F-4D97-AF65-F5344CB8AC3E}">
        <p14:creationId xmlns:p14="http://schemas.microsoft.com/office/powerpoint/2010/main" val="3869852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slide" Target="slide3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hyperlink" Target="https://www.youtube.com/watch?v=6yAf2Pk5c6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4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4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46" y="191068"/>
            <a:ext cx="11805587" cy="6482687"/>
          </a:xfrm>
          <a:prstGeom prst="rect">
            <a:avLst/>
          </a:prstGeom>
        </p:spPr>
      </p:pic>
      <p:sp>
        <p:nvSpPr>
          <p:cNvPr id="9" name="TextBox 8"/>
          <p:cNvSpPr txBox="1"/>
          <p:nvPr/>
        </p:nvSpPr>
        <p:spPr>
          <a:xfrm>
            <a:off x="1910687" y="300251"/>
            <a:ext cx="7970292" cy="1015663"/>
          </a:xfrm>
          <a:prstGeom prst="rect">
            <a:avLst/>
          </a:prstGeom>
          <a:noFill/>
        </p:spPr>
        <p:txBody>
          <a:bodyPr wrap="square" rtlCol="0">
            <a:spAutoFit/>
          </a:bodyPr>
          <a:lstStyle/>
          <a:p>
            <a:r>
              <a:rPr lang="en-US" sz="6000" b="1" dirty="0" err="1"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en-US" sz="60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ক্লাসে</a:t>
            </a:r>
            <a:r>
              <a:rPr lang="en-US" sz="60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60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0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3195850" y="3234520"/>
            <a:ext cx="5800298" cy="3154710"/>
          </a:xfrm>
          <a:prstGeom prst="rect">
            <a:avLst/>
          </a:prstGeom>
          <a:noFill/>
        </p:spPr>
        <p:txBody>
          <a:bodyPr wrap="square" rtlCol="0">
            <a:spAutoFit/>
          </a:bodyPr>
          <a:lstStyle/>
          <a:p>
            <a:pPr algn="ctr"/>
            <a:r>
              <a:rPr lang="en-US" sz="19900" dirty="0" err="1" smtClean="0">
                <a:blipFill dpi="0" rotWithShape="1">
                  <a:blip r:embed="rId4">
                    <a:extLst>
                      <a:ext uri="{28A0092B-C50C-407E-A947-70E740481C1C}">
                        <a14:useLocalDpi xmlns:a14="http://schemas.microsoft.com/office/drawing/2010/main" val="0"/>
                      </a:ext>
                    </a:extLst>
                  </a:blip>
                  <a:srcRect/>
                  <a:stretch>
                    <a:fillRect/>
                  </a:stretch>
                </a:blipFill>
                <a:latin typeface="KumarkhaliMJ" panose="00000400000000000000" pitchFamily="2" charset="0"/>
                <a:cs typeface="KumarkhaliMJ" panose="00000400000000000000" pitchFamily="2" charset="0"/>
              </a:rPr>
              <a:t>স্বাগত</a:t>
            </a:r>
            <a:endParaRPr lang="en-US" sz="19900" dirty="0">
              <a:blipFill dpi="0" rotWithShape="1">
                <a:blip r:embed="rId4">
                  <a:extLst>
                    <a:ext uri="{28A0092B-C50C-407E-A947-70E740481C1C}">
                      <a14:useLocalDpi xmlns:a14="http://schemas.microsoft.com/office/drawing/2010/main" val="0"/>
                    </a:ext>
                  </a:extLst>
                </a:blip>
                <a:srcRect/>
                <a:stretch>
                  <a:fillRect/>
                </a:stretch>
              </a:blipFill>
              <a:latin typeface="KumarkhaliMJ" panose="00000400000000000000" pitchFamily="2" charset="0"/>
              <a:cs typeface="KumarkhaliMJ" panose="00000400000000000000" pitchFamily="2" charset="0"/>
            </a:endParaRPr>
          </a:p>
        </p:txBody>
      </p:sp>
    </p:spTree>
    <p:extLst>
      <p:ext uri="{BB962C8B-B14F-4D97-AF65-F5344CB8AC3E}">
        <p14:creationId xmlns:p14="http://schemas.microsoft.com/office/powerpoint/2010/main" val="304868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579427" y="3143435"/>
            <a:ext cx="4026090" cy="584775"/>
          </a:xfrm>
          <a:prstGeom prst="rect">
            <a:avLst/>
          </a:prstGeom>
          <a:noFill/>
        </p:spPr>
        <p:txBody>
          <a:bodyPr wrap="square" rtlCol="0">
            <a:spAutoFit/>
          </a:bodyPr>
          <a:lstStyle/>
          <a:p>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4553628" y="401822"/>
            <a:ext cx="3057098" cy="83099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8100">
            <a:gradFill>
              <a:gsLst>
                <a:gs pos="0">
                  <a:srgbClr val="FF0000"/>
                </a:gs>
                <a:gs pos="74000">
                  <a:srgbClr val="00B0F0"/>
                </a:gs>
                <a:gs pos="83000">
                  <a:srgbClr val="7030A0"/>
                </a:gs>
                <a:gs pos="100000">
                  <a:srgbClr val="00B050"/>
                </a:gs>
              </a:gsLst>
              <a:lin ang="5400000" scaled="1"/>
            </a:gra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পটভূমি</a:t>
            </a:r>
            <a:endParaRPr lang="en-US" sz="4800" dirty="0">
              <a:latin typeface="NikoshBAN" panose="02000000000000000000" pitchFamily="2" charset="0"/>
              <a:cs typeface="NikoshBAN" panose="02000000000000000000" pitchFamily="2" charset="0"/>
            </a:endParaRPr>
          </a:p>
        </p:txBody>
      </p:sp>
      <p:sp>
        <p:nvSpPr>
          <p:cNvPr id="9" name="TextBox 8"/>
          <p:cNvSpPr txBox="1"/>
          <p:nvPr/>
        </p:nvSpPr>
        <p:spPr>
          <a:xfrm>
            <a:off x="378550" y="1458794"/>
            <a:ext cx="11423176" cy="2308324"/>
          </a:xfrm>
          <a:prstGeom prst="rect">
            <a:avLst/>
          </a:prstGeom>
          <a:noFill/>
        </p:spPr>
        <p:txBody>
          <a:bodyPr wrap="square" rtlCol="0">
            <a:spAutoFit/>
          </a:bodyPr>
          <a:lstStyle/>
          <a:p>
            <a:pPr algn="just"/>
            <a:r>
              <a:rPr lang="as-IN" sz="3600" b="1" dirty="0">
                <a:latin typeface="NikoshBAN" panose="02000000000000000000" pitchFamily="2" charset="0"/>
                <a:cs typeface="NikoshBAN" panose="02000000000000000000" pitchFamily="2" charset="0"/>
              </a:rPr>
              <a:t>১৯৭০ খ্রিষ্টাব্দে </a:t>
            </a:r>
            <a:r>
              <a:rPr lang="as-IN" sz="3600" b="1" dirty="0" smtClean="0">
                <a:latin typeface="NikoshBAN" panose="02000000000000000000" pitchFamily="2" charset="0"/>
                <a:cs typeface="NikoshBAN" panose="02000000000000000000" pitchFamily="2" charset="0"/>
              </a:rPr>
              <a:t>আও</a:t>
            </a:r>
            <a:r>
              <a:rPr lang="en-US" sz="3600" b="1" dirty="0" err="1"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মী </a:t>
            </a:r>
            <a:r>
              <a:rPr lang="as-IN" sz="3600" b="1" dirty="0">
                <a:latin typeface="NikoshBAN" panose="02000000000000000000" pitchFamily="2" charset="0"/>
                <a:cs typeface="NikoshBAN" panose="02000000000000000000" pitchFamily="2" charset="0"/>
              </a:rPr>
              <a:t>লীগ পাকিস্তানের </a:t>
            </a:r>
            <a:r>
              <a:rPr lang="as-IN" sz="3600" b="1" dirty="0" smtClean="0">
                <a:latin typeface="NikoshBAN" panose="02000000000000000000" pitchFamily="2" charset="0"/>
                <a:cs typeface="NikoshBAN" panose="02000000000000000000" pitchFamily="2" charset="0"/>
              </a:rPr>
              <a:t>জাতী</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পরিষদ নির্বাচনে নিরঙ্কুশ সংখ্যাগরিষ্ঠতা অর্জন করে। কিন্তু পাকিস্তানের সামরিক শাসকগোষ্ঠী এই দলের কাছে ক্ষমতা হস্তান্তরে বিলম্ব করতে শুরু করে। প্রকৃতপক্ষে তাদের উদ্দেশ্য ছিল, যে-কোনভাবে ক্ষমতা পশ্চিম পাকিস্তানি রাজনীতিবিদদের হাতে কুক্ষিগত করে রাখা</a:t>
            </a:r>
            <a:r>
              <a:rPr lang="as-IN"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grpSp>
        <p:nvGrpSpPr>
          <p:cNvPr id="13" name="Group 12"/>
          <p:cNvGrpSpPr/>
          <p:nvPr/>
        </p:nvGrpSpPr>
        <p:grpSpPr>
          <a:xfrm>
            <a:off x="443122" y="3728210"/>
            <a:ext cx="11263755" cy="2872427"/>
            <a:chOff x="443122" y="3728210"/>
            <a:chExt cx="11263755" cy="2872427"/>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22" y="3728210"/>
              <a:ext cx="4787378" cy="287242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239" y="3741857"/>
              <a:ext cx="2309893" cy="28587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6132" y="3728210"/>
              <a:ext cx="4180745" cy="2872426"/>
            </a:xfrm>
            <a:prstGeom prst="rect">
              <a:avLst/>
            </a:prstGeom>
          </p:spPr>
        </p:pic>
      </p:grpSp>
    </p:spTree>
    <p:extLst>
      <p:ext uri="{BB962C8B-B14F-4D97-AF65-F5344CB8AC3E}">
        <p14:creationId xmlns:p14="http://schemas.microsoft.com/office/powerpoint/2010/main" val="3833636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64024" y="491319"/>
            <a:ext cx="11341289" cy="2862322"/>
          </a:xfrm>
          <a:prstGeom prst="rect">
            <a:avLst/>
          </a:prstGeom>
          <a:noFill/>
        </p:spPr>
        <p:txBody>
          <a:bodyPr wrap="square" rtlCol="0">
            <a:spAutoFit/>
          </a:bodyPr>
          <a:lstStyle/>
          <a:p>
            <a:r>
              <a:rPr lang="as-IN" sz="3600" b="1" dirty="0" smtClean="0">
                <a:latin typeface="NikoshBAN" panose="02000000000000000000" pitchFamily="2" charset="0"/>
                <a:cs typeface="NikoshBAN" panose="02000000000000000000" pitchFamily="2" charset="0"/>
              </a:rPr>
              <a:t>এই পরিস্থিতিতে পাকিস্তানের প্রেসিডেন্ট জেনারেল </a:t>
            </a:r>
            <a:r>
              <a:rPr lang="en-US" sz="3600" b="1" dirty="0" err="1" smtClean="0">
                <a:latin typeface="NikoshBAN" panose="02000000000000000000" pitchFamily="2" charset="0"/>
                <a:cs typeface="NikoshBAN" panose="02000000000000000000" pitchFamily="2" charset="0"/>
              </a:rPr>
              <a:t>ইয়াহিয়া</a:t>
            </a:r>
            <a:r>
              <a:rPr lang="as-IN" sz="3600" b="1" dirty="0" smtClean="0">
                <a:latin typeface="NikoshBAN" panose="02000000000000000000" pitchFamily="2" charset="0"/>
                <a:cs typeface="NikoshBAN" panose="02000000000000000000" pitchFamily="2" charset="0"/>
              </a:rPr>
              <a:t> খান ৩রা মার্চ জাতী</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পরিষদ অধিবেশন আহ্বান করেন। কিন্তু অপ্রত্যাশিতভাবে ১লা মার্চ এই অধিবেশন অনির্দিষ্টকালের জন্য মুলতবি ঘোষণা করেন। এই সংবাদে পূর্ব পাকিস্তানের জনগণ বিক্ষোভে ফেটে প</a:t>
            </a:r>
            <a:r>
              <a:rPr lang="en-US" sz="3600" b="1" dirty="0" err="1" smtClean="0">
                <a:latin typeface="NikoshBAN" panose="02000000000000000000" pitchFamily="2" charset="0"/>
                <a:cs typeface="NikoshBAN" panose="02000000000000000000" pitchFamily="2" charset="0"/>
              </a:rPr>
              <a:t>ড়ে</a:t>
            </a:r>
            <a:r>
              <a:rPr lang="as-IN" sz="3600" b="1" dirty="0" smtClean="0">
                <a:latin typeface="NikoshBAN" panose="02000000000000000000" pitchFamily="2" charset="0"/>
                <a:cs typeface="NikoshBAN" panose="02000000000000000000" pitchFamily="2" charset="0"/>
              </a:rPr>
              <a:t> আও</a:t>
            </a:r>
            <a:r>
              <a:rPr lang="en-US" sz="3600" b="1" dirty="0" err="1"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মী লীগ প্রধান শেখ মুজিবুর রহমানের নেতৃত্বে ২রা মার্চ ঢাকা</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এবং ৩রা মার্চ সারাদেশে একযোগে হরতাল পালিত হ</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a:t>
            </a:r>
            <a:endParaRPr lang="en-US" sz="36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316" y="3449175"/>
            <a:ext cx="5738997" cy="322458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93" y="3449176"/>
            <a:ext cx="5685957" cy="3224587"/>
          </a:xfrm>
          <a:prstGeom prst="rect">
            <a:avLst/>
          </a:prstGeom>
        </p:spPr>
      </p:pic>
    </p:spTree>
    <p:extLst>
      <p:ext uri="{BB962C8B-B14F-4D97-AF65-F5344CB8AC3E}">
        <p14:creationId xmlns:p14="http://schemas.microsoft.com/office/powerpoint/2010/main" val="3905229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95785" y="423081"/>
            <a:ext cx="11218460" cy="2308324"/>
          </a:xfrm>
          <a:prstGeom prst="rect">
            <a:avLst/>
          </a:prstGeom>
          <a:noFill/>
        </p:spPr>
        <p:txBody>
          <a:bodyPr wrap="square" rtlCol="0">
            <a:spAutoFit/>
          </a:bodyPr>
          <a:lstStyle/>
          <a:p>
            <a:pPr algn="just"/>
            <a:r>
              <a:rPr lang="en-US" sz="3600" b="1" dirty="0" smtClean="0">
                <a:latin typeface="NikoshBAN" panose="02000000000000000000" pitchFamily="2" charset="0"/>
                <a:cs typeface="NikoshBAN" panose="02000000000000000000" pitchFamily="2" charset="0"/>
              </a:rPr>
              <a:t>6 </a:t>
            </a:r>
            <a:r>
              <a:rPr lang="en-US" sz="3600" b="1" dirty="0" err="1" smtClean="0">
                <a:latin typeface="NikoshBAN" panose="02000000000000000000" pitchFamily="2" charset="0"/>
                <a:cs typeface="NikoshBAN" panose="02000000000000000000" pitchFamily="2" charset="0"/>
              </a:rPr>
              <a:t>মার্চ</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ইয়াহিয়া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খান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পাকিস্তানের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গভর্নর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ভাইস</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এডমিরাল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এস.এম</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আহসানকে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অপসারণ</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বেলুচিস্তানের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কসাই</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নামে</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কুখ্যাত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জেনারেল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টিক্কা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খানকে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নতুন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গভর্নর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নিয়োগ</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বিচারপতি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বি.এ</a:t>
            </a:r>
            <a:r>
              <a:rPr lang="en-US" sz="3600" b="1" dirty="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সিদ্দিকী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তাকে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গভর্নর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হিসেবে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শপথ</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বাক্য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পাঠ</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অস্বীকার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করেন</a:t>
            </a:r>
            <a:r>
              <a:rPr lang="en-US" sz="3600" b="1" dirty="0" smtClean="0">
                <a:latin typeface="NikoshBAN" panose="02000000000000000000" pitchFamily="2" charset="0"/>
                <a:cs typeface="NikoshBAN" panose="02000000000000000000" pitchFamily="2" charset="0"/>
              </a:rPr>
              <a:t>। </a:t>
            </a:r>
            <a:endParaRPr lang="en-US" sz="36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333" y="2763367"/>
            <a:ext cx="2093832" cy="325707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696" y="2731405"/>
            <a:ext cx="2439336" cy="322703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3813" y="2763367"/>
            <a:ext cx="2755823" cy="3257072"/>
          </a:xfrm>
          <a:prstGeom prst="rect">
            <a:avLst/>
          </a:prstGeom>
        </p:spPr>
      </p:pic>
      <p:sp>
        <p:nvSpPr>
          <p:cNvPr id="11" name="TextBox 10"/>
          <p:cNvSpPr txBox="1"/>
          <p:nvPr/>
        </p:nvSpPr>
        <p:spPr>
          <a:xfrm>
            <a:off x="1126103" y="5998952"/>
            <a:ext cx="3442522" cy="584775"/>
          </a:xfrm>
          <a:prstGeom prst="rect">
            <a:avLst/>
          </a:prstGeom>
          <a:noFill/>
        </p:spPr>
        <p:txBody>
          <a:bodyPr wrap="square" rtlCol="0">
            <a:spAutoFit/>
          </a:bodyPr>
          <a:lstStyle/>
          <a:p>
            <a:pPr algn="ctr"/>
            <a:r>
              <a:rPr lang="en-US" sz="3200" b="1" dirty="0" err="1">
                <a:latin typeface="NikoshBAN" panose="02000000000000000000" pitchFamily="2" charset="0"/>
                <a:cs typeface="NikoshBAN" panose="02000000000000000000" pitchFamily="2" charset="0"/>
              </a:rPr>
              <a:t>বিচারপতি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বি.এ</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সিদ্দিকী</a:t>
            </a:r>
            <a:endParaRPr lang="en-US" sz="3200" b="1" dirty="0"/>
          </a:p>
        </p:txBody>
      </p:sp>
      <p:sp>
        <p:nvSpPr>
          <p:cNvPr id="12" name="TextBox 11"/>
          <p:cNvSpPr txBox="1"/>
          <p:nvPr/>
        </p:nvSpPr>
        <p:spPr>
          <a:xfrm>
            <a:off x="6086902" y="6110708"/>
            <a:ext cx="4544704" cy="584775"/>
          </a:xfrm>
          <a:prstGeom prst="rect">
            <a:avLst/>
          </a:prstGeom>
          <a:noFill/>
        </p:spPr>
        <p:txBody>
          <a:bodyPr wrap="square" rtlCol="0">
            <a:spAutoFit/>
          </a:bodyPr>
          <a:lstStyle/>
          <a:p>
            <a:pPr algn="ctr"/>
            <a:r>
              <a:rPr lang="en-US" sz="3200" b="1" dirty="0" err="1">
                <a:latin typeface="NikoshBAN" panose="02000000000000000000" pitchFamily="2" charset="0"/>
                <a:cs typeface="NikoshBAN" panose="02000000000000000000" pitchFamily="2" charset="0"/>
              </a:rPr>
              <a:t>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জেনারেল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টিক্কা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খান</a:t>
            </a:r>
            <a:endParaRPr lang="en-US" sz="3200" b="1" dirty="0"/>
          </a:p>
        </p:txBody>
      </p:sp>
    </p:spTree>
    <p:extLst>
      <p:ext uri="{BB962C8B-B14F-4D97-AF65-F5344CB8AC3E}">
        <p14:creationId xmlns:p14="http://schemas.microsoft.com/office/powerpoint/2010/main" val="3700046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95785" y="423081"/>
            <a:ext cx="11218460" cy="3416320"/>
          </a:xfrm>
          <a:prstGeom prst="rect">
            <a:avLst/>
          </a:prstGeom>
          <a:noFill/>
        </p:spPr>
        <p:txBody>
          <a:bodyPr wrap="square" rtlCol="0">
            <a:spAutoFit/>
          </a:bodyPr>
          <a:lstStyle/>
          <a:p>
            <a:pPr algn="just"/>
            <a:r>
              <a:rPr lang="en-US" sz="3600" b="1" dirty="0" err="1" smtClean="0">
                <a:latin typeface="NikoshBAN" panose="02000000000000000000" pitchFamily="2" charset="0"/>
                <a:cs typeface="NikoshBAN" panose="02000000000000000000" pitchFamily="2" charset="0"/>
              </a:rPr>
              <a:t>প্রচন্ড</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গণবিস্ফোরনের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মুখে</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বাধ্য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প্রেসিডেন্ট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ইয়াহিয়া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খান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জাতির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উদ্দেশ্যে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প্রদত্ত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ভাষণে</a:t>
            </a:r>
            <a:r>
              <a:rPr lang="en-US" sz="3600" b="1" dirty="0" smtClean="0">
                <a:latin typeface="NikoshBAN" panose="02000000000000000000" pitchFamily="2" charset="0"/>
                <a:cs typeface="NikoshBAN" panose="02000000000000000000" pitchFamily="2" charset="0"/>
              </a:rPr>
              <a:t> ৬ </a:t>
            </a:r>
            <a:r>
              <a:rPr lang="en-US" sz="3600" b="1" dirty="0" err="1" smtClean="0">
                <a:latin typeface="NikoshBAN" panose="02000000000000000000" pitchFamily="2" charset="0"/>
                <a:cs typeface="NikoshBAN" panose="02000000000000000000" pitchFamily="2" charset="0"/>
              </a:rPr>
              <a:t>মার্চ</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ঘোষণা</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যে</a:t>
            </a:r>
            <a:r>
              <a:rPr lang="en-US" sz="3600" b="1" dirty="0" smtClean="0">
                <a:latin typeface="NikoshBAN" panose="02000000000000000000" pitchFamily="2" charset="0"/>
                <a:cs typeface="NikoshBAN" panose="02000000000000000000" pitchFamily="2" charset="0"/>
              </a:rPr>
              <a:t>, ২৫ </a:t>
            </a:r>
            <a:r>
              <a:rPr lang="en-US" sz="3600" b="1" dirty="0" err="1" smtClean="0">
                <a:latin typeface="NikoshBAN" panose="02000000000000000000" pitchFamily="2" charset="0"/>
                <a:cs typeface="NikoshBAN" panose="02000000000000000000" pitchFamily="2" charset="0"/>
              </a:rPr>
              <a:t>মার্চ</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জাতীয়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পরিষদের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অধিবেশন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বসবে</a:t>
            </a:r>
            <a:r>
              <a:rPr lang="en-US" sz="3600" b="1" dirty="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এবং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তাঁর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পূর্বে</a:t>
            </a:r>
            <a:r>
              <a:rPr lang="en-US" sz="3600" b="1" dirty="0" smtClean="0">
                <a:latin typeface="NikoshBAN" panose="02000000000000000000" pitchFamily="2" charset="0"/>
                <a:cs typeface="NikoshBAN" panose="02000000000000000000" pitchFamily="2" charset="0"/>
              </a:rPr>
              <a:t> ১০ </a:t>
            </a:r>
            <a:r>
              <a:rPr lang="en-US" sz="3600" b="1" dirty="0" err="1" smtClean="0">
                <a:latin typeface="NikoshBAN" panose="02000000000000000000" pitchFamily="2" charset="0"/>
                <a:cs typeface="NikoshBAN" panose="02000000000000000000" pitchFamily="2" charset="0"/>
              </a:rPr>
              <a:t>মার্চ</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ঢাকায়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বঙ্গবন্ধু</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শেখ</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মুজিবুর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রহমানসহ</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অন্যান্য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সংসদীয়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দলসমূহের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নেতাদের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এক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ঘরোয়া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বৈঠক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অনুষ্ঠিত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কিন্তু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বঙ্গবন্ধু</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শেখ</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মুজিবুর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রহমান</a:t>
            </a:r>
            <a:r>
              <a:rPr lang="en-US" sz="3600" b="1" dirty="0" smtClean="0">
                <a:latin typeface="NikoshBAN" panose="02000000000000000000" pitchFamily="2" charset="0"/>
                <a:cs typeface="NikoshBAN" panose="02000000000000000000" pitchFamily="2" charset="0"/>
              </a:rPr>
              <a:t> এ </a:t>
            </a:r>
            <a:r>
              <a:rPr lang="en-US" sz="3600" b="1" dirty="0" err="1" smtClean="0">
                <a:latin typeface="NikoshBAN" panose="02000000000000000000" pitchFamily="2" charset="0"/>
                <a:cs typeface="NikoshBAN" panose="02000000000000000000" pitchFamily="2" charset="0"/>
              </a:rPr>
              <a:t>ঘোষণার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মধ্যে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ষড়যন্ত্রের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আভাস</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লক্ষ</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ঘোষণা</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করেন</a:t>
            </a:r>
            <a:r>
              <a:rPr lang="en-US" sz="3600" b="1" dirty="0" smtClean="0">
                <a:latin typeface="NikoshBAN" panose="02000000000000000000" pitchFamily="2" charset="0"/>
                <a:cs typeface="NikoshBAN" panose="02000000000000000000" pitchFamily="2" charset="0"/>
              </a:rPr>
              <a:t>… </a:t>
            </a:r>
            <a:endParaRPr lang="en-US" sz="3600" b="1"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6487" r="7269"/>
          <a:stretch/>
        </p:blipFill>
        <p:spPr>
          <a:xfrm>
            <a:off x="2961563" y="3338516"/>
            <a:ext cx="3807727" cy="3243758"/>
          </a:xfrm>
          <a:prstGeom prst="rect">
            <a:avLst/>
          </a:prstGeom>
          <a:ln>
            <a:noFill/>
          </a:ln>
          <a:effectLst>
            <a:softEdge rad="112500"/>
          </a:effectLst>
        </p:spPr>
      </p:pic>
      <p:sp>
        <p:nvSpPr>
          <p:cNvPr id="9" name="Cloud Callout 8"/>
          <p:cNvSpPr/>
          <p:nvPr/>
        </p:nvSpPr>
        <p:spPr>
          <a:xfrm>
            <a:off x="7234596" y="3428840"/>
            <a:ext cx="4243171" cy="2726300"/>
          </a:xfrm>
          <a:prstGeom prst="cloudCallout">
            <a:avLst>
              <a:gd name="adj1" fmla="val -53319"/>
              <a:gd name="adj2" fmla="val 6149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বাঙালির </a:t>
            </a:r>
            <a:r>
              <a:rPr lang="as-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তাজা রক্ত মাড়িয়ে আমি কোনো সম্মেলনে </a:t>
            </a:r>
            <a:r>
              <a:rPr lang="as-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a:t>
            </a:r>
            <a:r>
              <a:rPr lang="en-US" sz="3200" b="1"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পারিনা</a:t>
            </a:r>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0388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03221" y="2497540"/>
            <a:ext cx="11530963" cy="3725839"/>
            <a:chOff x="303221" y="2497540"/>
            <a:chExt cx="11530963" cy="372583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496" y="2497540"/>
              <a:ext cx="7175688" cy="3725838"/>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21" y="2497541"/>
              <a:ext cx="4366575" cy="3725838"/>
            </a:xfrm>
            <a:prstGeom prst="rect">
              <a:avLst/>
            </a:prstGeom>
            <a:ln>
              <a:noFill/>
            </a:ln>
            <a:effectLst>
              <a:softEdge rad="112500"/>
            </a:effectLst>
          </p:spPr>
        </p:pic>
      </p:grpSp>
      <p:sp>
        <p:nvSpPr>
          <p:cNvPr id="8" name="TextBox 7"/>
          <p:cNvSpPr txBox="1"/>
          <p:nvPr/>
        </p:nvSpPr>
        <p:spPr>
          <a:xfrm>
            <a:off x="395785" y="423081"/>
            <a:ext cx="11218460" cy="2862322"/>
          </a:xfrm>
          <a:prstGeom prst="rect">
            <a:avLst/>
          </a:prstGeom>
          <a:noFill/>
        </p:spPr>
        <p:txBody>
          <a:bodyPr wrap="square" rtlCol="0">
            <a:spAutoFit/>
          </a:bodyPr>
          <a:lstStyle/>
          <a:p>
            <a:pPr algn="just"/>
            <a:r>
              <a:rPr lang="as-IN" sz="3600" dirty="0" smtClean="0">
                <a:latin typeface="NikoshBAN" panose="02000000000000000000" pitchFamily="2" charset="0"/>
                <a:cs typeface="NikoshBAN" panose="02000000000000000000" pitchFamily="2" charset="0"/>
              </a:rPr>
              <a:t>এই </a:t>
            </a:r>
            <a:r>
              <a:rPr lang="as-IN" sz="3600" dirty="0">
                <a:latin typeface="NikoshBAN" panose="02000000000000000000" pitchFamily="2" charset="0"/>
                <a:cs typeface="NikoshBAN" panose="02000000000000000000" pitchFamily="2" charset="0"/>
              </a:rPr>
              <a:t>পটভূমিতেই ৭ই মার্চ রেসকোর্স </a:t>
            </a:r>
            <a:r>
              <a:rPr lang="en-US" sz="3600" dirty="0" err="1">
                <a:latin typeface="NikoshBAN" panose="02000000000000000000" pitchFamily="2" charset="0"/>
                <a:cs typeface="NikoshBAN" panose="02000000000000000000" pitchFamily="2" charset="0"/>
              </a:rPr>
              <a:t>ময়</a:t>
            </a:r>
            <a:r>
              <a:rPr lang="as-IN" sz="3600" dirty="0">
                <a:latin typeface="NikoshBAN" panose="02000000000000000000" pitchFamily="2" charset="0"/>
                <a:cs typeface="NikoshBAN" panose="02000000000000000000" pitchFamily="2" charset="0"/>
              </a:rPr>
              <a:t>দানের জনসভা</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 বিপুল সংখ্যক লোক একত্রিত হ</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 পুরো ম</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দান পরিণত হ</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 এক জনসমুদ্রে। এই জনতা এবং সার্বিকভাবে সমগ্র জাতির উদ্দেশ্যে শেখ মুজিবুর রহমান তার ঐতিহাসিক ভাষণটি প্রদান করেন।</a:t>
            </a:r>
          </a:p>
          <a:p>
            <a:pPr algn="just"/>
            <a:endParaRPr lang="en-US" sz="3600" dirty="0"/>
          </a:p>
        </p:txBody>
      </p:sp>
    </p:spTree>
    <p:extLst>
      <p:ext uri="{BB962C8B-B14F-4D97-AF65-F5344CB8AC3E}">
        <p14:creationId xmlns:p14="http://schemas.microsoft.com/office/powerpoint/2010/main" val="2595214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64024" y="1555845"/>
            <a:ext cx="11423176" cy="3662541"/>
          </a:xfrm>
          <a:prstGeom prst="rect">
            <a:avLst/>
          </a:prstGeom>
          <a:noFill/>
        </p:spPr>
        <p:txBody>
          <a:bodyPr wrap="square" rtlCol="0">
            <a:spAutoFit/>
          </a:bodyPr>
          <a:lstStyle/>
          <a:p>
            <a:r>
              <a:rPr lang="en-US" sz="4000" b="1" dirty="0" err="1" smtClean="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a:t>
            </a:r>
            <a:r>
              <a:rPr lang="as-IN" sz="4000" b="1" dirty="0" smtClean="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4000" b="1" dirty="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ভাষণে </a:t>
            </a:r>
            <a:r>
              <a:rPr lang="as-IN" sz="4000" b="1" dirty="0" smtClean="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000" b="1" dirty="0" err="1" smtClean="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4000" b="1" dirty="0" smtClean="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কটি </a:t>
            </a:r>
            <a:r>
              <a:rPr lang="as-IN" sz="4000" b="1" dirty="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দিক </a:t>
            </a:r>
            <a:r>
              <a:rPr lang="as-IN" sz="4000" b="1" dirty="0" smtClean="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4000" b="1" dirty="0" err="1" smtClean="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4000" b="1" dirty="0" smtClean="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4000" b="1" dirty="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আলোচনা করেন</a:t>
            </a:r>
            <a:r>
              <a:rPr lang="as-IN" sz="4000" b="1" dirty="0" smtClean="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000" b="1" dirty="0" smtClean="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as-IN" sz="4000" b="1" dirty="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3200" dirty="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সামগ্রিক পরিস্থিতির </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পর্যালোচনা</a:t>
            </a:r>
            <a:endParaRPr lang="en-US"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পশ্চিম </a:t>
            </a:r>
            <a:r>
              <a:rPr lang="as-IN" sz="3200" dirty="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পাকিস্তানি রাজনীতিকদের ভূমিকার ওপর </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আলোকপাত</a:t>
            </a:r>
            <a:endParaRPr lang="en-US"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সামরিক </a:t>
            </a:r>
            <a:r>
              <a:rPr lang="as-IN" sz="3200" dirty="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আইন প্রত্যাহারের দাবি </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জানানো</a:t>
            </a:r>
            <a:endParaRPr lang="en-US"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অত্যাচার </a:t>
            </a:r>
            <a:r>
              <a:rPr lang="as-IN" sz="3200" dirty="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ও সামরিক আগ্রাসন মোকাবিলার জন্য বাঙালিদের </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আহ</a:t>
            </a:r>
            <a:r>
              <a:rPr lang="en-US" sz="3200" dirty="0" err="1"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বান</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জানানো</a:t>
            </a:r>
            <a:endParaRPr lang="en-US"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দাবী আদা</a:t>
            </a:r>
            <a:r>
              <a:rPr lang="en-US"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য়</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না-হও</a:t>
            </a:r>
            <a:r>
              <a:rPr lang="en-US" sz="3200" dirty="0" err="1"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য়া</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r>
              <a:rPr lang="as-IN" sz="3200" dirty="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পর্যন্ত পূর্ব পাকিস্তানে সার্বিক হরতাল </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চালি</a:t>
            </a:r>
            <a:r>
              <a:rPr lang="en-US" sz="3200" dirty="0" err="1"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য়ে</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যাও</a:t>
            </a:r>
            <a:r>
              <a:rPr lang="en-US" sz="3200" dirty="0" err="1"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য়ার</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r>
              <a:rPr lang="as-IN" sz="3200" dirty="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সিদ্ধান্ত </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প্রদান</a:t>
            </a:r>
            <a:endParaRPr lang="en-US"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নিগ্রহ </a:t>
            </a:r>
            <a:r>
              <a:rPr lang="as-IN" sz="3200" dirty="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ও আক্রমণ প্রতিরোধের </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আ</a:t>
            </a:r>
            <a:r>
              <a:rPr lang="en-US" sz="3200" dirty="0" err="1"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হবান</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r>
              <a:rPr lang="as-IN" sz="3200" dirty="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এবং বাঙালিকে স্বাধীনতার মন্ত্রে উজ্জীবিত </a:t>
            </a:r>
            <a:r>
              <a:rPr lang="as-IN" sz="3200" dirty="0" smtClean="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করা</a:t>
            </a:r>
            <a:endParaRPr lang="as-IN" sz="3200" dirty="0">
              <a:ln>
                <a:solidFill>
                  <a:schemeClr val="tx2">
                    <a:lumMod val="75000"/>
                  </a:schemeClr>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8" name="TextBox 7"/>
          <p:cNvSpPr txBox="1"/>
          <p:nvPr/>
        </p:nvSpPr>
        <p:spPr>
          <a:xfrm>
            <a:off x="4826846" y="353916"/>
            <a:ext cx="2697532" cy="92333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00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dirty="0" err="1"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ভাষণ</a:t>
            </a:r>
            <a:endParaRPr lang="en-US" sz="5400" dirty="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6248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75845" y="559558"/>
            <a:ext cx="11574877" cy="769441"/>
          </a:xfrm>
          <a:prstGeom prst="rect">
            <a:avLst/>
          </a:prstGeom>
          <a:noFill/>
        </p:spPr>
        <p:txBody>
          <a:bodyPr wrap="square" rtlCol="0">
            <a:spAutoFit/>
          </a:bodyPr>
          <a:lstStyle/>
          <a:p>
            <a:pPr algn="ctr"/>
            <a:r>
              <a:rPr lang="en-US" sz="4400" b="1" dirty="0" err="1" smtClean="0">
                <a:ln>
                  <a:solidFill>
                    <a:schemeClr val="tx1"/>
                  </a:solidFill>
                </a:ln>
                <a:solidFill>
                  <a:srgbClr val="FF0066"/>
                </a:solidFill>
                <a:latin typeface="NikoshBAN" panose="02000000000000000000" pitchFamily="2" charset="0"/>
                <a:cs typeface="NikoshBAN" panose="02000000000000000000" pitchFamily="2" charset="0"/>
              </a:rPr>
              <a:t>ঐতিহাসিক</a:t>
            </a:r>
            <a:r>
              <a:rPr lang="en-US" sz="4400" b="1" dirty="0" smtClean="0">
                <a:ln>
                  <a:solidFill>
                    <a:schemeClr val="tx1"/>
                  </a:solidFill>
                </a:ln>
                <a:solidFill>
                  <a:srgbClr val="FF0066"/>
                </a:solidFill>
                <a:latin typeface="NikoshBAN" panose="02000000000000000000" pitchFamily="2" charset="0"/>
                <a:cs typeface="NikoshBAN" panose="02000000000000000000" pitchFamily="2" charset="0"/>
              </a:rPr>
              <a:t> ৭ </a:t>
            </a:r>
            <a:r>
              <a:rPr lang="en-US" sz="4400" b="1" dirty="0" err="1" smtClean="0">
                <a:ln>
                  <a:solidFill>
                    <a:schemeClr val="tx1"/>
                  </a:solidFill>
                </a:ln>
                <a:solidFill>
                  <a:srgbClr val="FF0066"/>
                </a:solidFill>
                <a:latin typeface="NikoshBAN" panose="02000000000000000000" pitchFamily="2" charset="0"/>
                <a:cs typeface="NikoshBAN" panose="02000000000000000000" pitchFamily="2" charset="0"/>
              </a:rPr>
              <a:t>মার্চে</a:t>
            </a:r>
            <a:r>
              <a:rPr lang="en-US" sz="4400" b="1"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400" b="1" dirty="0" err="1" smtClean="0">
                <a:ln>
                  <a:solidFill>
                    <a:schemeClr val="tx1"/>
                  </a:solidFill>
                </a:ln>
                <a:solidFill>
                  <a:srgbClr val="FF0066"/>
                </a:solidFill>
                <a:latin typeface="NikoshBAN" panose="02000000000000000000" pitchFamily="2" charset="0"/>
                <a:cs typeface="NikoshBAN" panose="02000000000000000000" pitchFamily="2" charset="0"/>
              </a:rPr>
              <a:t>বঙ্গবন্ধুর</a:t>
            </a:r>
            <a:r>
              <a:rPr lang="en-US" sz="4400" b="1"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400" b="1" dirty="0" err="1" smtClean="0">
                <a:ln>
                  <a:solidFill>
                    <a:schemeClr val="tx1"/>
                  </a:solidFill>
                </a:ln>
                <a:solidFill>
                  <a:srgbClr val="FF0066"/>
                </a:solidFill>
                <a:latin typeface="NikoshBAN" panose="02000000000000000000" pitchFamily="2" charset="0"/>
                <a:cs typeface="NikoshBAN" panose="02000000000000000000" pitchFamily="2" charset="0"/>
              </a:rPr>
              <a:t>ঐতিহাসিক</a:t>
            </a:r>
            <a:r>
              <a:rPr lang="en-US" sz="4400" b="1"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400" b="1" dirty="0" err="1" smtClean="0">
                <a:ln>
                  <a:solidFill>
                    <a:schemeClr val="tx1"/>
                  </a:solidFill>
                </a:ln>
                <a:solidFill>
                  <a:srgbClr val="FF0066"/>
                </a:solidFill>
                <a:latin typeface="NikoshBAN" panose="02000000000000000000" pitchFamily="2" charset="0"/>
                <a:cs typeface="NikoshBAN" panose="02000000000000000000" pitchFamily="2" charset="0"/>
              </a:rPr>
              <a:t>ভাষণ</a:t>
            </a:r>
            <a:r>
              <a:rPr lang="en-US" sz="4400" b="1"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400" b="1" dirty="0" err="1" smtClean="0">
                <a:ln>
                  <a:solidFill>
                    <a:schemeClr val="tx1"/>
                  </a:solidFill>
                </a:ln>
                <a:solidFill>
                  <a:srgbClr val="FF0066"/>
                </a:solidFill>
                <a:latin typeface="NikoshBAN" panose="02000000000000000000" pitchFamily="2" charset="0"/>
                <a:cs typeface="NikoshBAN" panose="02000000000000000000" pitchFamily="2" charset="0"/>
              </a:rPr>
              <a:t>বা</a:t>
            </a:r>
            <a:r>
              <a:rPr lang="en-US" sz="4400" b="1"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400" b="1" dirty="0" err="1" smtClean="0">
                <a:ln>
                  <a:solidFill>
                    <a:schemeClr val="tx1"/>
                  </a:solidFill>
                </a:ln>
                <a:solidFill>
                  <a:srgbClr val="FF0066"/>
                </a:solidFill>
                <a:latin typeface="NikoshBAN" panose="02000000000000000000" pitchFamily="2" charset="0"/>
                <a:cs typeface="NikoshBAN" panose="02000000000000000000" pitchFamily="2" charset="0"/>
              </a:rPr>
              <a:t>ঘোষণার</a:t>
            </a:r>
            <a:r>
              <a:rPr lang="en-US" sz="4400" b="1"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400" b="1" dirty="0" err="1" smtClean="0">
                <a:ln>
                  <a:solidFill>
                    <a:schemeClr val="tx1"/>
                  </a:solidFill>
                </a:ln>
                <a:solidFill>
                  <a:srgbClr val="FF0066"/>
                </a:solidFill>
                <a:latin typeface="NikoshBAN" panose="02000000000000000000" pitchFamily="2" charset="0"/>
                <a:cs typeface="NikoshBAN" panose="02000000000000000000" pitchFamily="2" charset="0"/>
              </a:rPr>
              <a:t>ভিডিও</a:t>
            </a:r>
            <a:r>
              <a:rPr lang="en-US" sz="4400" b="1" dirty="0" smtClean="0">
                <a:ln>
                  <a:solidFill>
                    <a:schemeClr val="tx1"/>
                  </a:solidFill>
                </a:ln>
                <a:solidFill>
                  <a:srgbClr val="FF0066"/>
                </a:solidFill>
                <a:latin typeface="NikoshBAN" panose="02000000000000000000" pitchFamily="2" charset="0"/>
                <a:cs typeface="NikoshBAN" panose="02000000000000000000" pitchFamily="2" charset="0"/>
              </a:rPr>
              <a:t> </a:t>
            </a:r>
            <a:endParaRPr lang="en-US" sz="4400" b="1" dirty="0">
              <a:ln>
                <a:solidFill>
                  <a:schemeClr val="tx1"/>
                </a:solidFill>
              </a:ln>
              <a:solidFill>
                <a:srgbClr val="FF0066"/>
              </a:solidFill>
              <a:latin typeface="NikoshBAN" panose="02000000000000000000" pitchFamily="2" charset="0"/>
              <a:cs typeface="NikoshBAN" panose="02000000000000000000" pitchFamily="2" charset="0"/>
            </a:endParaRPr>
          </a:p>
        </p:txBody>
      </p:sp>
      <p:pic>
        <p:nvPicPr>
          <p:cNvPr id="10" name="Picture 9">
            <a:hlinkClick r:id="rId4"/>
          </p:cNvPr>
          <p:cNvPicPr>
            <a:picLocks noChangeAspect="1"/>
          </p:cNvPicPr>
          <p:nvPr/>
        </p:nvPicPr>
        <p:blipFill>
          <a:blip r:embed="rId5">
            <a:extLst>
              <a:ext uri="{BEBA8EAE-BF5A-486C-A8C5-ECC9F3942E4B}">
                <a14:imgProps xmlns:a14="http://schemas.microsoft.com/office/drawing/2010/main">
                  <a14:imgLayer r:embed="rId6">
                    <a14:imgEffect>
                      <a14:backgroundRemoval t="13778" b="86667" l="0" r="98667"/>
                    </a14:imgEffect>
                  </a14:imgLayer>
                </a14:imgProps>
              </a:ext>
              <a:ext uri="{28A0092B-C50C-407E-A947-70E740481C1C}">
                <a14:useLocalDpi xmlns:a14="http://schemas.microsoft.com/office/drawing/2010/main" val="0"/>
              </a:ext>
            </a:extLst>
          </a:blip>
          <a:stretch>
            <a:fillRect/>
          </a:stretch>
        </p:blipFill>
        <p:spPr>
          <a:xfrm>
            <a:off x="4271750" y="2150661"/>
            <a:ext cx="3032290" cy="3032290"/>
          </a:xfrm>
          <a:prstGeom prst="rect">
            <a:avLst/>
          </a:prstGeom>
        </p:spPr>
      </p:pic>
      <p:grpSp>
        <p:nvGrpSpPr>
          <p:cNvPr id="12" name="Group 11"/>
          <p:cNvGrpSpPr/>
          <p:nvPr/>
        </p:nvGrpSpPr>
        <p:grpSpPr>
          <a:xfrm>
            <a:off x="10699844" y="6063379"/>
            <a:ext cx="1173707" cy="509599"/>
            <a:chOff x="9212237" y="3409293"/>
            <a:chExt cx="1337482" cy="559561"/>
          </a:xfrm>
        </p:grpSpPr>
        <p:sp>
          <p:nvSpPr>
            <p:cNvPr id="8" name="Flowchart: Stored Data 7"/>
            <p:cNvSpPr/>
            <p:nvPr/>
          </p:nvSpPr>
          <p:spPr>
            <a:xfrm rot="10800000">
              <a:off x="9212237" y="3409293"/>
              <a:ext cx="1337482" cy="559561"/>
            </a:xfrm>
            <a:prstGeom prst="flowChartOnlineStorag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457897" y="3422920"/>
              <a:ext cx="1091822" cy="506927"/>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mj-lt"/>
                  <a:hlinkClick r:id="rId7" action="ppaction://hlinksldjump"/>
                </a:rPr>
                <a:t>Next</a:t>
              </a:r>
              <a:endParaRPr lang="en-US" sz="2400" b="1" dirty="0">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524150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746806" y="1377576"/>
            <a:ext cx="4940490" cy="5078313"/>
          </a:xfrm>
          <a:prstGeom prst="rect">
            <a:avLst/>
          </a:prstGeom>
          <a:noFill/>
        </p:spPr>
        <p:txBody>
          <a:bodyPr wrap="square" rtlCol="0">
            <a:spAutoFit/>
          </a:bodyPr>
          <a:lstStyle/>
          <a:p>
            <a:pPr algn="just" fontAlgn="base"/>
            <a:r>
              <a:rPr lang="as-IN" sz="3600" b="1" dirty="0" smtClean="0">
                <a:latin typeface="NikoshBAN" panose="02000000000000000000" pitchFamily="2" charset="0"/>
                <a:cs typeface="NikoshBAN" panose="02000000000000000000" pitchFamily="2" charset="0"/>
              </a:rPr>
              <a:t>ভাইয়েরা </a:t>
            </a:r>
            <a:r>
              <a:rPr lang="as-IN" sz="3600" b="1" dirty="0">
                <a:latin typeface="NikoshBAN" panose="02000000000000000000" pitchFamily="2" charset="0"/>
                <a:cs typeface="NikoshBAN" panose="02000000000000000000" pitchFamily="2" charset="0"/>
              </a:rPr>
              <a:t>আমার; আজ দুঃখ ভারাক্রান্ত মন </a:t>
            </a:r>
            <a:r>
              <a:rPr lang="as-IN" sz="3600" b="1" dirty="0" smtClean="0">
                <a:latin typeface="NikoshBAN" panose="02000000000000000000" pitchFamily="2" charset="0"/>
                <a:cs typeface="NikoshBAN" panose="02000000000000000000" pitchFamily="2" charset="0"/>
              </a:rPr>
              <a:t>নিয়ে </a:t>
            </a:r>
            <a:r>
              <a:rPr lang="as-IN" sz="3600" b="1" dirty="0">
                <a:latin typeface="NikoshBAN" panose="02000000000000000000" pitchFamily="2" charset="0"/>
                <a:cs typeface="NikoshBAN" panose="02000000000000000000" pitchFamily="2" charset="0"/>
              </a:rPr>
              <a:t>আপনাদের সামনে হাজির </a:t>
            </a:r>
            <a:r>
              <a:rPr lang="as-IN" sz="3600" b="1" dirty="0" smtClean="0">
                <a:latin typeface="NikoshBAN" panose="02000000000000000000" pitchFamily="2" charset="0"/>
                <a:cs typeface="NikoshBAN" panose="02000000000000000000" pitchFamily="2" charset="0"/>
              </a:rPr>
              <a:t>হয়েছি</a:t>
            </a:r>
            <a:r>
              <a:rPr lang="as-IN" sz="3600" b="1" dirty="0">
                <a:latin typeface="NikoshBAN" panose="02000000000000000000" pitchFamily="2" charset="0"/>
                <a:cs typeface="NikoshBAN" panose="02000000000000000000" pitchFamily="2" charset="0"/>
              </a:rPr>
              <a:t>। আপনারা সবই জানেন এবং বুঝেন। আমরা আমাদের জীবন </a:t>
            </a:r>
            <a:r>
              <a:rPr lang="as-IN" sz="3600" b="1" dirty="0" smtClean="0">
                <a:latin typeface="NikoshBAN" panose="02000000000000000000" pitchFamily="2" charset="0"/>
                <a:cs typeface="NikoshBAN" panose="02000000000000000000" pitchFamily="2" charset="0"/>
              </a:rPr>
              <a:t>দিয়ে </a:t>
            </a:r>
            <a:r>
              <a:rPr lang="as-IN" sz="3600" b="1" dirty="0">
                <a:latin typeface="NikoshBAN" panose="02000000000000000000" pitchFamily="2" charset="0"/>
                <a:cs typeface="NikoshBAN" panose="02000000000000000000" pitchFamily="2" charset="0"/>
              </a:rPr>
              <a:t>চেষ্টা করেছি। কিন্তু দুঃখের </a:t>
            </a:r>
            <a:r>
              <a:rPr lang="as-IN" sz="3600" b="1" dirty="0" smtClean="0">
                <a:latin typeface="NikoshBAN" panose="02000000000000000000" pitchFamily="2" charset="0"/>
                <a:cs typeface="NikoshBAN" panose="02000000000000000000" pitchFamily="2" charset="0"/>
              </a:rPr>
              <a:t>বিষ</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আজ ঢাকা, চট্টগ্রাম, খুলনা, রাজশাহী, রংপুরে আমার </a:t>
            </a:r>
            <a:r>
              <a:rPr lang="as-IN" sz="3600" b="1" dirty="0" smtClean="0">
                <a:latin typeface="NikoshBAN" panose="02000000000000000000" pitchFamily="2" charset="0"/>
                <a:cs typeface="NikoshBAN" panose="02000000000000000000" pitchFamily="2" charset="0"/>
              </a:rPr>
              <a:t>ভাইয়ের </a:t>
            </a:r>
            <a:r>
              <a:rPr lang="as-IN" sz="3600" b="1" dirty="0">
                <a:latin typeface="NikoshBAN" panose="02000000000000000000" pitchFamily="2" charset="0"/>
                <a:cs typeface="NikoshBAN" panose="02000000000000000000" pitchFamily="2" charset="0"/>
              </a:rPr>
              <a:t>রক্তে রাজপথ রঞ্জিত </a:t>
            </a:r>
            <a:r>
              <a:rPr lang="as-IN" sz="3600" b="1" dirty="0" smtClean="0">
                <a:latin typeface="NikoshBAN" panose="02000000000000000000" pitchFamily="2" charset="0"/>
                <a:cs typeface="NikoshBAN" panose="02000000000000000000" pitchFamily="2" charset="0"/>
              </a:rPr>
              <a:t>হয়েছে।</a:t>
            </a:r>
            <a:endParaRPr lang="as-IN" sz="3600" b="1" dirty="0">
              <a:latin typeface="NikoshBAN" panose="02000000000000000000" pitchFamily="2" charset="0"/>
              <a:cs typeface="NikoshBAN" panose="02000000000000000000" pitchFamily="2" charset="0"/>
            </a:endParaRPr>
          </a:p>
        </p:txBody>
      </p:sp>
      <p:sp>
        <p:nvSpPr>
          <p:cNvPr id="11" name="TextBox 10"/>
          <p:cNvSpPr txBox="1"/>
          <p:nvPr/>
        </p:nvSpPr>
        <p:spPr>
          <a:xfrm>
            <a:off x="395785" y="327546"/>
            <a:ext cx="11436824" cy="677108"/>
          </a:xfrm>
          <a:prstGeom prst="rect">
            <a:avLst/>
          </a:prstGeom>
          <a:noFill/>
          <a:ln w="38100">
            <a:solidFill>
              <a:srgbClr val="FF0066"/>
            </a:solidFill>
          </a:ln>
        </p:spPr>
        <p:txBody>
          <a:bodyPr wrap="square" rtlCol="0">
            <a:spAutoFit/>
          </a:bodyPr>
          <a:lstStyle/>
          <a:p>
            <a:r>
              <a:rPr lang="as-IN" sz="3800" b="1" dirty="0">
                <a:latin typeface="NikoshBAN" panose="02000000000000000000" pitchFamily="2" charset="0"/>
                <a:cs typeface="NikoshBAN" panose="02000000000000000000" pitchFamily="2" charset="0"/>
              </a:rPr>
              <a:t>জাতির পিতা বঙ্গবন্ধু শেখ মুজিবুর রহমান-এর ৭ই মার্চের ঐতিহাসিক </a:t>
            </a:r>
            <a:r>
              <a:rPr lang="as-IN" sz="3800" b="1" dirty="0" smtClean="0">
                <a:latin typeface="NikoshBAN" panose="02000000000000000000" pitchFamily="2" charset="0"/>
                <a:cs typeface="NikoshBAN" panose="02000000000000000000" pitchFamily="2" charset="0"/>
              </a:rPr>
              <a:t>ভাষণ</a:t>
            </a:r>
            <a:endParaRPr lang="as-IN" sz="38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63" y="3921917"/>
            <a:ext cx="4974554" cy="269740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36" y="1133241"/>
            <a:ext cx="4963181" cy="2788677"/>
          </a:xfrm>
          <a:prstGeom prst="rect">
            <a:avLst/>
          </a:prstGeom>
        </p:spPr>
      </p:pic>
    </p:spTree>
    <p:extLst>
      <p:ext uri="{BB962C8B-B14F-4D97-AF65-F5344CB8AC3E}">
        <p14:creationId xmlns:p14="http://schemas.microsoft.com/office/powerpoint/2010/main" val="144848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5871774" y="612684"/>
            <a:ext cx="5636525" cy="5632311"/>
          </a:xfrm>
          <a:prstGeom prst="rect">
            <a:avLst/>
          </a:prstGeom>
          <a:noFill/>
        </p:spPr>
        <p:txBody>
          <a:bodyPr wrap="square" rtlCol="0">
            <a:spAutoFit/>
          </a:bodyPr>
          <a:lstStyle/>
          <a:p>
            <a:pPr algn="just" fontAlgn="base"/>
            <a:r>
              <a:rPr lang="as-IN" sz="3600" b="1" dirty="0" smtClean="0">
                <a:latin typeface="NikoshBAN" panose="02000000000000000000" pitchFamily="2" charset="0"/>
                <a:cs typeface="NikoshBAN" panose="02000000000000000000" pitchFamily="2" charset="0"/>
              </a:rPr>
              <a:t>আজ </a:t>
            </a:r>
            <a:r>
              <a:rPr lang="as-IN" sz="3600" b="1" dirty="0">
                <a:latin typeface="NikoshBAN" panose="02000000000000000000" pitchFamily="2" charset="0"/>
                <a:cs typeface="NikoshBAN" panose="02000000000000000000" pitchFamily="2" charset="0"/>
              </a:rPr>
              <a:t>বাংলার মানুষ মুক্তি </a:t>
            </a:r>
            <a:r>
              <a:rPr lang="as-IN" sz="3600" b="1" dirty="0" smtClean="0">
                <a:latin typeface="NikoshBAN" panose="02000000000000000000" pitchFamily="2" charset="0"/>
                <a:cs typeface="NikoshBAN" panose="02000000000000000000" pitchFamily="2" charset="0"/>
              </a:rPr>
              <a:t>চা</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বাংলার মানুষ বাঁচতে </a:t>
            </a:r>
            <a:r>
              <a:rPr lang="as-IN" sz="3600" b="1" dirty="0" smtClean="0">
                <a:latin typeface="NikoshBAN" panose="02000000000000000000" pitchFamily="2" charset="0"/>
                <a:cs typeface="NikoshBAN" panose="02000000000000000000" pitchFamily="2" charset="0"/>
              </a:rPr>
              <a:t>চা</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বাংলার মানুষ তার অধিকার </a:t>
            </a:r>
            <a:r>
              <a:rPr lang="as-IN" sz="3600" b="1" dirty="0" smtClean="0">
                <a:latin typeface="NikoshBAN" panose="02000000000000000000" pitchFamily="2" charset="0"/>
                <a:cs typeface="NikoshBAN" panose="02000000000000000000" pitchFamily="2" charset="0"/>
              </a:rPr>
              <a:t>চা</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কি </a:t>
            </a:r>
            <a:r>
              <a:rPr lang="as-IN" sz="3600" b="1" dirty="0" smtClean="0">
                <a:latin typeface="NikoshBAN" panose="02000000000000000000" pitchFamily="2" charset="0"/>
                <a:cs typeface="NikoshBAN" panose="02000000000000000000" pitchFamily="2" charset="0"/>
              </a:rPr>
              <a:t>অন্যা</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করেছিলাম, নির্বাচনে বাংলাদেশের মানুষ সম্পূর্ণভাবে আমাকে </a:t>
            </a:r>
            <a:r>
              <a:rPr lang="as-IN" sz="3600" b="1" dirty="0" smtClean="0">
                <a:latin typeface="NikoshBAN" panose="02000000000000000000" pitchFamily="2" charset="0"/>
                <a:cs typeface="NikoshBAN" panose="02000000000000000000" pitchFamily="2" charset="0"/>
              </a:rPr>
              <a:t>আও</a:t>
            </a:r>
            <a:r>
              <a:rPr lang="en-US" sz="3600" b="1" dirty="0" err="1" smtClean="0">
                <a:latin typeface="NikoshBAN" panose="02000000000000000000" pitchFamily="2" charset="0"/>
                <a:cs typeface="NikoshBAN" panose="02000000000000000000" pitchFamily="2" charset="0"/>
              </a:rPr>
              <a:t>য়ামী</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লীগকে ভোট দেন</a:t>
            </a:r>
            <a:r>
              <a:rPr lang="as-IN" sz="3600" b="1" dirty="0" smtClean="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আমাদের ন্যাশনাল এসেম্বলী বসবে, আমরা সেখানে শাসনতন্ত্র </a:t>
            </a:r>
            <a:r>
              <a:rPr lang="as-IN" sz="3600" b="1" dirty="0" smtClean="0">
                <a:latin typeface="NikoshBAN" panose="02000000000000000000" pitchFamily="2" charset="0"/>
                <a:cs typeface="NikoshBAN" panose="02000000000000000000" pitchFamily="2" charset="0"/>
              </a:rPr>
              <a:t>তৈ</a:t>
            </a:r>
            <a:r>
              <a:rPr lang="en-US" sz="3600" b="1" dirty="0" err="1" smtClean="0">
                <a:latin typeface="NikoshBAN" panose="02000000000000000000" pitchFamily="2" charset="0"/>
                <a:cs typeface="NikoshBAN" panose="02000000000000000000" pitchFamily="2" charset="0"/>
              </a:rPr>
              <a:t>য়ার</a:t>
            </a:r>
            <a:r>
              <a:rPr lang="en-US" sz="3600" b="1" dirty="0" smtClean="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করবো </a:t>
            </a:r>
            <a:r>
              <a:rPr lang="as-IN" sz="3600" b="1" dirty="0">
                <a:latin typeface="NikoshBAN" panose="02000000000000000000" pitchFamily="2" charset="0"/>
                <a:cs typeface="NikoshBAN" panose="02000000000000000000" pitchFamily="2" charset="0"/>
              </a:rPr>
              <a:t>এবং এই দেশকে আমরা গড়ে তুলবো, এদেশের মানুষ অর্থনৈতিক, রাজনৈতিক ও সাংস্কৃতিক মুক্তি পাবে।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61" y="1214650"/>
            <a:ext cx="5265050" cy="4053385"/>
          </a:xfrm>
          <a:prstGeom prst="rect">
            <a:avLst/>
          </a:prstGeom>
        </p:spPr>
      </p:pic>
    </p:spTree>
    <p:extLst>
      <p:ext uri="{BB962C8B-B14F-4D97-AF65-F5344CB8AC3E}">
        <p14:creationId xmlns:p14="http://schemas.microsoft.com/office/powerpoint/2010/main" val="2724982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068529" y="728849"/>
            <a:ext cx="5650173" cy="5632311"/>
          </a:xfrm>
          <a:prstGeom prst="rect">
            <a:avLst/>
          </a:prstGeom>
          <a:noFill/>
        </p:spPr>
        <p:txBody>
          <a:bodyPr wrap="square" rtlCol="0">
            <a:spAutoFit/>
          </a:bodyPr>
          <a:lstStyle/>
          <a:p>
            <a:pPr algn="just" fontAlgn="base"/>
            <a:r>
              <a:rPr lang="as-IN" sz="3600" b="1" dirty="0" smtClean="0">
                <a:latin typeface="NikoshBAN" panose="02000000000000000000" pitchFamily="2" charset="0"/>
                <a:cs typeface="NikoshBAN" panose="02000000000000000000" pitchFamily="2" charset="0"/>
              </a:rPr>
              <a:t>কিন্তু </a:t>
            </a:r>
            <a:r>
              <a:rPr lang="as-IN" sz="3600" b="1" dirty="0">
                <a:latin typeface="NikoshBAN" panose="02000000000000000000" pitchFamily="2" charset="0"/>
                <a:cs typeface="NikoshBAN" panose="02000000000000000000" pitchFamily="2" charset="0"/>
              </a:rPr>
              <a:t>দুঃখের </a:t>
            </a:r>
            <a:r>
              <a:rPr lang="as-IN" sz="3600" b="1" dirty="0" smtClean="0">
                <a:latin typeface="NikoshBAN" panose="02000000000000000000" pitchFamily="2" charset="0"/>
                <a:cs typeface="NikoshBAN" panose="02000000000000000000" pitchFamily="2" charset="0"/>
              </a:rPr>
              <a:t>বিষ</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আজ দুঃখের সঙ্গে বলতে </a:t>
            </a:r>
            <a:r>
              <a:rPr lang="as-IN" sz="3600" b="1" dirty="0" smtClean="0">
                <a:latin typeface="NikoshBAN" panose="02000000000000000000" pitchFamily="2" charset="0"/>
                <a:cs typeface="NikoshBAN" panose="02000000000000000000" pitchFamily="2" charset="0"/>
              </a:rPr>
              <a:t>হ</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তেইশ বৎসরের করুণ ইতিহাস বাংলার অত্যাচারের, বাংলার মানুষের রক্তের ইতিহাস</a:t>
            </a:r>
            <a:r>
              <a:rPr lang="as-IN" sz="3600" b="1" dirty="0" smtClean="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তেইশ বৎসরের ইতিহাস মুমূর্ষু নরনারীর আর্তনাদের ইতিহাস; বাঙলার ইতিহাস এদেশের মানুষের রক্ত দিয়ে রাজপথ রঞ্জিত করার ইতিহাস। ১৯৫২ সালে রক্ত দিয়েছি। ১৯৫৪ সালে নির্বাচনে জয়লাভ করেও আমরা গদিতে বসতে পারি নাই।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90" y="1578022"/>
            <a:ext cx="5760696" cy="3225990"/>
          </a:xfrm>
          <a:prstGeom prst="rect">
            <a:avLst/>
          </a:prstGeom>
        </p:spPr>
      </p:pic>
    </p:spTree>
    <p:extLst>
      <p:ext uri="{BB962C8B-B14F-4D97-AF65-F5344CB8AC3E}">
        <p14:creationId xmlns:p14="http://schemas.microsoft.com/office/powerpoint/2010/main" val="3965201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6082176" y="1156344"/>
            <a:ext cx="4303769" cy="4746766"/>
          </a:xfrm>
          <a:prstGeom prst="rect">
            <a:avLst/>
          </a:prstGeom>
          <a:blipFill>
            <a:blip r:embed="rId3"/>
            <a:stretch>
              <a:fillRect/>
            </a:stretch>
          </a:blipFill>
          <a:ln w="381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44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হাবিবুর</a:t>
            </a:r>
            <a:r>
              <a:rPr lang="en-US" sz="44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রহমান</a:t>
            </a:r>
            <a:r>
              <a:rPr lang="en-US" sz="44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r>
            <a:b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r>
              <a:rPr lang="en-US" sz="32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প্রভাষক</a:t>
            </a:r>
            <a: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r>
            <a:b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r>
              <a:rPr lang="en-US" sz="32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রাষ্ট্রবিজ্ঞান</a:t>
            </a:r>
            <a: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বিভাগ</a:t>
            </a:r>
            <a: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b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r>
              <a:rPr lang="en-US" sz="32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কুশিয়ারা</a:t>
            </a:r>
            <a: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ডিগ্রি</a:t>
            </a:r>
            <a: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কলেজ</a:t>
            </a:r>
            <a: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b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r>
              <a:rPr lang="en-US" sz="32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গোলাপগঞ্জ</a:t>
            </a:r>
            <a: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সিলেট</a:t>
            </a:r>
            <a: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r>
            <a:br>
              <a:rPr lang="en-US" sz="20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r>
              <a:rPr lang="en-US" sz="24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a:t>
            </a:r>
            <a:r>
              <a:rPr lang="en-US" sz="24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০১৭২০ ৮২ ৪৪ ৩৩ </a:t>
            </a:r>
            <a:r>
              <a:rPr lang="en-US" sz="14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r>
            <a:br>
              <a:rPr lang="en-US" sz="14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r>
              <a:rPr lang="en-US" sz="20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en-US" sz="20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মেইলঃ</a:t>
            </a:r>
            <a:r>
              <a:rPr lang="en-US" sz="20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mj-lt"/>
                <a:cs typeface="NikoshBAN" panose="02000000000000000000" pitchFamily="2" charset="0"/>
              </a:rPr>
              <a:t>rhabib0007@gmail.com</a:t>
            </a:r>
            <a:endParaRPr lang="en-US" sz="1200" b="1" dirty="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mj-lt"/>
              <a:cs typeface="NikoshBAN" panose="02000000000000000000" pitchFamily="2"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6123" y="1156344"/>
            <a:ext cx="3747447" cy="47467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3466531" y="272955"/>
            <a:ext cx="4531057" cy="707886"/>
          </a:xfrm>
          <a:prstGeom prst="rect">
            <a:avLst/>
          </a:prstGeom>
          <a:noFill/>
        </p:spPr>
        <p:txBody>
          <a:bodyPr wrap="square" rtlCol="0">
            <a:spAutoFit/>
          </a:bodyPr>
          <a:lstStyle/>
          <a:p>
            <a:pPr algn="ctr"/>
            <a:r>
              <a:rPr lang="en-US" sz="4000" dirty="0" err="1" smtClean="0">
                <a:ln>
                  <a:solidFill>
                    <a:schemeClr val="tx1"/>
                  </a:solidFill>
                </a:ln>
                <a:solidFill>
                  <a:srgbClr val="FF0066"/>
                </a:solidFill>
                <a:latin typeface="NikoshBAN" panose="02000000000000000000" pitchFamily="2" charset="0"/>
                <a:cs typeface="NikoshBAN" panose="02000000000000000000" pitchFamily="2" charset="0"/>
              </a:rPr>
              <a:t>শিক্ষক</a:t>
            </a:r>
            <a:r>
              <a:rPr lang="en-US" sz="4000"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000" dirty="0" err="1" smtClean="0">
                <a:ln>
                  <a:solidFill>
                    <a:schemeClr val="tx1"/>
                  </a:solidFill>
                </a:ln>
                <a:solidFill>
                  <a:srgbClr val="FF0066"/>
                </a:solidFill>
                <a:latin typeface="NikoshBAN" panose="02000000000000000000" pitchFamily="2" charset="0"/>
                <a:cs typeface="NikoshBAN" panose="02000000000000000000" pitchFamily="2" charset="0"/>
              </a:rPr>
              <a:t>পরিচিতি</a:t>
            </a:r>
            <a:endParaRPr lang="en-US" sz="4000" dirty="0">
              <a:ln>
                <a:solidFill>
                  <a:schemeClr val="tx1"/>
                </a:solidFill>
              </a:ln>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5014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82133" y="312326"/>
            <a:ext cx="6127844" cy="6186309"/>
          </a:xfrm>
          <a:prstGeom prst="rect">
            <a:avLst/>
          </a:prstGeom>
          <a:noFill/>
        </p:spPr>
        <p:txBody>
          <a:bodyPr wrap="square" rtlCol="0">
            <a:spAutoFit/>
          </a:bodyPr>
          <a:lstStyle/>
          <a:p>
            <a:pPr algn="just" fontAlgn="base"/>
            <a:r>
              <a:rPr lang="as-IN" sz="3600" b="1" dirty="0" smtClean="0">
                <a:latin typeface="NikoshBAN" panose="02000000000000000000" pitchFamily="2" charset="0"/>
                <a:cs typeface="NikoshBAN" panose="02000000000000000000" pitchFamily="2" charset="0"/>
              </a:rPr>
              <a:t>১৯৫৮ </a:t>
            </a:r>
            <a:r>
              <a:rPr lang="as-IN" sz="3600" b="1" dirty="0">
                <a:latin typeface="NikoshBAN" panose="02000000000000000000" pitchFamily="2" charset="0"/>
                <a:cs typeface="NikoshBAN" panose="02000000000000000000" pitchFamily="2" charset="0"/>
              </a:rPr>
              <a:t>সালে </a:t>
            </a:r>
            <a:r>
              <a:rPr lang="en-US" sz="3600" b="1" dirty="0" err="1" smtClean="0">
                <a:latin typeface="NikoshBAN" panose="02000000000000000000" pitchFamily="2" charset="0"/>
                <a:cs typeface="NikoshBAN" panose="02000000000000000000" pitchFamily="2" charset="0"/>
              </a:rPr>
              <a:t>আইয়ুব</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খান মার্শাল ল’ জারি করে দশ বৎসর পর্যন্ত আমাদের গোলাম করে রেখেছে</a:t>
            </a:r>
            <a:r>
              <a:rPr lang="as-IN" sz="3600" b="1" dirty="0" smtClean="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১৯৬৬ সালে </a:t>
            </a:r>
            <a:r>
              <a:rPr lang="as-IN" sz="3600" b="1" dirty="0" smtClean="0">
                <a:latin typeface="NikoshBAN" panose="02000000000000000000" pitchFamily="2" charset="0"/>
                <a:cs typeface="NikoshBAN" panose="02000000000000000000" pitchFamily="2" charset="0"/>
              </a:rPr>
              <a:t>ছ</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দফা </a:t>
            </a:r>
            <a:r>
              <a:rPr lang="as-IN" sz="3600" b="1" dirty="0">
                <a:latin typeface="NikoshBAN" panose="02000000000000000000" pitchFamily="2" charset="0"/>
                <a:cs typeface="NikoshBAN" panose="02000000000000000000" pitchFamily="2" charset="0"/>
              </a:rPr>
              <a:t>আন্দোলনে ৭ই জুনে আমার ছেলেদের গুলি করে হত্যা করা হয়েছে। ১৯৬৯-এর আন্দোলনে আইয়ুব খানের পতন হওয়ার পর যখন ইয়াহিয়া খান সাহেব সরকার নিলেন, তিনি বললেন, দেশে শাসনতন্ত্র দেবেন, গণতন্ত্র দেবেন। আমরা </a:t>
            </a:r>
            <a:r>
              <a:rPr lang="en-US" sz="3600" b="1" dirty="0" smtClean="0">
                <a:latin typeface="NikoshBAN" panose="02000000000000000000" pitchFamily="2" charset="0"/>
                <a:cs typeface="NikoshBAN" panose="02000000000000000000" pitchFamily="2" charset="0"/>
              </a:rPr>
              <a:t/>
            </a:r>
            <a:br>
              <a:rPr lang="en-US" sz="3600" b="1" dirty="0" smtClean="0">
                <a:latin typeface="NikoshBAN" panose="02000000000000000000" pitchFamily="2" charset="0"/>
                <a:cs typeface="NikoshBAN" panose="02000000000000000000" pitchFamily="2" charset="0"/>
              </a:rPr>
            </a:br>
            <a:r>
              <a:rPr lang="as-IN" sz="3600" b="1" dirty="0" smtClean="0">
                <a:latin typeface="NikoshBAN" panose="02000000000000000000" pitchFamily="2" charset="0"/>
                <a:cs typeface="NikoshBAN" panose="02000000000000000000" pitchFamily="2" charset="0"/>
              </a:rPr>
              <a:t>মেনে </a:t>
            </a:r>
            <a:r>
              <a:rPr lang="as-IN" sz="3600" b="1" dirty="0">
                <a:latin typeface="NikoshBAN" panose="02000000000000000000" pitchFamily="2" charset="0"/>
                <a:cs typeface="NikoshBAN" panose="02000000000000000000" pitchFamily="2" charset="0"/>
              </a:rPr>
              <a:t>নিলাম</a:t>
            </a:r>
            <a:r>
              <a:rPr lang="as-IN" sz="3600" b="1" dirty="0" smtClean="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তারপরে </a:t>
            </a:r>
            <a:r>
              <a:rPr lang="as-IN" sz="3600" b="1" dirty="0">
                <a:latin typeface="NikoshBAN" panose="02000000000000000000" pitchFamily="2" charset="0"/>
                <a:cs typeface="NikoshBAN" panose="02000000000000000000" pitchFamily="2" charset="0"/>
              </a:rPr>
              <a:t>অনেক ইতিহাস হয়ে গেল, নির্বাচন হলো</a:t>
            </a:r>
            <a:r>
              <a:rPr lang="as-IN" sz="3600" b="1" dirty="0" smtClean="0">
                <a:latin typeface="NikoshBAN" panose="02000000000000000000" pitchFamily="2" charset="0"/>
                <a:cs typeface="NikoshBAN" panose="02000000000000000000" pitchFamily="2" charset="0"/>
              </a:rPr>
              <a:t>।</a:t>
            </a:r>
            <a:endParaRPr lang="as-IN" sz="3600" b="1"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663" y="628721"/>
            <a:ext cx="5304724" cy="272862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663" y="3357349"/>
            <a:ext cx="5304724" cy="3308399"/>
          </a:xfrm>
          <a:prstGeom prst="rect">
            <a:avLst/>
          </a:prstGeom>
        </p:spPr>
      </p:pic>
    </p:spTree>
    <p:extLst>
      <p:ext uri="{BB962C8B-B14F-4D97-AF65-F5344CB8AC3E}">
        <p14:creationId xmlns:p14="http://schemas.microsoft.com/office/powerpoint/2010/main" val="3816751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709887" y="471801"/>
            <a:ext cx="7137779" cy="6370975"/>
          </a:xfrm>
          <a:prstGeom prst="rect">
            <a:avLst/>
          </a:prstGeom>
          <a:noFill/>
        </p:spPr>
        <p:txBody>
          <a:bodyPr wrap="square" rtlCol="0">
            <a:spAutoFit/>
          </a:bodyPr>
          <a:lstStyle/>
          <a:p>
            <a:pPr algn="just" fontAlgn="base"/>
            <a:r>
              <a:rPr lang="as-IN" sz="3400" b="1" dirty="0">
                <a:latin typeface="NikoshBAN" panose="02000000000000000000" pitchFamily="2" charset="0"/>
                <a:cs typeface="NikoshBAN" panose="02000000000000000000" pitchFamily="2" charset="0"/>
              </a:rPr>
              <a:t>আমি প্রেসিডেন্ট </a:t>
            </a:r>
            <a:r>
              <a:rPr lang="en-US" sz="3400" b="1" dirty="0" err="1" smtClean="0">
                <a:latin typeface="NikoshBAN" panose="02000000000000000000" pitchFamily="2" charset="0"/>
                <a:cs typeface="NikoshBAN" panose="02000000000000000000" pitchFamily="2" charset="0"/>
              </a:rPr>
              <a:t>ইয়াহিয়া</a:t>
            </a:r>
            <a:r>
              <a:rPr lang="as-IN" sz="3400" b="1" dirty="0" smtClean="0">
                <a:latin typeface="NikoshBAN" panose="02000000000000000000" pitchFamily="2" charset="0"/>
                <a:cs typeface="NikoshBAN" panose="02000000000000000000" pitchFamily="2" charset="0"/>
              </a:rPr>
              <a:t> </a:t>
            </a:r>
            <a:r>
              <a:rPr lang="as-IN" sz="3400" b="1" dirty="0">
                <a:latin typeface="NikoshBAN" panose="02000000000000000000" pitchFamily="2" charset="0"/>
                <a:cs typeface="NikoshBAN" panose="02000000000000000000" pitchFamily="2" charset="0"/>
              </a:rPr>
              <a:t>খান সাহেবের সঙ্গে দেখা করেছি। আমি, শুধু বাংলার </a:t>
            </a:r>
            <a:r>
              <a:rPr lang="as-IN" sz="3400" b="1" dirty="0" smtClean="0">
                <a:latin typeface="NikoshBAN" panose="02000000000000000000" pitchFamily="2" charset="0"/>
                <a:cs typeface="NikoshBAN" panose="02000000000000000000" pitchFamily="2" charset="0"/>
              </a:rPr>
              <a:t>ন</a:t>
            </a:r>
            <a:r>
              <a:rPr lang="en-US" sz="3400" b="1" dirty="0">
                <a:latin typeface="NikoshBAN" panose="02000000000000000000" pitchFamily="2" charset="0"/>
                <a:cs typeface="NikoshBAN" panose="02000000000000000000" pitchFamily="2" charset="0"/>
              </a:rPr>
              <a:t>য়</a:t>
            </a:r>
            <a:r>
              <a:rPr lang="as-IN" sz="3400" b="1" dirty="0" smtClean="0">
                <a:latin typeface="NikoshBAN" panose="02000000000000000000" pitchFamily="2" charset="0"/>
                <a:cs typeface="NikoshBAN" panose="02000000000000000000" pitchFamily="2" charset="0"/>
              </a:rPr>
              <a:t>, </a:t>
            </a:r>
            <a:r>
              <a:rPr lang="as-IN" sz="3400" b="1" dirty="0">
                <a:latin typeface="NikoshBAN" panose="02000000000000000000" pitchFamily="2" charset="0"/>
                <a:cs typeface="NikoshBAN" panose="02000000000000000000" pitchFamily="2" charset="0"/>
              </a:rPr>
              <a:t>পাকিস্তানের মেজরিটি পার্টির নেতা হিসাবে তাকে অনুরোধ করলাম, ১৫ই </a:t>
            </a:r>
            <a:r>
              <a:rPr lang="as-IN" sz="3400" b="1" dirty="0" smtClean="0">
                <a:latin typeface="NikoshBAN" panose="02000000000000000000" pitchFamily="2" charset="0"/>
                <a:cs typeface="NikoshBAN" panose="02000000000000000000" pitchFamily="2" charset="0"/>
              </a:rPr>
              <a:t>ফেব্রু</a:t>
            </a:r>
            <a:r>
              <a:rPr lang="en-US" sz="3400" b="1" dirty="0" err="1" smtClean="0">
                <a:latin typeface="NikoshBAN" panose="02000000000000000000" pitchFamily="2" charset="0"/>
                <a:cs typeface="NikoshBAN" panose="02000000000000000000" pitchFamily="2" charset="0"/>
              </a:rPr>
              <a:t>য়া</a:t>
            </a:r>
            <a:r>
              <a:rPr lang="as-IN" sz="3400" b="1" dirty="0" smtClean="0">
                <a:latin typeface="NikoshBAN" panose="02000000000000000000" pitchFamily="2" charset="0"/>
                <a:cs typeface="NikoshBAN" panose="02000000000000000000" pitchFamily="2" charset="0"/>
              </a:rPr>
              <a:t>রি </a:t>
            </a:r>
            <a:r>
              <a:rPr lang="as-IN" sz="3400" b="1" dirty="0">
                <a:latin typeface="NikoshBAN" panose="02000000000000000000" pitchFamily="2" charset="0"/>
                <a:cs typeface="NikoshBAN" panose="02000000000000000000" pitchFamily="2" charset="0"/>
              </a:rPr>
              <a:t>তারিখে আপনি </a:t>
            </a:r>
            <a:r>
              <a:rPr lang="as-IN" sz="3400" b="1" dirty="0" smtClean="0">
                <a:latin typeface="NikoshBAN" panose="02000000000000000000" pitchFamily="2" charset="0"/>
                <a:cs typeface="NikoshBAN" panose="02000000000000000000" pitchFamily="2" charset="0"/>
              </a:rPr>
              <a:t>জাতী</a:t>
            </a:r>
            <a:r>
              <a:rPr lang="en-US" sz="3400" b="1" dirty="0" smtClean="0">
                <a:latin typeface="NikoshBAN" panose="02000000000000000000" pitchFamily="2" charset="0"/>
                <a:cs typeface="NikoshBAN" panose="02000000000000000000" pitchFamily="2" charset="0"/>
              </a:rPr>
              <a:t>য়</a:t>
            </a:r>
            <a:r>
              <a:rPr lang="as-IN" sz="3400" b="1" dirty="0" smtClean="0">
                <a:latin typeface="NikoshBAN" panose="02000000000000000000" pitchFamily="2" charset="0"/>
                <a:cs typeface="NikoshBAN" panose="02000000000000000000" pitchFamily="2" charset="0"/>
              </a:rPr>
              <a:t> </a:t>
            </a:r>
            <a:r>
              <a:rPr lang="as-IN" sz="3400" b="1" dirty="0">
                <a:latin typeface="NikoshBAN" panose="02000000000000000000" pitchFamily="2" charset="0"/>
                <a:cs typeface="NikoshBAN" panose="02000000000000000000" pitchFamily="2" charset="0"/>
              </a:rPr>
              <a:t>পরিষদের অধিবেশন দেন। তিনি আমার কথা রাখলেন না, তিনি রাখলেন ভুট্টো সাহেবের কথা। তিনি বললেন, প্রথম সপ্তাহে মার্চ মাসে হবে। আমরা বললাম, ঠিক আছে, আমরা এসেম্বলীতে বসবো। আমি বললাম, এসেম্বলীর মধ্যে আলোচনা করবো; এমনকি আমি এ পর্যন্ত বললাম, যদি কেউ ন্যায্য কথা বলে, আমরা </a:t>
            </a:r>
            <a:r>
              <a:rPr lang="as-IN" sz="3400" b="1" dirty="0" smtClean="0">
                <a:latin typeface="NikoshBAN" panose="02000000000000000000" pitchFamily="2" charset="0"/>
                <a:cs typeface="NikoshBAN" panose="02000000000000000000" pitchFamily="2" charset="0"/>
              </a:rPr>
              <a:t>সংখ্যা</a:t>
            </a:r>
            <a:r>
              <a:rPr lang="en-US" sz="3400" b="1" dirty="0" smtClean="0">
                <a:latin typeface="NikoshBAN" panose="02000000000000000000" pitchFamily="2" charset="0"/>
                <a:cs typeface="NikoshBAN" panose="02000000000000000000" pitchFamily="2" charset="0"/>
              </a:rPr>
              <a:t>য়</a:t>
            </a:r>
            <a:r>
              <a:rPr lang="as-IN" sz="3400" b="1" dirty="0" smtClean="0">
                <a:latin typeface="NikoshBAN" panose="02000000000000000000" pitchFamily="2" charset="0"/>
                <a:cs typeface="NikoshBAN" panose="02000000000000000000" pitchFamily="2" charset="0"/>
              </a:rPr>
              <a:t> </a:t>
            </a:r>
            <a:r>
              <a:rPr lang="as-IN" sz="3400" b="1" dirty="0">
                <a:latin typeface="NikoshBAN" panose="02000000000000000000" pitchFamily="2" charset="0"/>
                <a:cs typeface="NikoshBAN" panose="02000000000000000000" pitchFamily="2" charset="0"/>
              </a:rPr>
              <a:t>বেশি হলেও, একজনও যদি সে </a:t>
            </a:r>
            <a:r>
              <a:rPr lang="as-IN" sz="3400" b="1" dirty="0" smtClean="0">
                <a:latin typeface="NikoshBAN" panose="02000000000000000000" pitchFamily="2" charset="0"/>
                <a:cs typeface="NikoshBAN" panose="02000000000000000000" pitchFamily="2" charset="0"/>
              </a:rPr>
              <a:t>হ</a:t>
            </a:r>
            <a:r>
              <a:rPr lang="en-US" sz="3400" b="1" dirty="0" smtClean="0">
                <a:latin typeface="NikoshBAN" panose="02000000000000000000" pitchFamily="2" charset="0"/>
                <a:cs typeface="NikoshBAN" panose="02000000000000000000" pitchFamily="2" charset="0"/>
              </a:rPr>
              <a:t>য়</a:t>
            </a:r>
            <a:r>
              <a:rPr lang="as-IN" sz="3400" b="1" dirty="0" smtClean="0">
                <a:latin typeface="NikoshBAN" panose="02000000000000000000" pitchFamily="2" charset="0"/>
                <a:cs typeface="NikoshBAN" panose="02000000000000000000" pitchFamily="2" charset="0"/>
              </a:rPr>
              <a:t>, </a:t>
            </a:r>
            <a:r>
              <a:rPr lang="as-IN" sz="3400" b="1" dirty="0">
                <a:latin typeface="NikoshBAN" panose="02000000000000000000" pitchFamily="2" charset="0"/>
                <a:cs typeface="NikoshBAN" panose="02000000000000000000" pitchFamily="2" charset="0"/>
              </a:rPr>
              <a:t>তার ন্যায্য কথা আমরা মেনে নেব</a:t>
            </a:r>
            <a:r>
              <a:rPr lang="as-IN" sz="3400" b="1" dirty="0" smtClean="0">
                <a:latin typeface="NikoshBAN" panose="02000000000000000000" pitchFamily="2" charset="0"/>
                <a:cs typeface="NikoshBAN" panose="02000000000000000000" pitchFamily="2" charset="0"/>
              </a:rPr>
              <a:t>।</a:t>
            </a:r>
            <a:endParaRPr lang="as-IN" sz="3400" b="1"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16" y="986148"/>
            <a:ext cx="4414186" cy="4885383"/>
          </a:xfrm>
          <a:prstGeom prst="rect">
            <a:avLst/>
          </a:prstGeom>
        </p:spPr>
      </p:pic>
    </p:spTree>
    <p:extLst>
      <p:ext uri="{BB962C8B-B14F-4D97-AF65-F5344CB8AC3E}">
        <p14:creationId xmlns:p14="http://schemas.microsoft.com/office/powerpoint/2010/main" val="793272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6520" b="6069"/>
          <a:stretch/>
        </p:blipFill>
        <p:spPr>
          <a:xfrm>
            <a:off x="1715170" y="3112974"/>
            <a:ext cx="9381349" cy="3582509"/>
          </a:xfrm>
          <a:prstGeom prst="rect">
            <a:avLst/>
          </a:prstGeom>
        </p:spPr>
      </p:pic>
      <p:sp>
        <p:nvSpPr>
          <p:cNvPr id="5" name="TextBox 4"/>
          <p:cNvSpPr txBox="1"/>
          <p:nvPr/>
        </p:nvSpPr>
        <p:spPr>
          <a:xfrm>
            <a:off x="327541" y="162198"/>
            <a:ext cx="11546011" cy="3046988"/>
          </a:xfrm>
          <a:prstGeom prst="rect">
            <a:avLst/>
          </a:prstGeom>
          <a:noFill/>
        </p:spPr>
        <p:txBody>
          <a:bodyPr wrap="square" rtlCol="0">
            <a:spAutoFit/>
          </a:bodyPr>
          <a:lstStyle/>
          <a:p>
            <a:pPr algn="just" fontAlgn="base"/>
            <a:r>
              <a:rPr lang="as-IN" sz="3200" b="1" dirty="0">
                <a:latin typeface="NikoshBAN" panose="02000000000000000000" pitchFamily="2" charset="0"/>
                <a:cs typeface="NikoshBAN" panose="02000000000000000000" pitchFamily="2" charset="0"/>
              </a:rPr>
              <a:t>জনাব ভুট্টো সাহেব এখানে এসেছিলেন, আলোচনা করলেন। বলে গেলেন যে, আলোচনার দরজা বন্ধ না, আরও আলোচনা হবে। তারপর অন্যান্য নেতৃবৃন্দের সঙ্গে আলাপ করলাম, আপনারা আসুন বসুন, আমরা আলাপ করে শাসনতন্ত্র </a:t>
            </a:r>
            <a:r>
              <a:rPr lang="as-IN" sz="3200" b="1" dirty="0" smtClean="0">
                <a:latin typeface="NikoshBAN" panose="02000000000000000000" pitchFamily="2" charset="0"/>
                <a:cs typeface="NikoshBAN" panose="02000000000000000000" pitchFamily="2" charset="0"/>
              </a:rPr>
              <a:t>তৈ</a:t>
            </a:r>
            <a:r>
              <a:rPr lang="en-US" sz="3200" b="1" dirty="0" err="1" smtClean="0">
                <a:latin typeface="NikoshBAN" panose="02000000000000000000" pitchFamily="2" charset="0"/>
                <a:cs typeface="NikoshBAN" panose="02000000000000000000" pitchFamily="2" charset="0"/>
              </a:rPr>
              <a:t>য়ার</a:t>
            </a:r>
            <a:r>
              <a:rPr lang="as-IN" sz="3200" b="1" dirty="0" smtClean="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করি। তিনি বললেন, পশ্চিম পাকিস্তানের মেম্বাররা যদি এখানে আসেন, তাহলে কসাইখানা হবে এসেম্বলী। তিনি বললেন, যে যাবে তাকে মেরে ফেলে </a:t>
            </a:r>
            <a:r>
              <a:rPr lang="as-IN" sz="3200" b="1" dirty="0" smtClean="0">
                <a:latin typeface="NikoshBAN" panose="02000000000000000000" pitchFamily="2" charset="0"/>
                <a:cs typeface="NikoshBAN" panose="02000000000000000000" pitchFamily="2" charset="0"/>
              </a:rPr>
              <a:t>দেও</a:t>
            </a:r>
            <a:r>
              <a:rPr lang="en-US" sz="3200" b="1" dirty="0" err="1" smtClean="0">
                <a:latin typeface="NikoshBAN" panose="02000000000000000000" pitchFamily="2" charset="0"/>
                <a:cs typeface="NikoshBAN" panose="02000000000000000000" pitchFamily="2" charset="0"/>
              </a:rPr>
              <a:t>য়া</a:t>
            </a:r>
            <a:r>
              <a:rPr lang="as-IN" sz="3200" b="1" dirty="0" smtClean="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হবে। যদি কেউ এসেম্বলীতে আসে তাহলে </a:t>
            </a:r>
            <a:r>
              <a:rPr lang="as-IN" sz="3200" b="1" dirty="0" smtClean="0">
                <a:latin typeface="NikoshBAN" panose="02000000000000000000" pitchFamily="2" charset="0"/>
                <a:cs typeface="NikoshBAN" panose="02000000000000000000" pitchFamily="2" charset="0"/>
              </a:rPr>
              <a:t>পেশো</a:t>
            </a:r>
            <a:r>
              <a:rPr lang="en-US" sz="3200" b="1" dirty="0" err="1" smtClean="0">
                <a:latin typeface="NikoshBAN" panose="02000000000000000000" pitchFamily="2" charset="0"/>
                <a:cs typeface="NikoshBAN" panose="02000000000000000000" pitchFamily="2" charset="0"/>
              </a:rPr>
              <a:t>য়া</a:t>
            </a:r>
            <a:r>
              <a:rPr lang="as-IN" sz="3200" b="1" dirty="0" smtClean="0">
                <a:latin typeface="NikoshBAN" panose="02000000000000000000" pitchFamily="2" charset="0"/>
                <a:cs typeface="NikoshBAN" panose="02000000000000000000" pitchFamily="2" charset="0"/>
              </a:rPr>
              <a:t>র </a:t>
            </a:r>
            <a:r>
              <a:rPr lang="as-IN" sz="3200" b="1" dirty="0">
                <a:latin typeface="NikoshBAN" panose="02000000000000000000" pitchFamily="2" charset="0"/>
                <a:cs typeface="NikoshBAN" panose="02000000000000000000" pitchFamily="2" charset="0"/>
              </a:rPr>
              <a:t>থেকে করাচী পর্যন্ত দোকান জোর করে বন্ধ করা হবে। আমি বললাম, এসেম্বলী চলবে</a:t>
            </a:r>
            <a:r>
              <a:rPr lang="as-IN" sz="3200" b="1" dirty="0" smtClean="0">
                <a:latin typeface="NikoshBAN" panose="02000000000000000000" pitchFamily="2" charset="0"/>
                <a:cs typeface="NikoshBAN" panose="02000000000000000000" pitchFamily="2" charset="0"/>
              </a:rPr>
              <a:t>।</a:t>
            </a:r>
            <a:endParaRPr lang="as-IN"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2801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5549584" y="402560"/>
            <a:ext cx="6332561" cy="6186309"/>
          </a:xfrm>
          <a:prstGeom prst="rect">
            <a:avLst/>
          </a:prstGeom>
          <a:noFill/>
        </p:spPr>
        <p:txBody>
          <a:bodyPr wrap="square" rtlCol="0">
            <a:spAutoFit/>
          </a:bodyPr>
          <a:lstStyle/>
          <a:p>
            <a:pPr algn="just" fontAlgn="base"/>
            <a:r>
              <a:rPr lang="as-IN" sz="3600" b="1" dirty="0">
                <a:latin typeface="NikoshBAN" panose="02000000000000000000" pitchFamily="2" charset="0"/>
                <a:cs typeface="NikoshBAN" panose="02000000000000000000" pitchFamily="2" charset="0"/>
              </a:rPr>
              <a:t>তারপর হঠাৎ ১ তারিখে এসেম্বলী বন্ধ করে </a:t>
            </a:r>
            <a:r>
              <a:rPr lang="as-IN" sz="3600" b="1" dirty="0" smtClean="0">
                <a:latin typeface="NikoshBAN" panose="02000000000000000000" pitchFamily="2" charset="0"/>
                <a:cs typeface="NikoshBAN" panose="02000000000000000000" pitchFamily="2" charset="0"/>
              </a:rPr>
              <a:t>দেও</a:t>
            </a:r>
            <a:r>
              <a:rPr lang="en-US" sz="3600" b="1" dirty="0" err="1"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হলো</a:t>
            </a:r>
            <a:r>
              <a:rPr lang="as-IN" sz="3600" b="1" dirty="0" smtClean="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ইয়াহিয়া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খান সাহেব প্রেসিডেন্ট হিসাবে এসেম্বলী ডেকেছিলেন। আমি বললাম যে, আমি যাবো। ভুট্টো সাহেব বললেন, তিনি যাবেন না। ৩৫ জন সদস্য পশ্চিম পাকিস্তান থেকে এখানে আসলেন। তারপরে হঠাৎ বন্ধ করে </a:t>
            </a:r>
            <a:r>
              <a:rPr lang="as-IN" sz="3600" b="1" dirty="0" smtClean="0">
                <a:latin typeface="NikoshBAN" panose="02000000000000000000" pitchFamily="2" charset="0"/>
                <a:cs typeface="NikoshBAN" panose="02000000000000000000" pitchFamily="2" charset="0"/>
              </a:rPr>
              <a:t>দে</a:t>
            </a:r>
            <a:r>
              <a:rPr lang="en-US" sz="3600" b="1" dirty="0" err="1" smtClean="0">
                <a:latin typeface="NikoshBAN" panose="02000000000000000000" pitchFamily="2" charset="0"/>
                <a:cs typeface="NikoshBAN" panose="02000000000000000000" pitchFamily="2" charset="0"/>
              </a:rPr>
              <a:t>ওয়া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হলো। দোষ </a:t>
            </a:r>
            <a:r>
              <a:rPr lang="as-IN" sz="3600" b="1" dirty="0" smtClean="0">
                <a:latin typeface="NikoshBAN" panose="02000000000000000000" pitchFamily="2" charset="0"/>
                <a:cs typeface="NikoshBAN" panose="02000000000000000000" pitchFamily="2" charset="0"/>
              </a:rPr>
              <a:t>দে</a:t>
            </a:r>
            <a:r>
              <a:rPr lang="en-US" sz="3600" b="1" dirty="0" err="1" smtClean="0">
                <a:latin typeface="NikoshBAN" panose="02000000000000000000" pitchFamily="2" charset="0"/>
                <a:cs typeface="NikoshBAN" panose="02000000000000000000" pitchFamily="2" charset="0"/>
              </a:rPr>
              <a:t>ওয়া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হলো বাংলার মানুষকে, দোষ </a:t>
            </a:r>
            <a:r>
              <a:rPr lang="as-IN" sz="3600" b="1" dirty="0" smtClean="0">
                <a:latin typeface="NikoshBAN" panose="02000000000000000000" pitchFamily="2" charset="0"/>
                <a:cs typeface="NikoshBAN" panose="02000000000000000000" pitchFamily="2" charset="0"/>
              </a:rPr>
              <a:t>দে</a:t>
            </a:r>
            <a:r>
              <a:rPr lang="en-US" sz="3600" b="1" dirty="0" err="1" smtClean="0">
                <a:latin typeface="NikoshBAN" panose="02000000000000000000" pitchFamily="2" charset="0"/>
                <a:cs typeface="NikoshBAN" panose="02000000000000000000" pitchFamily="2" charset="0"/>
              </a:rPr>
              <a:t>ওয়া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হলো আমাকে। বন্দুকের মুখে মানুষ প্রতিবাদমুখর </a:t>
            </a:r>
            <a:r>
              <a:rPr lang="as-IN" sz="3600" b="1" dirty="0" smtClean="0">
                <a:latin typeface="NikoshBAN" panose="02000000000000000000" pitchFamily="2" charset="0"/>
                <a:cs typeface="NikoshBAN" panose="02000000000000000000" pitchFamily="2" charset="0"/>
              </a:rPr>
              <a:t>হয়ে </a:t>
            </a:r>
            <a:r>
              <a:rPr lang="as-IN" sz="3600" b="1" dirty="0">
                <a:latin typeface="NikoshBAN" panose="02000000000000000000" pitchFamily="2" charset="0"/>
                <a:cs typeface="NikoshBAN" panose="02000000000000000000" pitchFamily="2" charset="0"/>
              </a:rPr>
              <a:t>উঠল</a:t>
            </a:r>
            <a:r>
              <a:rPr lang="as-IN" sz="3600" b="1" dirty="0" smtClean="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তারা </a:t>
            </a:r>
            <a:r>
              <a:rPr lang="as-IN" sz="3600" b="1" dirty="0">
                <a:latin typeface="NikoshBAN" panose="02000000000000000000" pitchFamily="2" charset="0"/>
                <a:cs typeface="NikoshBAN" panose="02000000000000000000" pitchFamily="2" charset="0"/>
              </a:rPr>
              <a:t>শান্তিপূর্ণভাবে সংগ্রাম </a:t>
            </a:r>
            <a:r>
              <a:rPr lang="as-IN" sz="3600" b="1" dirty="0" smtClean="0">
                <a:latin typeface="NikoshBAN" panose="02000000000000000000" pitchFamily="2" charset="0"/>
                <a:cs typeface="NikoshBAN" panose="02000000000000000000" pitchFamily="2" charset="0"/>
              </a:rPr>
              <a:t>চালিয়ে যা</a:t>
            </a:r>
            <a:r>
              <a:rPr lang="en-US" sz="3600" b="1" dirty="0" err="1" smtClean="0">
                <a:latin typeface="NikoshBAN" panose="02000000000000000000" pitchFamily="2" charset="0"/>
                <a:cs typeface="NikoshBAN" panose="02000000000000000000" pitchFamily="2" charset="0"/>
              </a:rPr>
              <a:t>ওয়া</a:t>
            </a:r>
            <a:r>
              <a:rPr lang="as-IN" sz="3600" b="1" dirty="0" smtClean="0">
                <a:latin typeface="NikoshBAN" panose="02000000000000000000" pitchFamily="2" charset="0"/>
                <a:cs typeface="NikoshBAN" panose="02000000000000000000" pitchFamily="2" charset="0"/>
              </a:rPr>
              <a:t>র </a:t>
            </a:r>
            <a:r>
              <a:rPr lang="as-IN" sz="3600" b="1" dirty="0">
                <a:latin typeface="NikoshBAN" panose="02000000000000000000" pitchFamily="2" charset="0"/>
                <a:cs typeface="NikoshBAN" panose="02000000000000000000" pitchFamily="2" charset="0"/>
              </a:rPr>
              <a:t>জন্য দৃঢ় প্রতিজ্ঞাবদ্ধ হলো</a:t>
            </a:r>
            <a:r>
              <a:rPr lang="as-IN" sz="3600" b="1" dirty="0" smtClean="0">
                <a:latin typeface="NikoshBAN" panose="02000000000000000000" pitchFamily="2" charset="0"/>
                <a:cs typeface="NikoshBAN" panose="02000000000000000000" pitchFamily="2" charset="0"/>
              </a:rPr>
              <a:t>।</a:t>
            </a:r>
            <a:endParaRPr lang="as-IN" sz="3600" b="1" dirty="0">
              <a:latin typeface="NikoshBAN" panose="02000000000000000000" pitchFamily="2" charset="0"/>
              <a:cs typeface="NikoshBAN" panose="02000000000000000000" pitchFamily="2" charset="0"/>
            </a:endParaRPr>
          </a:p>
        </p:txBody>
      </p:sp>
      <p:grpSp>
        <p:nvGrpSpPr>
          <p:cNvPr id="10" name="Group 9"/>
          <p:cNvGrpSpPr/>
          <p:nvPr/>
        </p:nvGrpSpPr>
        <p:grpSpPr>
          <a:xfrm>
            <a:off x="313899" y="402560"/>
            <a:ext cx="5127048" cy="6066526"/>
            <a:chOff x="6646460" y="486201"/>
            <a:chExt cx="5127048" cy="606652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60" y="486201"/>
              <a:ext cx="5127048" cy="28711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6460" y="3357348"/>
              <a:ext cx="5127048" cy="3195379"/>
            </a:xfrm>
            <a:prstGeom prst="rect">
              <a:avLst/>
            </a:prstGeom>
          </p:spPr>
        </p:pic>
      </p:grpSp>
    </p:spTree>
    <p:extLst>
      <p:ext uri="{BB962C8B-B14F-4D97-AF65-F5344CB8AC3E}">
        <p14:creationId xmlns:p14="http://schemas.microsoft.com/office/powerpoint/2010/main" val="2334707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86603" y="612684"/>
            <a:ext cx="6277969" cy="5632311"/>
          </a:xfrm>
          <a:prstGeom prst="rect">
            <a:avLst/>
          </a:prstGeom>
          <a:noFill/>
        </p:spPr>
        <p:txBody>
          <a:bodyPr wrap="square" rtlCol="0">
            <a:spAutoFit/>
          </a:bodyPr>
          <a:lstStyle/>
          <a:p>
            <a:pPr algn="just" fontAlgn="base"/>
            <a:r>
              <a:rPr lang="as-IN" sz="3600" b="1" dirty="0">
                <a:latin typeface="NikoshBAN" panose="02000000000000000000" pitchFamily="2" charset="0"/>
                <a:cs typeface="NikoshBAN" panose="02000000000000000000" pitchFamily="2" charset="0"/>
              </a:rPr>
              <a:t>আমি বললাম, শান্তিপূর্ণভাবে আপনারা হরতাল পালন করেন। আমি বললাম, আপনারা কলকারখানা সব কিছু বন্ধ করে দেন। জনগণ সা</a:t>
            </a:r>
            <a:r>
              <a:rPr lang="en-US" sz="3600" b="1" dirty="0" err="1">
                <a:latin typeface="NikoshBAN" panose="02000000000000000000" pitchFamily="2" charset="0"/>
                <a:cs typeface="NikoshBAN" panose="02000000000000000000" pitchFamily="2" charset="0"/>
              </a:rPr>
              <a:t>ড়া</a:t>
            </a:r>
            <a:r>
              <a:rPr lang="as-IN" sz="3600" b="1" dirty="0">
                <a:latin typeface="NikoshBAN" panose="02000000000000000000" pitchFamily="2" charset="0"/>
                <a:cs typeface="NikoshBAN" panose="02000000000000000000" pitchFamily="2" charset="0"/>
              </a:rPr>
              <a:t> দিল। আপন ইচ্ছা</a:t>
            </a:r>
            <a:r>
              <a:rPr lang="en-US" sz="3600" b="1" dirty="0">
                <a:latin typeface="NikoshBAN" panose="02000000000000000000" pitchFamily="2" charset="0"/>
                <a:cs typeface="NikoshBAN" panose="02000000000000000000" pitchFamily="2" charset="0"/>
              </a:rPr>
              <a:t>য়</a:t>
            </a:r>
            <a:r>
              <a:rPr lang="as-IN" sz="3600" b="1" dirty="0">
                <a:latin typeface="NikoshBAN" panose="02000000000000000000" pitchFamily="2" charset="0"/>
                <a:cs typeface="NikoshBAN" panose="02000000000000000000" pitchFamily="2" charset="0"/>
              </a:rPr>
              <a:t> জনগণ রাস্তা</a:t>
            </a:r>
            <a:r>
              <a:rPr lang="en-US" sz="3600" b="1" dirty="0">
                <a:latin typeface="NikoshBAN" panose="02000000000000000000" pitchFamily="2" charset="0"/>
                <a:cs typeface="NikoshBAN" panose="02000000000000000000" pitchFamily="2" charset="0"/>
              </a:rPr>
              <a:t>য়</a:t>
            </a:r>
            <a:r>
              <a:rPr lang="as-IN" sz="3600" b="1" dirty="0">
                <a:latin typeface="NikoshBAN" panose="02000000000000000000" pitchFamily="2" charset="0"/>
                <a:cs typeface="NikoshBAN" panose="02000000000000000000" pitchFamily="2" charset="0"/>
              </a:rPr>
              <a:t> বেরিয়ে পড়ল</a:t>
            </a:r>
            <a:r>
              <a:rPr lang="as-IN" sz="3600" b="1" dirty="0" smtClean="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কি পেলাম আমরা? যে আমার প</a:t>
            </a:r>
            <a:r>
              <a:rPr lang="en-US" sz="3600" b="1" dirty="0">
                <a:latin typeface="NikoshBAN" panose="02000000000000000000" pitchFamily="2" charset="0"/>
                <a:cs typeface="NikoshBAN" panose="02000000000000000000" pitchFamily="2" charset="0"/>
              </a:rPr>
              <a:t>য়</a:t>
            </a:r>
            <a:r>
              <a:rPr lang="as-IN" sz="3600" b="1" dirty="0">
                <a:latin typeface="NikoshBAN" panose="02000000000000000000" pitchFamily="2" charset="0"/>
                <a:cs typeface="NikoshBAN" panose="02000000000000000000" pitchFamily="2" charset="0"/>
              </a:rPr>
              <a:t>সা দিয়ে অস্ত্র কিনেছি বহিঃশত্রুর আক্রমণ থেকে দেশকে রক্ষা করার জন্য, আজ সেই অস্ত্র ব্যবহার হচ্ছে আমার দেশের গরীব-দুঃখী আর্ত মানুষের বিরুদ্ধে, তার বুকের উপর হচ্ছে গুলী। </a:t>
            </a:r>
          </a:p>
        </p:txBody>
      </p:sp>
      <p:grpSp>
        <p:nvGrpSpPr>
          <p:cNvPr id="10" name="Group 9"/>
          <p:cNvGrpSpPr/>
          <p:nvPr/>
        </p:nvGrpSpPr>
        <p:grpSpPr>
          <a:xfrm>
            <a:off x="6688977" y="737903"/>
            <a:ext cx="5145529" cy="5321702"/>
            <a:chOff x="6688977" y="737903"/>
            <a:chExt cx="5145529" cy="532170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977" y="737903"/>
              <a:ext cx="5145529" cy="264674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977" y="3384644"/>
              <a:ext cx="5135265" cy="2674961"/>
            </a:xfrm>
            <a:prstGeom prst="rect">
              <a:avLst/>
            </a:prstGeom>
          </p:spPr>
        </p:pic>
      </p:grpSp>
    </p:spTree>
    <p:extLst>
      <p:ext uri="{BB962C8B-B14F-4D97-AF65-F5344CB8AC3E}">
        <p14:creationId xmlns:p14="http://schemas.microsoft.com/office/powerpoint/2010/main" val="783092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5687020" y="619667"/>
            <a:ext cx="6224955" cy="5632311"/>
          </a:xfrm>
          <a:prstGeom prst="rect">
            <a:avLst/>
          </a:prstGeom>
          <a:noFill/>
        </p:spPr>
        <p:txBody>
          <a:bodyPr wrap="square" rtlCol="0">
            <a:spAutoFit/>
          </a:bodyPr>
          <a:lstStyle/>
          <a:p>
            <a:pPr algn="just" fontAlgn="base"/>
            <a:r>
              <a:rPr lang="as-IN" sz="3600" b="1" dirty="0" smtClean="0">
                <a:latin typeface="NikoshBAN" panose="02000000000000000000" pitchFamily="2" charset="0"/>
                <a:cs typeface="NikoshBAN" panose="02000000000000000000" pitchFamily="2" charset="0"/>
              </a:rPr>
              <a:t>আমরা </a:t>
            </a:r>
            <a:r>
              <a:rPr lang="as-IN" sz="3600" b="1" dirty="0">
                <a:latin typeface="NikoshBAN" panose="02000000000000000000" pitchFamily="2" charset="0"/>
                <a:cs typeface="NikoshBAN" panose="02000000000000000000" pitchFamily="2" charset="0"/>
              </a:rPr>
              <a:t>পাকিস্তানের </a:t>
            </a:r>
            <a:r>
              <a:rPr lang="as-IN" sz="3600" b="1" dirty="0" smtClean="0">
                <a:latin typeface="NikoshBAN" panose="02000000000000000000" pitchFamily="2" charset="0"/>
                <a:cs typeface="NikoshBAN" panose="02000000000000000000" pitchFamily="2" charset="0"/>
              </a:rPr>
              <a:t>সংখ্যা</a:t>
            </a:r>
            <a:r>
              <a:rPr lang="en-US" sz="3600" b="1" dirty="0" err="1" smtClean="0">
                <a:latin typeface="NikoshBAN" panose="02000000000000000000" pitchFamily="2" charset="0"/>
                <a:cs typeface="NikoshBAN" panose="02000000000000000000" pitchFamily="2" charset="0"/>
              </a:rPr>
              <a:t>গুরু</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আমরা বাঙালিরা যখনই </a:t>
            </a:r>
            <a:r>
              <a:rPr lang="as-IN" sz="3600" b="1" dirty="0" smtClean="0">
                <a:latin typeface="NikoshBAN" panose="02000000000000000000" pitchFamily="2" charset="0"/>
                <a:cs typeface="NikoshBAN" panose="02000000000000000000" pitchFamily="2" charset="0"/>
              </a:rPr>
              <a:t>ক্ষমতা</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যাবার চেষ্টা করেছি, তখনই তারা আমাদের উপর </a:t>
            </a:r>
            <a:r>
              <a:rPr lang="as-IN" sz="3600" b="1" dirty="0" smtClean="0">
                <a:latin typeface="NikoshBAN" panose="02000000000000000000" pitchFamily="2" charset="0"/>
                <a:cs typeface="NikoshBAN" panose="02000000000000000000" pitchFamily="2" charset="0"/>
              </a:rPr>
              <a:t>ঝাঁপিয়ে প</a:t>
            </a:r>
            <a:r>
              <a:rPr lang="en-US" sz="3600" b="1" dirty="0" err="1" smtClean="0">
                <a:latin typeface="NikoshBAN" panose="02000000000000000000" pitchFamily="2" charset="0"/>
                <a:cs typeface="NikoshBAN" panose="02000000000000000000" pitchFamily="2" charset="0"/>
              </a:rPr>
              <a:t>ড়ে</a:t>
            </a:r>
            <a:r>
              <a:rPr lang="as-IN" sz="3600" b="1" dirty="0" smtClean="0">
                <a:latin typeface="NikoshBAN" panose="02000000000000000000" pitchFamily="2" charset="0"/>
                <a:cs typeface="NikoshBAN" panose="02000000000000000000" pitchFamily="2" charset="0"/>
              </a:rPr>
              <a:t>ছেন</a:t>
            </a:r>
            <a:r>
              <a:rPr lang="as-IN" sz="3600" b="1" dirty="0">
                <a:latin typeface="NikoshBAN" panose="02000000000000000000" pitchFamily="2" charset="0"/>
                <a:cs typeface="NikoshBAN" panose="02000000000000000000" pitchFamily="2" charset="0"/>
              </a:rPr>
              <a:t>। টেলিফোনে আমার সঙ্গে তার কথা </a:t>
            </a:r>
            <a:r>
              <a:rPr lang="as-IN" sz="3600" b="1" dirty="0" smtClean="0">
                <a:latin typeface="NikoshBAN" panose="02000000000000000000" pitchFamily="2" charset="0"/>
                <a:cs typeface="NikoshBAN" panose="02000000000000000000" pitchFamily="2" charset="0"/>
              </a:rPr>
              <a:t>হ</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তাকে আমি বলেছিলাম, জনাব </a:t>
            </a:r>
            <a:r>
              <a:rPr lang="en-US" sz="3600" b="1" dirty="0" err="1" smtClean="0">
                <a:latin typeface="NikoshBAN" panose="02000000000000000000" pitchFamily="2" charset="0"/>
                <a:cs typeface="NikoshBAN" panose="02000000000000000000" pitchFamily="2" charset="0"/>
              </a:rPr>
              <a:t>ইয়াহিয়া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খান সাহেব, আপনি পাকিস্তানের প্রেসিডেন্ট, দেখে যান কিভাবে আমার গরীবের উপরে, আমার বাংলার মানুষের উপরে গুলী করা </a:t>
            </a:r>
            <a:r>
              <a:rPr lang="as-IN" sz="3600" b="1" dirty="0" smtClean="0">
                <a:latin typeface="NikoshBAN" panose="02000000000000000000" pitchFamily="2" charset="0"/>
                <a:cs typeface="NikoshBAN" panose="02000000000000000000" pitchFamily="2" charset="0"/>
              </a:rPr>
              <a:t>হয়েছে</a:t>
            </a:r>
            <a:r>
              <a:rPr lang="as-IN" sz="3600" b="1" dirty="0">
                <a:latin typeface="NikoshBAN" panose="02000000000000000000" pitchFamily="2" charset="0"/>
                <a:cs typeface="NikoshBAN" panose="02000000000000000000" pitchFamily="2" charset="0"/>
              </a:rPr>
              <a:t>, কি করে আমার </a:t>
            </a:r>
            <a:r>
              <a:rPr lang="as-IN" sz="3600" b="1" dirty="0" smtClean="0">
                <a:latin typeface="NikoshBAN" panose="02000000000000000000" pitchFamily="2" charset="0"/>
                <a:cs typeface="NikoshBAN" panose="02000000000000000000" pitchFamily="2" charset="0"/>
              </a:rPr>
              <a:t>মায়ের </a:t>
            </a:r>
            <a:r>
              <a:rPr lang="as-IN" sz="3600" b="1" dirty="0">
                <a:latin typeface="NikoshBAN" panose="02000000000000000000" pitchFamily="2" charset="0"/>
                <a:cs typeface="NikoshBAN" panose="02000000000000000000" pitchFamily="2" charset="0"/>
              </a:rPr>
              <a:t>কোল খালি করা </a:t>
            </a:r>
            <a:r>
              <a:rPr lang="as-IN" sz="3600" b="1" dirty="0" smtClean="0">
                <a:latin typeface="NikoshBAN" panose="02000000000000000000" pitchFamily="2" charset="0"/>
                <a:cs typeface="NikoshBAN" panose="02000000000000000000" pitchFamily="2" charset="0"/>
              </a:rPr>
              <a:t>হয়েছে।</a:t>
            </a:r>
            <a:endParaRPr lang="as-IN" sz="3600" b="1" dirty="0">
              <a:latin typeface="NikoshBAN" panose="02000000000000000000" pitchFamily="2" charset="0"/>
              <a:cs typeface="NikoshBAN" panose="02000000000000000000" pitchFamily="2" charset="0"/>
            </a:endParaRPr>
          </a:p>
        </p:txBody>
      </p:sp>
      <p:grpSp>
        <p:nvGrpSpPr>
          <p:cNvPr id="10" name="Group 9"/>
          <p:cNvGrpSpPr/>
          <p:nvPr/>
        </p:nvGrpSpPr>
        <p:grpSpPr>
          <a:xfrm>
            <a:off x="216635" y="268520"/>
            <a:ext cx="5415948" cy="6167367"/>
            <a:chOff x="216635" y="268520"/>
            <a:chExt cx="5415948" cy="616736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35" y="268520"/>
              <a:ext cx="5415948" cy="33754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23" y="3643953"/>
              <a:ext cx="5377059" cy="2791934"/>
            </a:xfrm>
            <a:prstGeom prst="rect">
              <a:avLst/>
            </a:prstGeom>
          </p:spPr>
        </p:pic>
      </p:grpSp>
    </p:spTree>
    <p:extLst>
      <p:ext uri="{BB962C8B-B14F-4D97-AF65-F5344CB8AC3E}">
        <p14:creationId xmlns:p14="http://schemas.microsoft.com/office/powerpoint/2010/main" val="2206961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5745707" y="603451"/>
            <a:ext cx="6153566" cy="5632311"/>
          </a:xfrm>
          <a:prstGeom prst="rect">
            <a:avLst/>
          </a:prstGeom>
          <a:noFill/>
        </p:spPr>
        <p:txBody>
          <a:bodyPr wrap="square" rtlCol="0">
            <a:spAutoFit/>
          </a:bodyPr>
          <a:lstStyle/>
          <a:p>
            <a:pPr algn="just" fontAlgn="base"/>
            <a:r>
              <a:rPr lang="as-IN" sz="3600" b="1" dirty="0">
                <a:latin typeface="NikoshBAN" panose="02000000000000000000" pitchFamily="2" charset="0"/>
                <a:cs typeface="NikoshBAN" panose="02000000000000000000" pitchFamily="2" charset="0"/>
              </a:rPr>
              <a:t>আপনি আসুন, দেখুন, বিচার করুন। তিনি বললেন, আমি সিদ্ধান্ত </a:t>
            </a:r>
            <a:r>
              <a:rPr lang="as-IN" sz="3600" b="1" dirty="0" smtClean="0">
                <a:latin typeface="NikoshBAN" panose="02000000000000000000" pitchFamily="2" charset="0"/>
                <a:cs typeface="NikoshBAN" panose="02000000000000000000" pitchFamily="2" charset="0"/>
              </a:rPr>
              <a:t>নিয়েছি </a:t>
            </a:r>
            <a:r>
              <a:rPr lang="as-IN" sz="3600" b="1" dirty="0">
                <a:latin typeface="NikoshBAN" panose="02000000000000000000" pitchFamily="2" charset="0"/>
                <a:cs typeface="NikoshBAN" panose="02000000000000000000" pitchFamily="2" charset="0"/>
              </a:rPr>
              <a:t>১০ই তারিখে রাউন্ড টেবিল কনফারেন্স ডাকব।</a:t>
            </a:r>
          </a:p>
          <a:p>
            <a:pPr algn="just" fontAlgn="base"/>
            <a:r>
              <a:rPr lang="as-IN" sz="3600" b="1" dirty="0">
                <a:latin typeface="NikoshBAN" panose="02000000000000000000" pitchFamily="2" charset="0"/>
                <a:cs typeface="NikoshBAN" panose="02000000000000000000" pitchFamily="2" charset="0"/>
              </a:rPr>
              <a:t>আমি বলেছি, কিসের বৈঠক বসবে, কার সঙ্গে বসবো? যারা আমার মানুষের বুকের রক্ত </a:t>
            </a:r>
            <a:r>
              <a:rPr lang="as-IN" sz="3600" b="1" dirty="0" smtClean="0">
                <a:latin typeface="NikoshBAN" panose="02000000000000000000" pitchFamily="2" charset="0"/>
                <a:cs typeface="NikoshBAN" panose="02000000000000000000" pitchFamily="2" charset="0"/>
              </a:rPr>
              <a:t>নিয়েছে </a:t>
            </a:r>
            <a:r>
              <a:rPr lang="as-IN" sz="3600" b="1" dirty="0">
                <a:latin typeface="NikoshBAN" panose="02000000000000000000" pitchFamily="2" charset="0"/>
                <a:cs typeface="NikoshBAN" panose="02000000000000000000" pitchFamily="2" charset="0"/>
              </a:rPr>
              <a:t>তাদের সঙ্গে বসবো? হঠাৎ আমার সঙ্গে পরামর্শ না করে পাঁচ ঘণ্টা গোপনে বৈঠক করে যে বক্তৃতা তিনি করেছেন, সমস্ত দোষ তিনি আমার উপরে </a:t>
            </a:r>
            <a:r>
              <a:rPr lang="as-IN" sz="3600" b="1" dirty="0" smtClean="0">
                <a:latin typeface="NikoshBAN" panose="02000000000000000000" pitchFamily="2" charset="0"/>
                <a:cs typeface="NikoshBAN" panose="02000000000000000000" pitchFamily="2" charset="0"/>
              </a:rPr>
              <a:t>দিয়েছেন</a:t>
            </a:r>
            <a:r>
              <a:rPr lang="as-IN" sz="3600" b="1" dirty="0">
                <a:latin typeface="NikoshBAN" panose="02000000000000000000" pitchFamily="2" charset="0"/>
                <a:cs typeface="NikoshBAN" panose="02000000000000000000" pitchFamily="2" charset="0"/>
              </a:rPr>
              <a:t>, বাংলার মানুষের উপর </a:t>
            </a:r>
            <a:r>
              <a:rPr lang="as-IN" sz="3600" b="1" dirty="0" smtClean="0">
                <a:latin typeface="NikoshBAN" panose="02000000000000000000" pitchFamily="2" charset="0"/>
                <a:cs typeface="NikoshBAN" panose="02000000000000000000" pitchFamily="2" charset="0"/>
              </a:rPr>
              <a:t>দিয়েছেন।</a:t>
            </a:r>
            <a:endParaRPr lang="as-IN" sz="3600" b="1" dirty="0">
              <a:latin typeface="NikoshBAN" panose="02000000000000000000" pitchFamily="2" charset="0"/>
              <a:cs typeface="NikoshBAN" panose="02000000000000000000" pitchFamily="2" charset="0"/>
            </a:endParaRPr>
          </a:p>
        </p:txBody>
      </p:sp>
      <p:grpSp>
        <p:nvGrpSpPr>
          <p:cNvPr id="10" name="Group 9"/>
          <p:cNvGrpSpPr/>
          <p:nvPr/>
        </p:nvGrpSpPr>
        <p:grpSpPr>
          <a:xfrm>
            <a:off x="254758" y="226501"/>
            <a:ext cx="5479576" cy="6413868"/>
            <a:chOff x="254758" y="240149"/>
            <a:chExt cx="5954974" cy="6413868"/>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3683" b="1778"/>
            <a:stretch/>
          </p:blipFill>
          <p:spPr>
            <a:xfrm>
              <a:off x="254758" y="240149"/>
              <a:ext cx="5954974" cy="332481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44" y="3564964"/>
              <a:ext cx="5949287" cy="3089053"/>
            </a:xfrm>
            <a:prstGeom prst="rect">
              <a:avLst/>
            </a:prstGeom>
          </p:spPr>
        </p:pic>
      </p:grpSp>
    </p:spTree>
    <p:extLst>
      <p:ext uri="{BB962C8B-B14F-4D97-AF65-F5344CB8AC3E}">
        <p14:creationId xmlns:p14="http://schemas.microsoft.com/office/powerpoint/2010/main" val="1658576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5120018" y="305137"/>
            <a:ext cx="6701051" cy="6186309"/>
          </a:xfrm>
          <a:prstGeom prst="rect">
            <a:avLst/>
          </a:prstGeom>
          <a:noFill/>
        </p:spPr>
        <p:txBody>
          <a:bodyPr wrap="square" rtlCol="0">
            <a:spAutoFit/>
          </a:bodyPr>
          <a:lstStyle/>
          <a:p>
            <a:pPr algn="just" fontAlgn="base"/>
            <a:r>
              <a:rPr lang="as-IN" sz="3600" b="1" dirty="0" smtClean="0">
                <a:latin typeface="NikoshBAN" panose="02000000000000000000" pitchFamily="2" charset="0"/>
                <a:cs typeface="NikoshBAN" panose="02000000000000000000" pitchFamily="2" charset="0"/>
              </a:rPr>
              <a:t>ভাইয়েরা </a:t>
            </a:r>
            <a:r>
              <a:rPr lang="as-IN" sz="3600" b="1" dirty="0">
                <a:latin typeface="NikoshBAN" panose="02000000000000000000" pitchFamily="2" charset="0"/>
                <a:cs typeface="NikoshBAN" panose="02000000000000000000" pitchFamily="2" charset="0"/>
              </a:rPr>
              <a:t>আমার,</a:t>
            </a:r>
          </a:p>
          <a:p>
            <a:pPr algn="just" fontAlgn="base"/>
            <a:r>
              <a:rPr lang="as-IN" sz="3600" b="1" dirty="0">
                <a:latin typeface="NikoshBAN" panose="02000000000000000000" pitchFamily="2" charset="0"/>
                <a:cs typeface="NikoshBAN" panose="02000000000000000000" pitchFamily="2" charset="0"/>
              </a:rPr>
              <a:t>২৫ তারিখে এসেম্বলী কল করেছে। রক্তের দাগ শুকায় নাই। আমি ১০ তারিখে বলে </a:t>
            </a:r>
            <a:r>
              <a:rPr lang="as-IN" sz="3600" b="1" dirty="0" smtClean="0">
                <a:latin typeface="NikoshBAN" panose="02000000000000000000" pitchFamily="2" charset="0"/>
                <a:cs typeface="NikoshBAN" panose="02000000000000000000" pitchFamily="2" charset="0"/>
              </a:rPr>
              <a:t>দিয়েছি </a:t>
            </a:r>
            <a:r>
              <a:rPr lang="as-IN" sz="3600" b="1" dirty="0">
                <a:latin typeface="NikoshBAN" panose="02000000000000000000" pitchFamily="2" charset="0"/>
                <a:cs typeface="NikoshBAN" panose="02000000000000000000" pitchFamily="2" charset="0"/>
              </a:rPr>
              <a:t>যে, ওই শহীদের রক্তের উপর পা </a:t>
            </a:r>
            <a:r>
              <a:rPr lang="as-IN" sz="3600" b="1" dirty="0" smtClean="0">
                <a:latin typeface="NikoshBAN" panose="02000000000000000000" pitchFamily="2" charset="0"/>
                <a:cs typeface="NikoshBAN" panose="02000000000000000000" pitchFamily="2" charset="0"/>
              </a:rPr>
              <a:t>দিয়ে </a:t>
            </a:r>
            <a:r>
              <a:rPr lang="as-IN" sz="3600" b="1" dirty="0">
                <a:latin typeface="NikoshBAN" panose="02000000000000000000" pitchFamily="2" charset="0"/>
                <a:cs typeface="NikoshBAN" panose="02000000000000000000" pitchFamily="2" charset="0"/>
              </a:rPr>
              <a:t>কিছুতেই মুজিবুর রহমান যোগদান করতে পারে না। এসেম্বলী কল করেছে। আমার দাবি মানতে হবে: প্রথম, সামরিক আইন মার্শাল ল’ </a:t>
            </a:r>
            <a:r>
              <a:rPr lang="as-IN" sz="3600" b="1" dirty="0" smtClean="0">
                <a:latin typeface="NikoshBAN" panose="02000000000000000000" pitchFamily="2" charset="0"/>
                <a:cs typeface="NikoshBAN" panose="02000000000000000000" pitchFamily="2" charset="0"/>
              </a:rPr>
              <a:t>উই</a:t>
            </a:r>
            <a:r>
              <a:rPr lang="en-US" sz="3600" b="1" dirty="0" err="1" smtClean="0">
                <a:latin typeface="NikoshBAN" panose="02000000000000000000" pitchFamily="2" charset="0"/>
                <a:cs typeface="NikoshBAN" panose="02000000000000000000" pitchFamily="2" charset="0"/>
              </a:rPr>
              <a:t>থড্র</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করতে হবে, সমস্ত সামরিক বাহিনীর লোকদের ব্যারাকে ফেরত নিতে হবে, যেভাবে হত্যা করা </a:t>
            </a:r>
            <a:r>
              <a:rPr lang="as-IN" sz="3600" b="1" dirty="0" smtClean="0">
                <a:latin typeface="NikoshBAN" panose="02000000000000000000" pitchFamily="2" charset="0"/>
                <a:cs typeface="NikoshBAN" panose="02000000000000000000" pitchFamily="2" charset="0"/>
              </a:rPr>
              <a:t>হয়েছে </a:t>
            </a:r>
            <a:r>
              <a:rPr lang="as-IN" sz="3600" b="1" dirty="0">
                <a:latin typeface="NikoshBAN" panose="02000000000000000000" pitchFamily="2" charset="0"/>
                <a:cs typeface="NikoshBAN" panose="02000000000000000000" pitchFamily="2" charset="0"/>
              </a:rPr>
              <a:t>তার তদন্ত করতে হবে, আর জনগণের প্রতিনিধির কাছে ক্ষমতা হস্তান্তর করতে হবে</a:t>
            </a:r>
            <a:r>
              <a:rPr lang="as-IN" sz="3600" b="1" dirty="0" smtClean="0">
                <a:latin typeface="NikoshBAN" panose="02000000000000000000" pitchFamily="2" charset="0"/>
                <a:cs typeface="NikoshBAN" panose="02000000000000000000" pitchFamily="2" charset="0"/>
              </a:rPr>
              <a:t>।</a:t>
            </a:r>
            <a:endParaRPr lang="as-IN" sz="3600" b="1" dirty="0">
              <a:latin typeface="NikoshBAN" panose="02000000000000000000" pitchFamily="2" charset="0"/>
              <a:cs typeface="NikoshBAN" panose="02000000000000000000" pitchFamily="2" charset="0"/>
            </a:endParaRPr>
          </a:p>
        </p:txBody>
      </p:sp>
      <p:grpSp>
        <p:nvGrpSpPr>
          <p:cNvPr id="10" name="Group 9"/>
          <p:cNvGrpSpPr/>
          <p:nvPr/>
        </p:nvGrpSpPr>
        <p:grpSpPr>
          <a:xfrm>
            <a:off x="485177" y="721756"/>
            <a:ext cx="4634841" cy="5597157"/>
            <a:chOff x="485177" y="721756"/>
            <a:chExt cx="5198009" cy="559715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94" y="721756"/>
              <a:ext cx="5154812" cy="267653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77" y="3398292"/>
              <a:ext cx="5198009" cy="2920621"/>
            </a:xfrm>
            <a:prstGeom prst="rect">
              <a:avLst/>
            </a:prstGeom>
          </p:spPr>
        </p:pic>
      </p:grpSp>
    </p:spTree>
    <p:extLst>
      <p:ext uri="{BB962C8B-B14F-4D97-AF65-F5344CB8AC3E}">
        <p14:creationId xmlns:p14="http://schemas.microsoft.com/office/powerpoint/2010/main" val="139332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13899" y="162198"/>
            <a:ext cx="11423176" cy="2862322"/>
          </a:xfrm>
          <a:prstGeom prst="rect">
            <a:avLst/>
          </a:prstGeom>
          <a:noFill/>
        </p:spPr>
        <p:txBody>
          <a:bodyPr wrap="square" rtlCol="0">
            <a:spAutoFit/>
          </a:bodyPr>
          <a:lstStyle/>
          <a:p>
            <a:pPr algn="just" fontAlgn="base"/>
            <a:r>
              <a:rPr lang="as-IN" sz="3600" b="1" dirty="0">
                <a:latin typeface="NikoshBAN" panose="02000000000000000000" pitchFamily="2" charset="0"/>
                <a:cs typeface="NikoshBAN" panose="02000000000000000000" pitchFamily="2" charset="0"/>
              </a:rPr>
              <a:t>তারপর বিবেচনা করে দেখবো, আমরা এসেম্বলীতে বসতে পারবো কি পারবো না</a:t>
            </a:r>
            <a:r>
              <a:rPr lang="as-IN" sz="3600" b="1" dirty="0" smtClean="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এর </a:t>
            </a:r>
            <a:r>
              <a:rPr lang="as-IN" sz="3600" b="1" dirty="0">
                <a:latin typeface="NikoshBAN" panose="02000000000000000000" pitchFamily="2" charset="0"/>
                <a:cs typeface="NikoshBAN" panose="02000000000000000000" pitchFamily="2" charset="0"/>
              </a:rPr>
              <a:t>পূর্বে এসেম্বলীতে বসতে আমরা পারি না</a:t>
            </a:r>
            <a:r>
              <a:rPr lang="as-IN" sz="3600" b="1" dirty="0" smtClean="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আমি</a:t>
            </a:r>
            <a:r>
              <a:rPr lang="as-IN" sz="3600" b="1" dirty="0">
                <a:latin typeface="NikoshBAN" panose="02000000000000000000" pitchFamily="2" charset="0"/>
                <a:cs typeface="NikoshBAN" panose="02000000000000000000" pitchFamily="2" charset="0"/>
              </a:rPr>
              <a:t>, আমি প্রধানমন্ত্রিত্ব চাই না। আমরা এদেশের মানুষের অধিকার চাই। আমি পরিষ্কার অক্ষরে বলে দিবার চাই যে, আজ থেকে এই বাংলাদেশে কোর্ট-কাচারি, আদালত-ফৌজদারি, শিক্ষা প্রতিষ্ঠান অনির্দিষ্টকালের জন্য বন্ধ থাকবে</a:t>
            </a:r>
            <a:r>
              <a:rPr lang="as-IN" sz="3600" b="1" dirty="0" smtClean="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২৮ তারিখে কর্মচারীরা বেতন নিয়ে আসবেন।</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53" y="3591956"/>
            <a:ext cx="4323104" cy="242093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99" y="3581688"/>
            <a:ext cx="2736683" cy="24312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256" y="3591956"/>
            <a:ext cx="4662547" cy="2420938"/>
          </a:xfrm>
          <a:prstGeom prst="rect">
            <a:avLst/>
          </a:prstGeom>
        </p:spPr>
      </p:pic>
    </p:spTree>
    <p:extLst>
      <p:ext uri="{BB962C8B-B14F-4D97-AF65-F5344CB8AC3E}">
        <p14:creationId xmlns:p14="http://schemas.microsoft.com/office/powerpoint/2010/main" val="2691543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72957" y="335685"/>
            <a:ext cx="6605516" cy="6186309"/>
          </a:xfrm>
          <a:prstGeom prst="rect">
            <a:avLst/>
          </a:prstGeom>
          <a:noFill/>
        </p:spPr>
        <p:txBody>
          <a:bodyPr wrap="square" rtlCol="0">
            <a:spAutoFit/>
          </a:bodyPr>
          <a:lstStyle/>
          <a:p>
            <a:pPr algn="just" fontAlgn="base"/>
            <a:r>
              <a:rPr lang="as-IN" sz="3600" b="1" dirty="0" smtClean="0">
                <a:latin typeface="NikoshBAN" panose="02000000000000000000" pitchFamily="2" charset="0"/>
                <a:cs typeface="NikoshBAN" panose="02000000000000000000" pitchFamily="2" charset="0"/>
              </a:rPr>
              <a:t>এর </a:t>
            </a:r>
            <a:r>
              <a:rPr lang="as-IN" sz="3600" b="1" dirty="0">
                <a:latin typeface="NikoshBAN" panose="02000000000000000000" pitchFamily="2" charset="0"/>
                <a:cs typeface="NikoshBAN" panose="02000000000000000000" pitchFamily="2" charset="0"/>
              </a:rPr>
              <a:t>পরে যদি বেতন </a:t>
            </a:r>
            <a:r>
              <a:rPr lang="as-IN" sz="3600" b="1" dirty="0" smtClean="0">
                <a:latin typeface="NikoshBAN" panose="02000000000000000000" pitchFamily="2" charset="0"/>
                <a:cs typeface="NikoshBAN" panose="02000000000000000000" pitchFamily="2" charset="0"/>
              </a:rPr>
              <a:t>দে</a:t>
            </a:r>
            <a:r>
              <a:rPr lang="en-US" sz="3600" b="1" dirty="0" err="1" smtClean="0">
                <a:latin typeface="NikoshBAN" panose="02000000000000000000" pitchFamily="2" charset="0"/>
                <a:cs typeface="NikoshBAN" panose="02000000000000000000" pitchFamily="2" charset="0"/>
              </a:rPr>
              <a:t>ওয়া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না </a:t>
            </a:r>
            <a:r>
              <a:rPr lang="as-IN" sz="3600" b="1" dirty="0" smtClean="0">
                <a:latin typeface="NikoshBAN" panose="02000000000000000000" pitchFamily="2" charset="0"/>
                <a:cs typeface="NikoshBAN" panose="02000000000000000000" pitchFamily="2" charset="0"/>
              </a:rPr>
              <a:t>হ</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আর যদি একটা গুলি চলে, আর যদি আমার লোকদের হত্যা করা </a:t>
            </a:r>
            <a:r>
              <a:rPr lang="as-IN" sz="3600" b="1" dirty="0" smtClean="0">
                <a:latin typeface="NikoshBAN" panose="02000000000000000000" pitchFamily="2" charset="0"/>
                <a:cs typeface="NikoshBAN" panose="02000000000000000000" pitchFamily="2" charset="0"/>
              </a:rPr>
              <a:t>হ</a:t>
            </a:r>
            <a:r>
              <a:rPr lang="en-US" sz="3600" b="1" dirty="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তোমাদের কাছে আমার অনুরোধ রইল,- প্রত্যেক ঘরে ঘরে দুর্গ গড়ে তোল। তোমাদের যা কিছু আছে তাই </a:t>
            </a:r>
            <a:r>
              <a:rPr lang="as-IN" sz="3600" b="1" dirty="0" smtClean="0">
                <a:latin typeface="NikoshBAN" panose="02000000000000000000" pitchFamily="2" charset="0"/>
                <a:cs typeface="NikoshBAN" panose="02000000000000000000" pitchFamily="2" charset="0"/>
              </a:rPr>
              <a:t>নিয়ে </a:t>
            </a:r>
            <a:r>
              <a:rPr lang="as-IN" sz="3600" b="1" dirty="0">
                <a:latin typeface="NikoshBAN" panose="02000000000000000000" pitchFamily="2" charset="0"/>
                <a:cs typeface="NikoshBAN" panose="02000000000000000000" pitchFamily="2" charset="0"/>
              </a:rPr>
              <a:t>শত্রুর মোকাবেলা করতে হবে, এবং জীবনের তরে রাস্তাঘাট যা যা আছে সব কিছু, আমি যদি হুকুম দিবার নাও পারি, তোমরা বন্ধ করে দেবে। আমরা ভাতে মারবো, আমরা পানিতে মারবো। তোমরা আমার ভাই, তোমরা ব্যারাকে থাকো, কেউ তোমাদের কিছু বলবে না</a:t>
            </a:r>
            <a:r>
              <a:rPr lang="as-IN" sz="3600" b="1" dirty="0" smtClean="0">
                <a:latin typeface="NikoshBAN" panose="02000000000000000000" pitchFamily="2" charset="0"/>
                <a:cs typeface="NikoshBAN" panose="02000000000000000000" pitchFamily="2" charset="0"/>
              </a:rPr>
              <a:t>।</a:t>
            </a:r>
            <a:endParaRPr lang="as-IN" sz="3600" b="1" dirty="0">
              <a:latin typeface="NikoshBAN" panose="02000000000000000000" pitchFamily="2" charset="0"/>
              <a:cs typeface="NikoshBAN" panose="02000000000000000000" pitchFamily="2" charset="0"/>
            </a:endParaRPr>
          </a:p>
        </p:txBody>
      </p:sp>
      <p:grpSp>
        <p:nvGrpSpPr>
          <p:cNvPr id="11" name="Group 10"/>
          <p:cNvGrpSpPr/>
          <p:nvPr/>
        </p:nvGrpSpPr>
        <p:grpSpPr>
          <a:xfrm>
            <a:off x="6942863" y="451300"/>
            <a:ext cx="4959800" cy="5321703"/>
            <a:chOff x="6942863" y="451300"/>
            <a:chExt cx="4959800" cy="5321703"/>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863" y="451300"/>
              <a:ext cx="4959800" cy="255120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634" y="3002507"/>
              <a:ext cx="4930823" cy="2770496"/>
            </a:xfrm>
            <a:prstGeom prst="rect">
              <a:avLst/>
            </a:prstGeom>
          </p:spPr>
        </p:pic>
      </p:grpSp>
    </p:spTree>
    <p:extLst>
      <p:ext uri="{BB962C8B-B14F-4D97-AF65-F5344CB8AC3E}">
        <p14:creationId xmlns:p14="http://schemas.microsoft.com/office/powerpoint/2010/main" val="2536386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5744412" y="2200031"/>
            <a:ext cx="5747004" cy="2554545"/>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4000" dirty="0" err="1">
                <a:solidFill>
                  <a:srgbClr val="0070C0"/>
                </a:solidFill>
                <a:latin typeface="NikoshBAN" panose="02000000000000000000" pitchFamily="2" charset="0"/>
                <a:cs typeface="NikoshBAN" panose="02000000000000000000" pitchFamily="2" charset="0"/>
              </a:rPr>
              <a:t>পৌরনীতি</a:t>
            </a:r>
            <a:r>
              <a:rPr lang="en-US" sz="4000" dirty="0">
                <a:solidFill>
                  <a:srgbClr val="0070C0"/>
                </a:solidFill>
                <a:latin typeface="NikoshBAN" panose="02000000000000000000" pitchFamily="2" charset="0"/>
                <a:cs typeface="NikoshBAN" panose="02000000000000000000" pitchFamily="2" charset="0"/>
              </a:rPr>
              <a:t> ও </a:t>
            </a:r>
            <a:r>
              <a:rPr lang="en-US" sz="4000" dirty="0" err="1">
                <a:solidFill>
                  <a:srgbClr val="0070C0"/>
                </a:solidFill>
                <a:latin typeface="NikoshBAN" panose="02000000000000000000" pitchFamily="2" charset="0"/>
                <a:cs typeface="NikoshBAN" panose="02000000000000000000" pitchFamily="2" charset="0"/>
              </a:rPr>
              <a:t>সুশাসন-দ্বিতীয়</a:t>
            </a:r>
            <a:r>
              <a:rPr lang="en-US" sz="4000" dirty="0">
                <a:solidFill>
                  <a:srgbClr val="0070C0"/>
                </a:solidFill>
                <a:latin typeface="NikoshBAN" panose="02000000000000000000" pitchFamily="2" charset="0"/>
                <a:cs typeface="NikoshBAN" panose="02000000000000000000" pitchFamily="2" charset="0"/>
              </a:rPr>
              <a:t> </a:t>
            </a:r>
            <a:r>
              <a:rPr lang="en-US" sz="4000" dirty="0" err="1">
                <a:solidFill>
                  <a:srgbClr val="0070C0"/>
                </a:solidFill>
                <a:latin typeface="NikoshBAN" panose="02000000000000000000" pitchFamily="2" charset="0"/>
                <a:cs typeface="NikoshBAN" panose="02000000000000000000" pitchFamily="2" charset="0"/>
              </a:rPr>
              <a:t>পত্র</a:t>
            </a:r>
            <a:r>
              <a:rPr lang="en-US" sz="4000" dirty="0">
                <a:solidFill>
                  <a:srgbClr val="0070C0"/>
                </a:solidFill>
                <a:latin typeface="NikoshBAN" panose="02000000000000000000" pitchFamily="2" charset="0"/>
                <a:cs typeface="NikoshBAN" panose="02000000000000000000" pitchFamily="2" charset="0"/>
              </a:rPr>
              <a:t/>
            </a:r>
            <a:br>
              <a:rPr lang="en-US" sz="4000" dirty="0">
                <a:solidFill>
                  <a:srgbClr val="0070C0"/>
                </a:solidFill>
                <a:latin typeface="NikoshBAN" panose="02000000000000000000" pitchFamily="2" charset="0"/>
                <a:cs typeface="NikoshBAN" panose="02000000000000000000" pitchFamily="2" charset="0"/>
              </a:rPr>
            </a:br>
            <a:r>
              <a:rPr lang="en-US" sz="4000" dirty="0" err="1">
                <a:solidFill>
                  <a:schemeClr val="accent4">
                    <a:lumMod val="50000"/>
                  </a:schemeClr>
                </a:solidFill>
                <a:latin typeface="NikoshBAN" panose="02000000000000000000" pitchFamily="2" charset="0"/>
                <a:cs typeface="NikoshBAN" panose="02000000000000000000" pitchFamily="2" charset="0"/>
              </a:rPr>
              <a:t>একাদশ-দ্বাদশ</a:t>
            </a:r>
            <a:r>
              <a:rPr lang="en-US" sz="4000" dirty="0">
                <a:solidFill>
                  <a:schemeClr val="accent4">
                    <a:lumMod val="50000"/>
                  </a:schemeClr>
                </a:solidFill>
                <a:latin typeface="NikoshBAN" panose="02000000000000000000" pitchFamily="2" charset="0"/>
                <a:cs typeface="NikoshBAN" panose="02000000000000000000" pitchFamily="2" charset="0"/>
              </a:rPr>
              <a:t> </a:t>
            </a:r>
            <a:r>
              <a:rPr lang="en-US" sz="4000" dirty="0" err="1">
                <a:solidFill>
                  <a:schemeClr val="accent4">
                    <a:lumMod val="50000"/>
                  </a:schemeClr>
                </a:solidFill>
                <a:latin typeface="NikoshBAN" panose="02000000000000000000" pitchFamily="2" charset="0"/>
                <a:cs typeface="NikoshBAN" panose="02000000000000000000" pitchFamily="2" charset="0"/>
              </a:rPr>
              <a:t>শ্রেণি</a:t>
            </a:r>
            <a:r>
              <a:rPr lang="en-US" sz="4000" dirty="0">
                <a:solidFill>
                  <a:schemeClr val="accent4">
                    <a:lumMod val="50000"/>
                  </a:schemeClr>
                </a:solidFill>
                <a:latin typeface="NikoshBAN" panose="02000000000000000000" pitchFamily="2" charset="0"/>
                <a:cs typeface="NikoshBAN" panose="02000000000000000000" pitchFamily="2" charset="0"/>
              </a:rPr>
              <a:t> </a:t>
            </a:r>
            <a:r>
              <a:rPr lang="en-US" sz="4000" dirty="0">
                <a:solidFill>
                  <a:schemeClr val="accent2">
                    <a:lumMod val="50000"/>
                  </a:schemeClr>
                </a:solidFill>
                <a:latin typeface="NikoshBAN" panose="02000000000000000000" pitchFamily="2" charset="0"/>
                <a:cs typeface="NikoshBAN" panose="02000000000000000000" pitchFamily="2" charset="0"/>
              </a:rPr>
              <a:t/>
            </a:r>
            <a:br>
              <a:rPr lang="en-US" sz="4000" dirty="0">
                <a:solidFill>
                  <a:schemeClr val="accent2">
                    <a:lumMod val="50000"/>
                  </a:schemeClr>
                </a:solidFill>
                <a:latin typeface="NikoshBAN" panose="02000000000000000000" pitchFamily="2" charset="0"/>
                <a:cs typeface="NikoshBAN" panose="02000000000000000000" pitchFamily="2" charset="0"/>
              </a:rPr>
            </a:br>
            <a:r>
              <a:rPr lang="en-US" sz="4000" dirty="0" err="1" smtClean="0">
                <a:solidFill>
                  <a:srgbClr val="7030A0"/>
                </a:solidFill>
                <a:latin typeface="NikoshBAN" panose="02000000000000000000" pitchFamily="2" charset="0"/>
                <a:cs typeface="NikoshBAN" panose="02000000000000000000" pitchFamily="2" charset="0"/>
              </a:rPr>
              <a:t>অধ্যায়ঃ</a:t>
            </a:r>
            <a:r>
              <a:rPr lang="en-US" sz="4000" dirty="0">
                <a:solidFill>
                  <a:srgbClr val="7030A0"/>
                </a:solidFill>
                <a:latin typeface="NikoshBAN" panose="02000000000000000000" pitchFamily="2" charset="0"/>
                <a:cs typeface="NikoshBAN" panose="02000000000000000000" pitchFamily="2" charset="0"/>
              </a:rPr>
              <a:t> </a:t>
            </a:r>
            <a:r>
              <a:rPr lang="en-US" sz="4000" dirty="0" err="1" smtClean="0">
                <a:solidFill>
                  <a:srgbClr val="7030A0"/>
                </a:solidFill>
                <a:latin typeface="NikoshBAN" panose="02000000000000000000" pitchFamily="2" charset="0"/>
                <a:cs typeface="NikoshBAN" panose="02000000000000000000" pitchFamily="2" charset="0"/>
              </a:rPr>
              <a:t>দ্বিতীয়</a:t>
            </a:r>
            <a:r>
              <a:rPr lang="en-US" sz="4000" dirty="0" smtClean="0">
                <a:solidFill>
                  <a:srgbClr val="7030A0"/>
                </a:solidFill>
                <a:latin typeface="NikoshBAN" panose="02000000000000000000" pitchFamily="2" charset="0"/>
                <a:cs typeface="NikoshBAN" panose="02000000000000000000" pitchFamily="2" charset="0"/>
              </a:rPr>
              <a:t>   </a:t>
            </a:r>
            <a:br>
              <a:rPr lang="en-US" sz="4000" dirty="0" smtClean="0">
                <a:solidFill>
                  <a:srgbClr val="7030A0"/>
                </a:solidFill>
                <a:latin typeface="NikoshBAN" panose="02000000000000000000" pitchFamily="2" charset="0"/>
                <a:cs typeface="NikoshBAN" panose="02000000000000000000" pitchFamily="2" charset="0"/>
              </a:rPr>
            </a:br>
            <a:r>
              <a:rPr lang="en-US" sz="4000" b="1"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তারিখ</a:t>
            </a:r>
            <a:r>
              <a:rPr lang="en-US" sz="4000" dirty="0" smtClean="0">
                <a:solidFill>
                  <a:srgbClr val="00B0F0"/>
                </a:solidFill>
                <a:latin typeface="NikoshBAN" panose="02000000000000000000" pitchFamily="2" charset="0"/>
                <a:cs typeface="NikoshBAN" panose="02000000000000000000" pitchFamily="2" charset="0"/>
              </a:rPr>
              <a:t>: </a:t>
            </a:r>
            <a:r>
              <a:rPr lang="en-US" sz="4000" dirty="0" smtClean="0">
                <a:solidFill>
                  <a:srgbClr val="00B0F0"/>
                </a:solidFill>
                <a:latin typeface="NikoshBAN" panose="02000000000000000000" pitchFamily="2" charset="0"/>
                <a:cs typeface="NikoshBAN" panose="02000000000000000000" pitchFamily="2" charset="0"/>
              </a:rPr>
              <a:t>07/03/২০২2 </a:t>
            </a:r>
            <a:r>
              <a:rPr lang="en-US" sz="4000" dirty="0" err="1" smtClean="0">
                <a:solidFill>
                  <a:srgbClr val="00B0F0"/>
                </a:solidFill>
                <a:latin typeface="NikoshBAN" panose="02000000000000000000" pitchFamily="2" charset="0"/>
                <a:cs typeface="NikoshBAN" panose="02000000000000000000" pitchFamily="2" charset="0"/>
              </a:rPr>
              <a:t>খ্রি</a:t>
            </a:r>
            <a:r>
              <a:rPr lang="en-US" sz="4000" dirty="0">
                <a:solidFill>
                  <a:srgbClr val="00B0F0"/>
                </a:solidFill>
                <a:latin typeface="NikoshBAN" panose="02000000000000000000" pitchFamily="2" charset="0"/>
                <a:cs typeface="NikoshBAN" panose="02000000000000000000" pitchFamily="2" charset="0"/>
              </a:rPr>
              <a:t>.</a:t>
            </a:r>
            <a:r>
              <a:rPr lang="en-US" sz="4000" dirty="0" smtClean="0">
                <a:solidFill>
                  <a:srgbClr val="00B0F0"/>
                </a:solidFill>
                <a:latin typeface="NikoshBAN" panose="02000000000000000000" pitchFamily="2" charset="0"/>
                <a:cs typeface="NikoshBAN" panose="02000000000000000000" pitchFamily="2" charset="0"/>
              </a:rPr>
              <a:t> </a:t>
            </a:r>
            <a:endParaRPr lang="en-GB" sz="4000" dirty="0">
              <a:solidFill>
                <a:srgbClr val="00B0F0"/>
              </a:solidFill>
              <a:latin typeface="NikoshBAN" panose="02000000000000000000" pitchFamily="2" charset="0"/>
              <a:cs typeface="NikoshBAN" panose="02000000000000000000" pitchFamily="2" charset="0"/>
            </a:endParaRPr>
          </a:p>
        </p:txBody>
      </p:sp>
      <p:grpSp>
        <p:nvGrpSpPr>
          <p:cNvPr id="9" name="Group 8"/>
          <p:cNvGrpSpPr/>
          <p:nvPr/>
        </p:nvGrpSpPr>
        <p:grpSpPr>
          <a:xfrm>
            <a:off x="1949526" y="1437254"/>
            <a:ext cx="3343276" cy="4080101"/>
            <a:chOff x="1128712" y="1014413"/>
            <a:chExt cx="3343276" cy="4080101"/>
          </a:xfrm>
        </p:grpSpPr>
        <p:sp>
          <p:nvSpPr>
            <p:cNvPr id="10" name="Rectangle 9"/>
            <p:cNvSpPr/>
            <p:nvPr/>
          </p:nvSpPr>
          <p:spPr>
            <a:xfrm>
              <a:off x="1128713" y="1014413"/>
              <a:ext cx="3343275" cy="4080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712" y="1035600"/>
              <a:ext cx="3343276" cy="4058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2" name="TextBox 11"/>
          <p:cNvSpPr txBox="1"/>
          <p:nvPr/>
        </p:nvSpPr>
        <p:spPr>
          <a:xfrm>
            <a:off x="3816648" y="363280"/>
            <a:ext cx="4531057" cy="707886"/>
          </a:xfrm>
          <a:prstGeom prst="rect">
            <a:avLst/>
          </a:prstGeom>
          <a:noFill/>
        </p:spPr>
        <p:txBody>
          <a:bodyPr wrap="square" rtlCol="0">
            <a:spAutoFit/>
          </a:bodyPr>
          <a:lstStyle/>
          <a:p>
            <a:pPr algn="ctr"/>
            <a:r>
              <a:rPr lang="en-US" sz="4000" dirty="0" err="1" smtClean="0">
                <a:ln>
                  <a:solidFill>
                    <a:schemeClr val="tx1"/>
                  </a:solidFill>
                </a:ln>
                <a:solidFill>
                  <a:srgbClr val="FF0066"/>
                </a:solidFill>
                <a:latin typeface="NikoshBAN" panose="02000000000000000000" pitchFamily="2" charset="0"/>
                <a:cs typeface="NikoshBAN" panose="02000000000000000000" pitchFamily="2" charset="0"/>
              </a:rPr>
              <a:t>পাঠ</a:t>
            </a:r>
            <a:r>
              <a:rPr lang="en-US" sz="4000"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000" dirty="0" err="1" smtClean="0">
                <a:ln>
                  <a:solidFill>
                    <a:schemeClr val="tx1"/>
                  </a:solidFill>
                </a:ln>
                <a:solidFill>
                  <a:srgbClr val="FF0066"/>
                </a:solidFill>
                <a:latin typeface="NikoshBAN" panose="02000000000000000000" pitchFamily="2" charset="0"/>
                <a:cs typeface="NikoshBAN" panose="02000000000000000000" pitchFamily="2" charset="0"/>
              </a:rPr>
              <a:t>পরিচিতি</a:t>
            </a:r>
            <a:endParaRPr lang="en-US" sz="4000" dirty="0">
              <a:ln>
                <a:solidFill>
                  <a:schemeClr val="tx1"/>
                </a:solidFill>
              </a:ln>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5217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817659" y="342668"/>
            <a:ext cx="7028597" cy="6186309"/>
          </a:xfrm>
          <a:prstGeom prst="rect">
            <a:avLst/>
          </a:prstGeom>
          <a:noFill/>
        </p:spPr>
        <p:txBody>
          <a:bodyPr wrap="square" rtlCol="0">
            <a:spAutoFit/>
          </a:bodyPr>
          <a:lstStyle/>
          <a:p>
            <a:pPr algn="just" fontAlgn="base"/>
            <a:r>
              <a:rPr lang="as-IN" sz="3600" b="1" dirty="0">
                <a:latin typeface="NikoshBAN" panose="02000000000000000000" pitchFamily="2" charset="0"/>
                <a:cs typeface="NikoshBAN" panose="02000000000000000000" pitchFamily="2" charset="0"/>
              </a:rPr>
              <a:t>কিন্তু আর আমার বুকের উপর গুলী চালাবার চেষ্টা করো না। সাত কোটি মানুষকে </a:t>
            </a:r>
            <a:r>
              <a:rPr lang="as-IN" sz="3600" b="1" dirty="0" smtClean="0">
                <a:latin typeface="NikoshBAN" panose="02000000000000000000" pitchFamily="2" charset="0"/>
                <a:cs typeface="NikoshBAN" panose="02000000000000000000" pitchFamily="2" charset="0"/>
              </a:rPr>
              <a:t>দাবায়ে </a:t>
            </a:r>
            <a:r>
              <a:rPr lang="as-IN" sz="3600" b="1" dirty="0">
                <a:latin typeface="NikoshBAN" panose="02000000000000000000" pitchFamily="2" charset="0"/>
                <a:cs typeface="NikoshBAN" panose="02000000000000000000" pitchFamily="2" charset="0"/>
              </a:rPr>
              <a:t>রাখতে পারবা না। আমরা যখন মরতে শিখেছি, তখন কেউ আমাদের দমাতে পারবে না।</a:t>
            </a:r>
          </a:p>
          <a:p>
            <a:pPr algn="just" fontAlgn="base"/>
            <a:r>
              <a:rPr lang="as-IN" sz="3600" b="1" dirty="0">
                <a:latin typeface="NikoshBAN" panose="02000000000000000000" pitchFamily="2" charset="0"/>
                <a:cs typeface="NikoshBAN" panose="02000000000000000000" pitchFamily="2" charset="0"/>
              </a:rPr>
              <a:t>আর যে সমস্ত লোক শহীদ </a:t>
            </a:r>
            <a:r>
              <a:rPr lang="as-IN" sz="3600" b="1" dirty="0" smtClean="0">
                <a:latin typeface="NikoshBAN" panose="02000000000000000000" pitchFamily="2" charset="0"/>
                <a:cs typeface="NikoshBAN" panose="02000000000000000000" pitchFamily="2" charset="0"/>
              </a:rPr>
              <a:t>হয়েছে</a:t>
            </a:r>
            <a:r>
              <a:rPr lang="as-IN" sz="3600" b="1" dirty="0">
                <a:latin typeface="NikoshBAN" panose="02000000000000000000" pitchFamily="2" charset="0"/>
                <a:cs typeface="NikoshBAN" panose="02000000000000000000" pitchFamily="2" charset="0"/>
              </a:rPr>
              <a:t>, আঘাতপ্রাপ্ত </a:t>
            </a:r>
            <a:r>
              <a:rPr lang="as-IN" sz="3600" b="1" dirty="0" smtClean="0">
                <a:latin typeface="NikoshBAN" panose="02000000000000000000" pitchFamily="2" charset="0"/>
                <a:cs typeface="NikoshBAN" panose="02000000000000000000" pitchFamily="2" charset="0"/>
              </a:rPr>
              <a:t>হয়েছে</a:t>
            </a:r>
            <a:r>
              <a:rPr lang="as-IN" sz="3600" b="1" dirty="0">
                <a:latin typeface="NikoshBAN" panose="02000000000000000000" pitchFamily="2" charset="0"/>
                <a:cs typeface="NikoshBAN" panose="02000000000000000000" pitchFamily="2" charset="0"/>
              </a:rPr>
              <a:t>, আমরা </a:t>
            </a:r>
            <a:r>
              <a:rPr lang="as-IN" sz="3600" b="1" dirty="0" smtClean="0">
                <a:latin typeface="NikoshBAN" panose="02000000000000000000" pitchFamily="2" charset="0"/>
                <a:cs typeface="NikoshBAN" panose="02000000000000000000" pitchFamily="2" charset="0"/>
              </a:rPr>
              <a:t>আ</a:t>
            </a:r>
            <a:r>
              <a:rPr lang="en-US" sz="3600" b="1" dirty="0" err="1" smtClean="0">
                <a:latin typeface="NikoshBAN" panose="02000000000000000000" pitchFamily="2" charset="0"/>
                <a:cs typeface="NikoshBAN" panose="02000000000000000000" pitchFamily="2" charset="0"/>
              </a:rPr>
              <a:t>ওয়া</a:t>
            </a:r>
            <a:r>
              <a:rPr lang="as-IN" sz="3600" b="1" dirty="0" smtClean="0">
                <a:latin typeface="NikoshBAN" panose="02000000000000000000" pitchFamily="2" charset="0"/>
                <a:cs typeface="NikoshBAN" panose="02000000000000000000" pitchFamily="2" charset="0"/>
              </a:rPr>
              <a:t>মী </a:t>
            </a:r>
            <a:r>
              <a:rPr lang="as-IN" sz="3600" b="1" dirty="0">
                <a:latin typeface="NikoshBAN" panose="02000000000000000000" pitchFamily="2" charset="0"/>
                <a:cs typeface="NikoshBAN" panose="02000000000000000000" pitchFamily="2" charset="0"/>
              </a:rPr>
              <a:t>লীগের থেকে যদ্দুর পারি তাদের সাহায্য করতে চেষ্টা করবো। যারা পারেন আমার রিলিফ কমিটিতে সামান্য টাকা </a:t>
            </a:r>
            <a:r>
              <a:rPr lang="as-IN" sz="3600" b="1" dirty="0" smtClean="0">
                <a:latin typeface="NikoshBAN" panose="02000000000000000000" pitchFamily="2" charset="0"/>
                <a:cs typeface="NikoshBAN" panose="02000000000000000000" pitchFamily="2" charset="0"/>
              </a:rPr>
              <a:t>প</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সা পৌঁছিয়ে </a:t>
            </a:r>
            <a:r>
              <a:rPr lang="as-IN" sz="3600" b="1" dirty="0">
                <a:latin typeface="NikoshBAN" panose="02000000000000000000" pitchFamily="2" charset="0"/>
                <a:cs typeface="NikoshBAN" panose="02000000000000000000" pitchFamily="2" charset="0"/>
              </a:rPr>
              <a:t>দেবেন। আর এই সাতদিন হরতালে যে সমস্ত শ্রমিক ভাইরা যোগদান করেছেন, প্রত্যেকটা শিল্পের মালিক তাদের বেতন </a:t>
            </a:r>
            <a:r>
              <a:rPr lang="as-IN" sz="3600" b="1" dirty="0" smtClean="0">
                <a:latin typeface="NikoshBAN" panose="02000000000000000000" pitchFamily="2" charset="0"/>
                <a:cs typeface="NikoshBAN" panose="02000000000000000000" pitchFamily="2" charset="0"/>
              </a:rPr>
              <a:t>পৌঁছায়ে </a:t>
            </a:r>
            <a:r>
              <a:rPr lang="as-IN" sz="3600" b="1" dirty="0">
                <a:latin typeface="NikoshBAN" panose="02000000000000000000" pitchFamily="2" charset="0"/>
                <a:cs typeface="NikoshBAN" panose="02000000000000000000" pitchFamily="2" charset="0"/>
              </a:rPr>
              <a:t>দেবেন</a:t>
            </a:r>
            <a:r>
              <a:rPr lang="as-IN" sz="3600" b="1" dirty="0" smtClean="0">
                <a:latin typeface="NikoshBAN" panose="02000000000000000000" pitchFamily="2" charset="0"/>
                <a:cs typeface="NikoshBAN" panose="02000000000000000000" pitchFamily="2" charset="0"/>
              </a:rPr>
              <a:t>।</a:t>
            </a:r>
            <a:endParaRPr lang="as-IN" sz="3600" b="1"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35" y="3562069"/>
            <a:ext cx="4478040" cy="25077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535" y="857872"/>
            <a:ext cx="4484248" cy="2690549"/>
          </a:xfrm>
          <a:prstGeom prst="rect">
            <a:avLst/>
          </a:prstGeom>
        </p:spPr>
      </p:pic>
    </p:spTree>
    <p:extLst>
      <p:ext uri="{BB962C8B-B14F-4D97-AF65-F5344CB8AC3E}">
        <p14:creationId xmlns:p14="http://schemas.microsoft.com/office/powerpoint/2010/main" val="3011674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55093" y="162198"/>
            <a:ext cx="10945504" cy="2308324"/>
          </a:xfrm>
          <a:prstGeom prst="rect">
            <a:avLst/>
          </a:prstGeom>
          <a:noFill/>
        </p:spPr>
        <p:txBody>
          <a:bodyPr wrap="square" rtlCol="0">
            <a:spAutoFit/>
          </a:bodyPr>
          <a:lstStyle/>
          <a:p>
            <a:pPr algn="just" fontAlgn="base"/>
            <a:r>
              <a:rPr lang="as-IN" sz="3600" b="1" dirty="0">
                <a:latin typeface="NikoshBAN" panose="02000000000000000000" pitchFamily="2" charset="0"/>
                <a:cs typeface="NikoshBAN" panose="02000000000000000000" pitchFamily="2" charset="0"/>
              </a:rPr>
              <a:t>সরকারি কর্মচারীদের বলি, আমি যা বলি তা মানতে হবে। যে পর্যন্ত আমার এই দেশের মুক্তি না হবে খাজনা-ট্যাক্স বন্ধ করে </a:t>
            </a:r>
            <a:r>
              <a:rPr lang="as-IN" sz="3600" b="1" dirty="0" smtClean="0">
                <a:latin typeface="NikoshBAN" panose="02000000000000000000" pitchFamily="2" charset="0"/>
                <a:cs typeface="NikoshBAN" panose="02000000000000000000" pitchFamily="2" charset="0"/>
              </a:rPr>
              <a:t>দে</a:t>
            </a:r>
            <a:r>
              <a:rPr lang="en-US" sz="3600" b="1" dirty="0" err="1" smtClean="0">
                <a:latin typeface="NikoshBAN" panose="02000000000000000000" pitchFamily="2" charset="0"/>
                <a:cs typeface="NikoshBAN" panose="02000000000000000000" pitchFamily="2" charset="0"/>
              </a:rPr>
              <a:t>ওয়া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হলো, কেউ দেবে না। মনে রাখবেন, শত্রুবাহিনী ঢুকেছে, নিজেদের মধ্যে আত্মকলহ সৃষ্টি করবে, লুটপাট করবে</a:t>
            </a:r>
            <a:r>
              <a:rPr lang="as-IN" sz="3600" b="1" dirty="0" smtClean="0">
                <a:latin typeface="NikoshBAN" panose="02000000000000000000" pitchFamily="2" charset="0"/>
                <a:cs typeface="NikoshBAN" panose="02000000000000000000" pitchFamily="2" charset="0"/>
              </a:rPr>
              <a:t>।</a:t>
            </a:r>
            <a:endParaRPr lang="as-IN" sz="36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63" y="2852660"/>
            <a:ext cx="6533453" cy="367097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615" y="2852659"/>
            <a:ext cx="5100399" cy="3670971"/>
          </a:xfrm>
          <a:prstGeom prst="rect">
            <a:avLst/>
          </a:prstGeom>
        </p:spPr>
      </p:pic>
    </p:spTree>
    <p:extLst>
      <p:ext uri="{BB962C8B-B14F-4D97-AF65-F5344CB8AC3E}">
        <p14:creationId xmlns:p14="http://schemas.microsoft.com/office/powerpoint/2010/main" val="1691514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5854892" y="571741"/>
            <a:ext cx="5445456" cy="5632311"/>
          </a:xfrm>
          <a:prstGeom prst="rect">
            <a:avLst/>
          </a:prstGeom>
          <a:noFill/>
        </p:spPr>
        <p:txBody>
          <a:bodyPr wrap="square" rtlCol="0">
            <a:spAutoFit/>
          </a:bodyPr>
          <a:lstStyle/>
          <a:p>
            <a:pPr algn="just" fontAlgn="base"/>
            <a:r>
              <a:rPr lang="as-IN" sz="3600" b="1" dirty="0">
                <a:latin typeface="NikoshBAN" panose="02000000000000000000" pitchFamily="2" charset="0"/>
                <a:cs typeface="NikoshBAN" panose="02000000000000000000" pitchFamily="2" charset="0"/>
              </a:rPr>
              <a:t>এই </a:t>
            </a:r>
            <a:r>
              <a:rPr lang="as-IN" sz="3600" b="1" dirty="0" smtClean="0">
                <a:latin typeface="NikoshBAN" panose="02000000000000000000" pitchFamily="2" charset="0"/>
                <a:cs typeface="NikoshBAN" panose="02000000000000000000" pitchFamily="2" charset="0"/>
              </a:rPr>
              <a:t>বাংলা</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হিন্দু মুসলমান বাঙালি অবাঙালি যারা আছে তারা আমাদের ভাই। তাদের রক্ষার </a:t>
            </a:r>
            <a:r>
              <a:rPr lang="as-IN" sz="3600" b="1" dirty="0" smtClean="0">
                <a:latin typeface="NikoshBAN" panose="02000000000000000000" pitchFamily="2" charset="0"/>
                <a:cs typeface="NikoshBAN" panose="02000000000000000000" pitchFamily="2" charset="0"/>
              </a:rPr>
              <a:t>দা</a:t>
            </a:r>
            <a:r>
              <a:rPr lang="en-US" sz="3600" b="1" dirty="0" err="1"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ত্ব </a:t>
            </a:r>
            <a:r>
              <a:rPr lang="as-IN" sz="3600" b="1" dirty="0">
                <a:latin typeface="NikoshBAN" panose="02000000000000000000" pitchFamily="2" charset="0"/>
                <a:cs typeface="NikoshBAN" panose="02000000000000000000" pitchFamily="2" charset="0"/>
              </a:rPr>
              <a:t>আপনাদের উপরে। আমাদের যেন বদনাম না </a:t>
            </a:r>
            <a:r>
              <a:rPr lang="as-IN" sz="3600" b="1" dirty="0" smtClean="0">
                <a:latin typeface="NikoshBAN" panose="02000000000000000000" pitchFamily="2" charset="0"/>
                <a:cs typeface="NikoshBAN" panose="02000000000000000000" pitchFamily="2" charset="0"/>
              </a:rPr>
              <a:t>হ</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মনে রাখবেন রেডিও টেলিভিশনের কর্মচারীরা, যদি রেডিওতে আমাদের কথা না শোনেন, তাহলে কোন বাঙালি রেডিও স্টেশনে যাবেন না। যদি টেলিভিশন আমাদের নিউজ না </a:t>
            </a:r>
            <a:r>
              <a:rPr lang="as-IN" sz="3600" b="1" dirty="0" smtClean="0">
                <a:latin typeface="NikoshBAN" panose="02000000000000000000" pitchFamily="2" charset="0"/>
                <a:cs typeface="NikoshBAN" panose="02000000000000000000" pitchFamily="2" charset="0"/>
              </a:rPr>
              <a:t>দে</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কোন বাঙালি টেলিভিশনে যাবেন না।</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50" y="3562064"/>
            <a:ext cx="4952092" cy="308633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849" y="253024"/>
            <a:ext cx="4952093" cy="3295393"/>
          </a:xfrm>
          <a:prstGeom prst="rect">
            <a:avLst/>
          </a:prstGeom>
        </p:spPr>
      </p:pic>
    </p:spTree>
    <p:extLst>
      <p:ext uri="{BB962C8B-B14F-4D97-AF65-F5344CB8AC3E}">
        <p14:creationId xmlns:p14="http://schemas.microsoft.com/office/powerpoint/2010/main" val="2449451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51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076490" y="619667"/>
            <a:ext cx="5404513" cy="5632311"/>
          </a:xfrm>
          <a:prstGeom prst="rect">
            <a:avLst/>
          </a:prstGeom>
          <a:noFill/>
        </p:spPr>
        <p:txBody>
          <a:bodyPr wrap="square" rtlCol="0">
            <a:spAutoFit/>
          </a:bodyPr>
          <a:lstStyle/>
          <a:p>
            <a:pPr algn="just" fontAlgn="base"/>
            <a:r>
              <a:rPr lang="as-IN" sz="3600" b="1" dirty="0">
                <a:latin typeface="NikoshBAN" panose="02000000000000000000" pitchFamily="2" charset="0"/>
                <a:cs typeface="NikoshBAN" panose="02000000000000000000" pitchFamily="2" charset="0"/>
              </a:rPr>
              <a:t>দুই ঘণ্টা ব্যাংক খোলা থাকবে যাতে মানুষ তাদের </a:t>
            </a:r>
            <a:r>
              <a:rPr lang="as-IN" sz="3600" b="1" dirty="0" smtClean="0">
                <a:latin typeface="NikoshBAN" panose="02000000000000000000" pitchFamily="2" charset="0"/>
                <a:cs typeface="NikoshBAN" panose="02000000000000000000" pitchFamily="2" charset="0"/>
              </a:rPr>
              <a:t>মা</a:t>
            </a:r>
            <a:r>
              <a:rPr lang="en-US" sz="3600" b="1" dirty="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নাপত্র </a:t>
            </a:r>
            <a:r>
              <a:rPr lang="as-IN" sz="3600" b="1" dirty="0">
                <a:latin typeface="NikoshBAN" panose="02000000000000000000" pitchFamily="2" charset="0"/>
                <a:cs typeface="NikoshBAN" panose="02000000000000000000" pitchFamily="2" charset="0"/>
              </a:rPr>
              <a:t>নিবার পারে। কিন্তু পূর্ববাংলা থেকে পশ্চিম পাকিস্তানে এক </a:t>
            </a:r>
            <a:r>
              <a:rPr lang="as-IN" sz="3600" b="1" dirty="0" smtClean="0">
                <a:latin typeface="NikoshBAN" panose="02000000000000000000" pitchFamily="2" charset="0"/>
                <a:cs typeface="NikoshBAN" panose="02000000000000000000" pitchFamily="2" charset="0"/>
              </a:rPr>
              <a:t>প</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সাও </a:t>
            </a:r>
            <a:r>
              <a:rPr lang="as-IN" sz="3600" b="1" dirty="0">
                <a:latin typeface="NikoshBAN" panose="02000000000000000000" pitchFamily="2" charset="0"/>
                <a:cs typeface="NikoshBAN" panose="02000000000000000000" pitchFamily="2" charset="0"/>
              </a:rPr>
              <a:t>চালান হতে পারবে না। টেলিফোন টেলিগ্রাম আমাদের এই </a:t>
            </a:r>
            <a:r>
              <a:rPr lang="as-IN" sz="3600" b="1" dirty="0" smtClean="0">
                <a:latin typeface="NikoshBAN" panose="02000000000000000000" pitchFamily="2" charset="0"/>
                <a:cs typeface="NikoshBAN" panose="02000000000000000000" pitchFamily="2" charset="0"/>
              </a:rPr>
              <a:t>পূর্ববাংলা</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চলবে এবং বিদেশের সঙ্গে নিউজ পাঠাতে চালাবেন। কিন্তু যদি এদেশের মানুষকে খতম করার চেষ্টা করা </a:t>
            </a:r>
            <a:r>
              <a:rPr lang="as-IN" sz="3600" b="1" dirty="0" smtClean="0">
                <a:latin typeface="NikoshBAN" panose="02000000000000000000" pitchFamily="2" charset="0"/>
                <a:cs typeface="NikoshBAN" panose="02000000000000000000" pitchFamily="2" charset="0"/>
              </a:rPr>
              <a:t>হ</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বাঙালিরা বুঝে শুনে কাজ করবেন</a:t>
            </a:r>
            <a:r>
              <a:rPr lang="as-IN" sz="3600" b="1" dirty="0" smtClean="0">
                <a:latin typeface="NikoshBAN" panose="02000000000000000000" pitchFamily="2" charset="0"/>
                <a:cs typeface="NikoshBAN" panose="02000000000000000000" pitchFamily="2" charset="0"/>
              </a:rPr>
              <a:t>।</a:t>
            </a:r>
            <a:endParaRPr lang="as-IN" sz="3600" b="1" dirty="0">
              <a:latin typeface="NikoshBAN" panose="02000000000000000000" pitchFamily="2" charset="0"/>
              <a:cs typeface="NikoshBAN" panose="02000000000000000000" pitchFamily="2" charset="0"/>
            </a:endParaRPr>
          </a:p>
        </p:txBody>
      </p:sp>
      <p:grpSp>
        <p:nvGrpSpPr>
          <p:cNvPr id="11" name="Group 10"/>
          <p:cNvGrpSpPr/>
          <p:nvPr/>
        </p:nvGrpSpPr>
        <p:grpSpPr>
          <a:xfrm>
            <a:off x="315567" y="432640"/>
            <a:ext cx="5484732" cy="5967467"/>
            <a:chOff x="315567" y="432640"/>
            <a:chExt cx="5484732" cy="5967467"/>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67" y="3289638"/>
              <a:ext cx="5484732" cy="311046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67" y="432640"/>
              <a:ext cx="5484732" cy="2856999"/>
            </a:xfrm>
            <a:prstGeom prst="rect">
              <a:avLst/>
            </a:prstGeom>
          </p:spPr>
        </p:pic>
      </p:grpSp>
    </p:spTree>
    <p:extLst>
      <p:ext uri="{BB962C8B-B14F-4D97-AF65-F5344CB8AC3E}">
        <p14:creationId xmlns:p14="http://schemas.microsoft.com/office/powerpoint/2010/main" val="1196985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66180" y="175846"/>
            <a:ext cx="10297179" cy="6388728"/>
            <a:chOff x="466180" y="175846"/>
            <a:chExt cx="10297179" cy="6388728"/>
          </a:xfrm>
        </p:grpSpPr>
        <p:sp>
          <p:nvSpPr>
            <p:cNvPr id="5" name="TextBox 4"/>
            <p:cNvSpPr txBox="1"/>
            <p:nvPr/>
          </p:nvSpPr>
          <p:spPr>
            <a:xfrm>
              <a:off x="5167777" y="612684"/>
              <a:ext cx="5595582" cy="5632311"/>
            </a:xfrm>
            <a:prstGeom prst="rect">
              <a:avLst/>
            </a:prstGeom>
            <a:noFill/>
          </p:spPr>
          <p:txBody>
            <a:bodyPr wrap="square" rtlCol="0">
              <a:spAutoFit/>
            </a:bodyPr>
            <a:lstStyle/>
            <a:p>
              <a:pPr algn="just" fontAlgn="base"/>
              <a:r>
                <a:rPr lang="as-IN" sz="3600" b="1" dirty="0">
                  <a:latin typeface="NikoshBAN" panose="02000000000000000000" pitchFamily="2" charset="0"/>
                  <a:cs typeface="NikoshBAN" panose="02000000000000000000" pitchFamily="2" charset="0"/>
                </a:rPr>
                <a:t>প্রত্যেক গ্রামে, প্রত্যেক </a:t>
              </a:r>
              <a:r>
                <a:rPr lang="as-IN" sz="3600" b="1" dirty="0" smtClean="0">
                  <a:latin typeface="NikoshBAN" panose="02000000000000000000" pitchFamily="2" charset="0"/>
                  <a:cs typeface="NikoshBAN" panose="02000000000000000000" pitchFamily="2" charset="0"/>
                </a:rPr>
                <a:t>মহল্লা</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আও</a:t>
              </a:r>
              <a:r>
                <a:rPr lang="en-US" sz="3600" b="1" dirty="0" err="1"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মী </a:t>
              </a:r>
              <a:r>
                <a:rPr lang="as-IN" sz="3600" b="1" dirty="0">
                  <a:latin typeface="NikoshBAN" panose="02000000000000000000" pitchFamily="2" charset="0"/>
                  <a:cs typeface="NikoshBAN" panose="02000000000000000000" pitchFamily="2" charset="0"/>
                </a:rPr>
                <a:t>লীগের নেতৃত্বে সংগ্রাম পরিষদ </a:t>
              </a:r>
              <a:r>
                <a:rPr lang="as-IN" sz="3600" b="1" dirty="0" smtClean="0">
                  <a:latin typeface="NikoshBAN" panose="02000000000000000000" pitchFamily="2" charset="0"/>
                  <a:cs typeface="NikoshBAN" panose="02000000000000000000" pitchFamily="2" charset="0"/>
                </a:rPr>
                <a:t>গ</a:t>
              </a:r>
              <a:r>
                <a:rPr lang="en-US" sz="3600" b="1" dirty="0" err="1" smtClean="0">
                  <a:latin typeface="NikoshBAN" panose="02000000000000000000" pitchFamily="2" charset="0"/>
                  <a:cs typeface="NikoshBAN" panose="02000000000000000000" pitchFamily="2" charset="0"/>
                </a:rPr>
                <a:t>ড়ে</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তোল এবং তোমাদের যা কিছু আছে তাই </a:t>
              </a:r>
              <a:r>
                <a:rPr lang="as-IN" sz="3600" b="1" dirty="0" smtClean="0">
                  <a:latin typeface="NikoshBAN" panose="02000000000000000000" pitchFamily="2" charset="0"/>
                  <a:cs typeface="NikoshBAN" panose="02000000000000000000" pitchFamily="2" charset="0"/>
                </a:rPr>
                <a:t>নিয়ে প্র</a:t>
              </a:r>
              <a:r>
                <a:rPr lang="en-US" sz="3600" b="1" dirty="0" err="1" smtClean="0">
                  <a:latin typeface="NikoshBAN" panose="02000000000000000000" pitchFamily="2" charset="0"/>
                  <a:cs typeface="NikoshBAN" panose="02000000000000000000" pitchFamily="2" charset="0"/>
                </a:rPr>
                <a:t>স্তু</a:t>
              </a:r>
              <a:r>
                <a:rPr lang="as-IN" sz="3600" b="1" dirty="0" smtClean="0">
                  <a:latin typeface="NikoshBAN" panose="02000000000000000000" pitchFamily="2" charset="0"/>
                  <a:cs typeface="NikoshBAN" panose="02000000000000000000" pitchFamily="2" charset="0"/>
                </a:rPr>
                <a:t>ত </a:t>
              </a:r>
              <a:r>
                <a:rPr lang="as-IN" sz="3600" b="1" dirty="0">
                  <a:latin typeface="NikoshBAN" panose="02000000000000000000" pitchFamily="2" charset="0"/>
                  <a:cs typeface="NikoshBAN" panose="02000000000000000000" pitchFamily="2" charset="0"/>
                </a:rPr>
                <a:t>থাকো। মনে রাখবা, রক্ত যখন </a:t>
              </a:r>
              <a:r>
                <a:rPr lang="as-IN" sz="3600" b="1" dirty="0" smtClean="0">
                  <a:latin typeface="NikoshBAN" panose="02000000000000000000" pitchFamily="2" charset="0"/>
                  <a:cs typeface="NikoshBAN" panose="02000000000000000000" pitchFamily="2" charset="0"/>
                </a:rPr>
                <a:t>দিয়েছি</a:t>
              </a:r>
              <a:r>
                <a:rPr lang="as-IN" sz="3600" b="1" dirty="0">
                  <a:latin typeface="NikoshBAN" panose="02000000000000000000" pitchFamily="2" charset="0"/>
                  <a:cs typeface="NikoshBAN" panose="02000000000000000000" pitchFamily="2" charset="0"/>
                </a:rPr>
                <a:t>, রক্ত আরো দিব। এ দেশের মানুষকে মুক্ত করে ছাড়বো ইনশাল্লাহ্। এবারের সংগ্রাম আমাদের মুক্তির সংগ্রাম, এবারের সংগ্রাম স্বাধীনতার সংগ্রাম। </a:t>
              </a:r>
              <a:r>
                <a:rPr lang="as-IN" sz="3600" b="1" dirty="0" smtClean="0">
                  <a:latin typeface="NikoshBAN" panose="02000000000000000000" pitchFamily="2" charset="0"/>
                  <a:cs typeface="NikoshBAN" panose="02000000000000000000" pitchFamily="2" charset="0"/>
                </a:rPr>
                <a:t>জ</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বাংলা। </a:t>
              </a:r>
              <a:r>
                <a:rPr lang="as-IN" sz="3600" b="1" dirty="0" smtClean="0">
                  <a:latin typeface="NikoshBAN" panose="02000000000000000000" pitchFamily="2" charset="0"/>
                  <a:cs typeface="NikoshBAN" panose="02000000000000000000" pitchFamily="2" charset="0"/>
                </a:rPr>
                <a:t>জ</a:t>
              </a:r>
              <a:r>
                <a:rPr lang="en-US" sz="3600" b="1" dirty="0" smtClean="0">
                  <a:latin typeface="NikoshBAN" panose="02000000000000000000" pitchFamily="2" charset="0"/>
                  <a:cs typeface="NikoshBAN" panose="02000000000000000000" pitchFamily="2" charset="0"/>
                </a:rPr>
                <a:t>য়</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বাংলা।</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29" y="175846"/>
              <a:ext cx="3767717" cy="211697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29" y="4112246"/>
              <a:ext cx="3767717" cy="245232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180" y="2306472"/>
              <a:ext cx="3798013" cy="2337239"/>
            </a:xfrm>
            <a:prstGeom prst="rect">
              <a:avLst/>
            </a:prstGeom>
          </p:spPr>
        </p:pic>
      </p:grpSp>
    </p:spTree>
    <p:extLst>
      <p:ext uri="{BB962C8B-B14F-4D97-AF65-F5344CB8AC3E}">
        <p14:creationId xmlns:p14="http://schemas.microsoft.com/office/powerpoint/2010/main" val="1469332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649"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567911" y="425770"/>
            <a:ext cx="4088483" cy="830997"/>
          </a:xfrm>
          <a:prstGeom prst="rect">
            <a:avLst/>
          </a:prstGeom>
          <a:noFill/>
        </p:spPr>
        <p:txBody>
          <a:bodyPr wrap="square" rtlCol="0">
            <a:spAutoFit/>
          </a:bodyPr>
          <a:lstStyle/>
          <a:p>
            <a:pPr algn="ctr"/>
            <a:r>
              <a:rPr lang="en-US" sz="4800" b="1" dirty="0" err="1"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a:t>
            </a:r>
            <a:r>
              <a:rPr lang="en-US" sz="48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48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8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Cloud Callout 13"/>
          <p:cNvSpPr/>
          <p:nvPr/>
        </p:nvSpPr>
        <p:spPr>
          <a:xfrm>
            <a:off x="9580726" y="247595"/>
            <a:ext cx="2333767" cy="1569493"/>
          </a:xfrm>
          <a:prstGeom prst="cloudCallout">
            <a:avLst>
              <a:gd name="adj1" fmla="val -24342"/>
              <a:gd name="adj2" fmla="val 71196"/>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24DA"/>
                </a:solidFill>
                <a:latin typeface="NikoshBAN" panose="02000000000000000000" pitchFamily="2" charset="0"/>
                <a:cs typeface="NikoshBAN" panose="02000000000000000000" pitchFamily="2" charset="0"/>
              </a:rPr>
              <a:t>সময়</a:t>
            </a:r>
            <a:r>
              <a:rPr lang="en-US" sz="3200" b="1" dirty="0" smtClean="0">
                <a:solidFill>
                  <a:srgbClr val="FF24DA"/>
                </a:solidFill>
                <a:latin typeface="NikoshBAN" panose="02000000000000000000" pitchFamily="2" charset="0"/>
                <a:cs typeface="NikoshBAN" panose="02000000000000000000" pitchFamily="2" charset="0"/>
              </a:rPr>
              <a:t>: 07 </a:t>
            </a:r>
            <a:r>
              <a:rPr lang="en-US" sz="3200" b="1" dirty="0" err="1" smtClean="0">
                <a:solidFill>
                  <a:srgbClr val="FF24DA"/>
                </a:solidFill>
                <a:latin typeface="NikoshBAN" panose="02000000000000000000" pitchFamily="2" charset="0"/>
                <a:cs typeface="NikoshBAN" panose="02000000000000000000" pitchFamily="2" charset="0"/>
              </a:rPr>
              <a:t>মিনিট</a:t>
            </a:r>
            <a:r>
              <a:rPr lang="en-US" sz="3200" b="1" dirty="0" smtClean="0">
                <a:solidFill>
                  <a:srgbClr val="FF24DA"/>
                </a:solidFill>
                <a:latin typeface="NikoshBAN" panose="02000000000000000000" pitchFamily="2" charset="0"/>
                <a:cs typeface="NikoshBAN" panose="02000000000000000000" pitchFamily="2" charset="0"/>
              </a:rPr>
              <a:t>  </a:t>
            </a:r>
            <a:endParaRPr lang="en-US" sz="3200" b="1" dirty="0">
              <a:solidFill>
                <a:srgbClr val="FF24DA"/>
              </a:solidFill>
              <a:latin typeface="NikoshBAN" panose="02000000000000000000" pitchFamily="2" charset="0"/>
              <a:cs typeface="NikoshBAN" panose="02000000000000000000" pitchFamily="2" charset="0"/>
            </a:endParaRPr>
          </a:p>
        </p:txBody>
      </p:sp>
      <p:sp>
        <p:nvSpPr>
          <p:cNvPr id="15" name="TextBox 14"/>
          <p:cNvSpPr txBox="1"/>
          <p:nvPr/>
        </p:nvSpPr>
        <p:spPr>
          <a:xfrm>
            <a:off x="1081850" y="5538532"/>
            <a:ext cx="9307143" cy="646331"/>
          </a:xfrm>
          <a:prstGeom prst="rect">
            <a:avLst/>
          </a:prstGeom>
          <a:noFill/>
        </p:spPr>
        <p:txBody>
          <a:bodyPr wrap="square" rtlCol="0">
            <a:spAutoFit/>
          </a:bodyPr>
          <a:lstStyle/>
          <a:p>
            <a:r>
              <a:rPr lang="en-US" sz="3600" b="1" dirty="0" smtClean="0">
                <a:latin typeface="NikoshBAN" panose="02000000000000000000" pitchFamily="2" charset="0"/>
                <a:cs typeface="NikoshBAN" panose="02000000000000000000" pitchFamily="2" charset="0"/>
              </a:rPr>
              <a:t>“</a:t>
            </a:r>
            <a:r>
              <a:rPr lang="en-US" sz="3600" dirty="0" smtClean="0">
                <a:solidFill>
                  <a:srgbClr val="002060"/>
                </a:solidFill>
                <a:latin typeface="NikoshBAN" panose="02000000000000000000" pitchFamily="2" charset="0"/>
                <a:cs typeface="NikoshBAN" panose="02000000000000000000" pitchFamily="2" charset="0"/>
              </a:rPr>
              <a:t>7 </a:t>
            </a:r>
            <a:r>
              <a:rPr lang="en-US" sz="3600" dirty="0" err="1" smtClean="0">
                <a:solidFill>
                  <a:srgbClr val="002060"/>
                </a:solidFill>
                <a:latin typeface="NikoshBAN" panose="02000000000000000000" pitchFamily="2" charset="0"/>
                <a:cs typeface="NikoshBAN" panose="02000000000000000000" pitchFamily="2" charset="0"/>
              </a:rPr>
              <a:t>মার্চের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ভাষণ</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স্বাধীনতার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স্বপ্নসেতুর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উদ্বোধন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ব্যাখ্যা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b="7624"/>
          <a:stretch/>
        </p:blipFill>
        <p:spPr>
          <a:xfrm>
            <a:off x="2402006" y="1319995"/>
            <a:ext cx="6666833" cy="3707918"/>
          </a:xfrm>
          <a:prstGeom prst="rect">
            <a:avLst/>
          </a:prstGeom>
        </p:spPr>
      </p:pic>
    </p:spTree>
    <p:extLst>
      <p:ext uri="{BB962C8B-B14F-4D97-AF65-F5344CB8AC3E}">
        <p14:creationId xmlns:p14="http://schemas.microsoft.com/office/powerpoint/2010/main" val="2098498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4826845" y="353916"/>
            <a:ext cx="3211685" cy="76944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F00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s-IN" sz="4400" dirty="0">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ভাষণ রেকর্ড</a:t>
            </a:r>
          </a:p>
        </p:txBody>
      </p:sp>
      <p:sp>
        <p:nvSpPr>
          <p:cNvPr id="5" name="TextBox 4"/>
          <p:cNvSpPr txBox="1"/>
          <p:nvPr/>
        </p:nvSpPr>
        <p:spPr>
          <a:xfrm>
            <a:off x="397885" y="1297054"/>
            <a:ext cx="5429710" cy="5016758"/>
          </a:xfrm>
          <a:prstGeom prst="rect">
            <a:avLst/>
          </a:prstGeom>
          <a:noFill/>
        </p:spPr>
        <p:txBody>
          <a:bodyPr wrap="square" rtlCol="0">
            <a:spAutoFit/>
          </a:bodyPr>
          <a:lstStyle/>
          <a:p>
            <a:pPr algn="just"/>
            <a:r>
              <a:rPr lang="as-IN" sz="3200" dirty="0" smtClean="0">
                <a:latin typeface="NikoshBAN" panose="02000000000000000000" pitchFamily="2" charset="0"/>
                <a:cs typeface="NikoshBAN" panose="02000000000000000000" pitchFamily="2" charset="0"/>
              </a:rPr>
              <a:t>পাকিস্তান সরকার ৭ মার্চ ১৯৭১ সালে রেডিও ও টেলিভিশনের মাধ্যমে ভাষণটি প্রচার করার অনুমতি দে</a:t>
            </a:r>
            <a:r>
              <a:rPr lang="en-US" sz="3200" dirty="0" smtClean="0">
                <a:latin typeface="NikoshBAN" panose="02000000000000000000" pitchFamily="2" charset="0"/>
                <a:cs typeface="NikoshBAN" panose="02000000000000000000" pitchFamily="2" charset="0"/>
              </a:rPr>
              <a:t>য় </a:t>
            </a:r>
            <a:r>
              <a:rPr lang="as-IN" sz="3200" dirty="0" smtClean="0">
                <a:latin typeface="NikoshBAN" panose="02000000000000000000" pitchFamily="2" charset="0"/>
                <a:cs typeface="NikoshBAN" panose="02000000000000000000" pitchFamily="2" charset="0"/>
              </a:rPr>
              <a:t>নি। সরকারের নিষেধাজ্ঞা সত্ত্বেও তৎকালীন পাকিস্তান আন্তর্জাতিক চলচ্চিত্র কর্পোরেশনের চে</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র‍ম্যান এ এইচ এম সালাহউদ্দিন ও ব্যবস্থাপনা পরিচালক একইসঙ্গে তৎকালীন ফরিদপুর জেলার পাঁচ আসনে সংসদ সদস্য এম আবুল খা</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র ভাষণটি ধারণ করার সিদ্ধান্ত গ্রহণ করেন।</a:t>
            </a:r>
            <a:endParaRPr lang="en-US" sz="3200"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1998" y="1218892"/>
            <a:ext cx="3857725" cy="418576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9634" y="5495088"/>
            <a:ext cx="5581760" cy="369164"/>
          </a:xfrm>
          <a:prstGeom prst="rect">
            <a:avLst/>
          </a:prstGeom>
        </p:spPr>
      </p:pic>
      <p:sp>
        <p:nvSpPr>
          <p:cNvPr id="16" name="TextBox 15"/>
          <p:cNvSpPr txBox="1"/>
          <p:nvPr/>
        </p:nvSpPr>
        <p:spPr>
          <a:xfrm>
            <a:off x="6496620" y="5801132"/>
            <a:ext cx="4248479" cy="707886"/>
          </a:xfrm>
          <a:prstGeom prst="rect">
            <a:avLst/>
          </a:prstGeom>
          <a:noFill/>
        </p:spPr>
        <p:txBody>
          <a:bodyPr wrap="square" rtlCol="0">
            <a:spAutoFit/>
          </a:bodyPr>
          <a:lstStyle/>
          <a:p>
            <a:pPr algn="ctr"/>
            <a:r>
              <a:rPr lang="as-IN" sz="4000" b="1" dirty="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এম আবুল খায়ের এমএনএ</a:t>
            </a:r>
            <a:endParaRPr lang="en-US" sz="4000" b="1" dirty="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81804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p:cNvSpPr txBox="1"/>
          <p:nvPr/>
        </p:nvSpPr>
        <p:spPr>
          <a:xfrm>
            <a:off x="405845" y="944946"/>
            <a:ext cx="11368585" cy="1569660"/>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তাদের এ কাজে সাহায্য করেন তৎকালীন পাকিস্তান সরকারের চলচ্চিত্র বিভাগের চলচ্চিত্র পরিচালক ও অভিনেতা আবুল </a:t>
            </a:r>
            <a:r>
              <a:rPr lang="as-IN" sz="3200" dirty="0" smtClean="0">
                <a:latin typeface="NikoshBAN" panose="02000000000000000000" pitchFamily="2" charset="0"/>
                <a:cs typeface="NikoshBAN" panose="02000000000000000000" pitchFamily="2" charset="0"/>
              </a:rPr>
              <a:t>খা</a:t>
            </a:r>
            <a:r>
              <a:rPr lang="en-US" sz="3200" dirty="0" err="1" smtClean="0">
                <a:latin typeface="NikoshBAN" panose="02000000000000000000" pitchFamily="2" charset="0"/>
                <a:cs typeface="NikoshBAN" panose="02000000000000000000" pitchFamily="2" charset="0"/>
              </a:rPr>
              <a:t>য়ের</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যিনি ভাষণের ভিডিও ধারণ করেন। তাদের সঙ্গে তৎকালীন তথ্য মন্ত্রণাল</a:t>
            </a:r>
            <a:r>
              <a:rPr lang="en-US" sz="3200" dirty="0" err="1">
                <a:latin typeface="NikoshBAN" panose="02000000000000000000" pitchFamily="2" charset="0"/>
                <a:cs typeface="NikoshBAN" panose="02000000000000000000" pitchFamily="2" charset="0"/>
              </a:rPr>
              <a:t>য়ের</a:t>
            </a:r>
            <a:r>
              <a:rPr lang="as-IN" sz="3200" dirty="0">
                <a:latin typeface="NikoshBAN" panose="02000000000000000000" pitchFamily="2" charset="0"/>
                <a:cs typeface="NikoshBAN" panose="02000000000000000000" pitchFamily="2" charset="0"/>
              </a:rPr>
              <a:t> প্রযুক্তিবিদ এইচ এন খোন্দকার ভাষণের অডিও রেকর্ড করেন।</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761" y="2899312"/>
            <a:ext cx="3911843" cy="266062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10" y="2880361"/>
            <a:ext cx="4178651" cy="264698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604" y="2899312"/>
            <a:ext cx="3572208" cy="2626635"/>
          </a:xfrm>
          <a:prstGeom prst="rect">
            <a:avLst/>
          </a:prstGeom>
        </p:spPr>
      </p:pic>
    </p:spTree>
    <p:extLst>
      <p:ext uri="{BB962C8B-B14F-4D97-AF65-F5344CB8AC3E}">
        <p14:creationId xmlns:p14="http://schemas.microsoft.com/office/powerpoint/2010/main" val="1333697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236619" y="290057"/>
            <a:ext cx="5691116" cy="769441"/>
          </a:xfrm>
          <a:prstGeom prst="rect">
            <a:avLst/>
          </a:prstGeom>
          <a:noFill/>
          <a:ln w="38100">
            <a:solidFill>
              <a:srgbClr val="FF0066"/>
            </a:solidFill>
          </a:ln>
        </p:spPr>
        <p:txBody>
          <a:bodyPr wrap="square" rtlCol="0">
            <a:spAutoFit/>
          </a:bodyPr>
          <a:lstStyle/>
          <a:p>
            <a:pPr algn="ctr"/>
            <a:r>
              <a:rPr lang="as-IN" sz="4400" dirty="0">
                <a:latin typeface="NikoshBAN" panose="02000000000000000000" pitchFamily="2" charset="0"/>
                <a:cs typeface="NikoshBAN" panose="02000000000000000000" pitchFamily="2" charset="0"/>
              </a:rPr>
              <a:t>স্বীকৃতি ও </a:t>
            </a:r>
            <a:r>
              <a:rPr lang="as-IN" sz="4400" dirty="0" smtClean="0">
                <a:latin typeface="NikoshBAN" panose="02000000000000000000" pitchFamily="2" charset="0"/>
                <a:cs typeface="NikoshBAN" panose="02000000000000000000" pitchFamily="2" charset="0"/>
              </a:rPr>
              <a:t>প্রতিক্রি</a:t>
            </a:r>
            <a:r>
              <a:rPr lang="en-US" sz="4400" dirty="0" err="1" smtClean="0">
                <a:latin typeface="NikoshBAN" panose="02000000000000000000" pitchFamily="2" charset="0"/>
                <a:cs typeface="NikoshBAN" panose="02000000000000000000" pitchFamily="2" charset="0"/>
              </a:rPr>
              <a:t>য়া</a:t>
            </a:r>
            <a:endParaRPr lang="as-IN" sz="4400" dirty="0">
              <a:latin typeface="NikoshBAN" panose="02000000000000000000" pitchFamily="2" charset="0"/>
              <a:cs typeface="NikoshBAN" panose="02000000000000000000" pitchFamily="2" charset="0"/>
            </a:endParaRPr>
          </a:p>
        </p:txBody>
      </p:sp>
      <p:grpSp>
        <p:nvGrpSpPr>
          <p:cNvPr id="11" name="Group 10"/>
          <p:cNvGrpSpPr/>
          <p:nvPr/>
        </p:nvGrpSpPr>
        <p:grpSpPr>
          <a:xfrm>
            <a:off x="2825087" y="3949437"/>
            <a:ext cx="9196404" cy="2770846"/>
            <a:chOff x="2825087" y="3949437"/>
            <a:chExt cx="9196404" cy="2770846"/>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799" y="3949437"/>
              <a:ext cx="5541692" cy="277084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087" y="3951151"/>
              <a:ext cx="3649026" cy="2728781"/>
            </a:xfrm>
            <a:prstGeom prst="rect">
              <a:avLst/>
            </a:prstGeom>
          </p:spPr>
        </p:pic>
      </p:grpSp>
      <p:sp>
        <p:nvSpPr>
          <p:cNvPr id="8" name="TextBox 7"/>
          <p:cNvSpPr txBox="1"/>
          <p:nvPr/>
        </p:nvSpPr>
        <p:spPr>
          <a:xfrm>
            <a:off x="555970" y="1114090"/>
            <a:ext cx="11068335" cy="3416320"/>
          </a:xfrm>
          <a:prstGeom prst="rect">
            <a:avLst/>
          </a:prstGeom>
          <a:noFill/>
        </p:spPr>
        <p:txBody>
          <a:bodyPr wrap="square" rtlCol="0">
            <a:spAutoFit/>
          </a:bodyPr>
          <a:lstStyle/>
          <a:p>
            <a:pPr algn="just"/>
            <a:r>
              <a:rPr lang="as-IN" sz="3600" dirty="0">
                <a:latin typeface="NikoshBAN" panose="02000000000000000000" pitchFamily="2" charset="0"/>
                <a:cs typeface="NikoshBAN" panose="02000000000000000000" pitchFamily="2" charset="0"/>
              </a:rPr>
              <a:t>২০১৭ সালের ৩০শে অক্টোবরে ইউনেস্কো ৭ই মার্চের ভাষণকে "ডকুমেন্টারি হেরিটেজ" (বিশ্ব প্রামাণ্য ঐতিহ্য) হিসেবে স্বীকৃতি </a:t>
            </a:r>
            <a:r>
              <a:rPr lang="as-IN" sz="3600" dirty="0" smtClean="0">
                <a:latin typeface="NikoshBAN" panose="02000000000000000000" pitchFamily="2" charset="0"/>
                <a:cs typeface="NikoshBAN" panose="02000000000000000000" pitchFamily="2" charset="0"/>
              </a:rPr>
              <a:t>দে</a:t>
            </a:r>
            <a:r>
              <a:rPr lang="en-US" sz="3600" dirty="0" smtClean="0">
                <a:latin typeface="NikoshBAN" panose="02000000000000000000" pitchFamily="2" charset="0"/>
                <a:cs typeface="NikoshBAN" panose="02000000000000000000" pitchFamily="2" charset="0"/>
              </a:rPr>
              <a:t>য়</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এই ভাষণটি সহ মোট ৭৭ টি গুরুত্বপূর্ণ নথিকে একইসাথে স্বীকৃতি </a:t>
            </a:r>
            <a:r>
              <a:rPr lang="as-IN" sz="3600" dirty="0" smtClean="0">
                <a:latin typeface="NikoshBAN" panose="02000000000000000000" pitchFamily="2" charset="0"/>
                <a:cs typeface="NikoshBAN" panose="02000000000000000000" pitchFamily="2" charset="0"/>
              </a:rPr>
              <a:t>দেও</a:t>
            </a:r>
            <a:r>
              <a:rPr lang="en-US" sz="3600" dirty="0" err="1" smtClean="0">
                <a:latin typeface="NikoshBAN" panose="02000000000000000000" pitchFamily="2" charset="0"/>
                <a:cs typeface="NikoshBAN" panose="02000000000000000000" pitchFamily="2" charset="0"/>
              </a:rPr>
              <a:t>য়া</a:t>
            </a:r>
            <a:r>
              <a:rPr lang="as-IN" sz="3600" dirty="0" smtClean="0">
                <a:latin typeface="NikoshBAN" panose="02000000000000000000" pitchFamily="2" charset="0"/>
                <a:cs typeface="NikoshBAN" panose="02000000000000000000" pitchFamily="2" charset="0"/>
              </a:rPr>
              <a:t> হ</a:t>
            </a:r>
            <a:r>
              <a:rPr lang="en-US" sz="3600" dirty="0" smtClean="0">
                <a:latin typeface="NikoshBAN" panose="02000000000000000000" pitchFamily="2" charset="0"/>
                <a:cs typeface="NikoshBAN" panose="02000000000000000000" pitchFamily="2" charset="0"/>
              </a:rPr>
              <a:t>য়</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ইউনেস্কো পুরো বিশ্বের গুরুত্বপূর্ণ দলিলকে সংরক্ষিত করে থাকে। ‘মেমোরি অফ দ্য </a:t>
            </a:r>
            <a:r>
              <a:rPr lang="as-IN" sz="3600" dirty="0" smtClean="0">
                <a:latin typeface="NikoshBAN" panose="02000000000000000000" pitchFamily="2" charset="0"/>
                <a:cs typeface="NikoshBAN" panose="02000000000000000000" pitchFamily="2" charset="0"/>
              </a:rPr>
              <a:t>ও</a:t>
            </a:r>
            <a:r>
              <a:rPr lang="en-US" sz="3600" dirty="0" err="1" smtClean="0">
                <a:latin typeface="NikoshBAN" panose="02000000000000000000" pitchFamily="2" charset="0"/>
                <a:cs typeface="NikoshBAN" panose="02000000000000000000" pitchFamily="2" charset="0"/>
              </a:rPr>
              <a:t>য়া</a:t>
            </a:r>
            <a:r>
              <a:rPr lang="as-IN" sz="3600" dirty="0" smtClean="0">
                <a:latin typeface="NikoshBAN" panose="02000000000000000000" pitchFamily="2" charset="0"/>
                <a:cs typeface="NikoshBAN" panose="02000000000000000000" pitchFamily="2" charset="0"/>
              </a:rPr>
              <a:t>র্ল্ড </a:t>
            </a:r>
            <a:r>
              <a:rPr lang="as-IN" sz="3600" dirty="0">
                <a:latin typeface="NikoshBAN" panose="02000000000000000000" pitchFamily="2" charset="0"/>
                <a:cs typeface="NikoshBAN" panose="02000000000000000000" pitchFamily="2" charset="0"/>
              </a:rPr>
              <a:t>ইন্টারন্যাশনাল রেজিস্টারে (এমওডব্লিউ) ’ ৭ মার্চের ভাষণসহ এখন পর্যন্ত ৪২৭ টি গুরুত্বপূর্ণ নথি সংগৃহীত </a:t>
            </a:r>
            <a:r>
              <a:rPr lang="as-IN" sz="3600" dirty="0" smtClean="0">
                <a:latin typeface="NikoshBAN" panose="02000000000000000000" pitchFamily="2" charset="0"/>
                <a:cs typeface="NikoshBAN" panose="02000000000000000000" pitchFamily="2" charset="0"/>
              </a:rPr>
              <a:t>হ</a:t>
            </a:r>
            <a:r>
              <a:rPr lang="en-US" sz="3600" dirty="0" err="1" smtClean="0">
                <a:latin typeface="NikoshBAN" panose="02000000000000000000" pitchFamily="2" charset="0"/>
                <a:cs typeface="NikoshBAN" panose="02000000000000000000" pitchFamily="2" charset="0"/>
              </a:rPr>
              <a:t>য়ে</a:t>
            </a:r>
            <a:r>
              <a:rPr lang="as-IN" sz="3600" dirty="0" smtClean="0">
                <a:latin typeface="NikoshBAN" panose="02000000000000000000" pitchFamily="2" charset="0"/>
                <a:cs typeface="NikoshBAN" panose="02000000000000000000" pitchFamily="2" charset="0"/>
              </a:rPr>
              <a:t>ছে</a:t>
            </a:r>
            <a:r>
              <a:rPr lang="as-IN" sz="36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9038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loud Callout 7"/>
          <p:cNvSpPr/>
          <p:nvPr/>
        </p:nvSpPr>
        <p:spPr>
          <a:xfrm>
            <a:off x="366916" y="1037230"/>
            <a:ext cx="5296906" cy="3812381"/>
          </a:xfrm>
          <a:prstGeom prst="cloudCallout">
            <a:avLst>
              <a:gd name="adj1" fmla="val 61023"/>
              <a:gd name="adj2" fmla="val 48926"/>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dirty="0">
                <a:ln>
                  <a:solidFill>
                    <a:schemeClr val="tx1"/>
                  </a:solidFill>
                </a:ln>
                <a:solidFill>
                  <a:schemeClr val="tx1"/>
                </a:solidFill>
                <a:latin typeface="NikoshBAN" panose="02000000000000000000" pitchFamily="2" charset="0"/>
                <a:cs typeface="NikoshBAN" panose="02000000000000000000" pitchFamily="2" charset="0"/>
              </a:rPr>
              <a:t>"শেখ মুজিবুর রহমানের ৭ মার্চের ভাষণ </a:t>
            </a:r>
            <a:r>
              <a:rPr lang="as-IN" sz="3200" dirty="0" smtClean="0">
                <a:ln>
                  <a:solidFill>
                    <a:schemeClr val="tx1"/>
                  </a:solidFill>
                </a:ln>
                <a:solidFill>
                  <a:schemeClr val="tx1"/>
                </a:solidFill>
                <a:latin typeface="NikoshBAN" panose="02000000000000000000" pitchFamily="2" charset="0"/>
                <a:cs typeface="NikoshBAN" panose="02000000000000000000" pitchFamily="2" charset="0"/>
              </a:rPr>
              <a:t>কেবল</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as-IN" sz="3200" dirty="0" smtClean="0">
                <a:ln>
                  <a:solidFill>
                    <a:schemeClr val="tx1"/>
                  </a:solidFill>
                </a:ln>
                <a:solidFill>
                  <a:schemeClr val="tx1"/>
                </a:solidFill>
                <a:latin typeface="NikoshBAN" panose="02000000000000000000" pitchFamily="2" charset="0"/>
                <a:cs typeface="NikoshBAN" panose="02000000000000000000" pitchFamily="2" charset="0"/>
              </a:rPr>
              <a:t>একটি </a:t>
            </a:r>
            <a:r>
              <a:rPr lang="as-IN" sz="3200" dirty="0">
                <a:ln>
                  <a:solidFill>
                    <a:schemeClr val="tx1"/>
                  </a:solidFill>
                </a:ln>
                <a:solidFill>
                  <a:schemeClr val="tx1"/>
                </a:solidFill>
                <a:latin typeface="NikoshBAN" panose="02000000000000000000" pitchFamily="2" charset="0"/>
                <a:cs typeface="NikoshBAN" panose="02000000000000000000" pitchFamily="2" charset="0"/>
              </a:rPr>
              <a:t>ভাষণ নয়</a:t>
            </a:r>
            <a:r>
              <a:rPr lang="as-IN" sz="3200" dirty="0" smtClean="0">
                <a:ln>
                  <a:solidFill>
                    <a:schemeClr val="tx1"/>
                  </a:solidFill>
                </a:ln>
                <a:solidFill>
                  <a:schemeClr val="tx1"/>
                </a:solidFill>
                <a:latin typeface="NikoshBAN" panose="02000000000000000000" pitchFamily="2" charset="0"/>
                <a:cs typeface="NikoshBAN" panose="02000000000000000000" pitchFamily="2" charset="0"/>
              </a:rPr>
              <a:t>,</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as-IN" sz="3200" dirty="0" smtClean="0">
                <a:ln>
                  <a:solidFill>
                    <a:schemeClr val="tx1"/>
                  </a:solidFill>
                </a:ln>
                <a:solidFill>
                  <a:schemeClr val="tx1"/>
                </a:solidFill>
                <a:latin typeface="NikoshBAN" panose="02000000000000000000" pitchFamily="2" charset="0"/>
                <a:cs typeface="NikoshBAN" panose="02000000000000000000" pitchFamily="2" charset="0"/>
              </a:rPr>
              <a:t>এটি </a:t>
            </a:r>
            <a:r>
              <a:rPr lang="as-IN" sz="3200" dirty="0">
                <a:ln>
                  <a:solidFill>
                    <a:schemeClr val="tx1"/>
                  </a:solidFill>
                </a:ln>
                <a:solidFill>
                  <a:schemeClr val="tx1"/>
                </a:solidFill>
                <a:latin typeface="NikoshBAN" panose="02000000000000000000" pitchFamily="2" charset="0"/>
                <a:cs typeface="NikoshBAN" panose="02000000000000000000" pitchFamily="2" charset="0"/>
              </a:rPr>
              <a:t>একটি অনন্য রণকৌশলের</a:t>
            </a:r>
          </a:p>
          <a:p>
            <a:pPr algn="ctr"/>
            <a:r>
              <a:rPr lang="as-IN" sz="3200" dirty="0">
                <a:ln>
                  <a:solidFill>
                    <a:schemeClr val="tx1"/>
                  </a:solidFill>
                </a:ln>
                <a:solidFill>
                  <a:schemeClr val="tx1"/>
                </a:solidFill>
                <a:latin typeface="NikoshBAN" panose="02000000000000000000" pitchFamily="2" charset="0"/>
                <a:cs typeface="NikoshBAN" panose="02000000000000000000" pitchFamily="2" charset="0"/>
              </a:rPr>
              <a:t>দলিল" </a:t>
            </a:r>
          </a:p>
        </p:txBody>
      </p:sp>
      <p:sp>
        <p:nvSpPr>
          <p:cNvPr id="5" name="TextBox 4"/>
          <p:cNvSpPr txBox="1"/>
          <p:nvPr/>
        </p:nvSpPr>
        <p:spPr>
          <a:xfrm>
            <a:off x="5779844" y="5368677"/>
            <a:ext cx="6462198" cy="646331"/>
          </a:xfrm>
          <a:prstGeom prst="rect">
            <a:avLst/>
          </a:prstGeom>
          <a:noFill/>
        </p:spPr>
        <p:txBody>
          <a:bodyPr wrap="square" rtlCol="0">
            <a:spAutoFit/>
          </a:bodyPr>
          <a:lstStyle/>
          <a:p>
            <a:r>
              <a:rPr lang="as-IN" sz="3600" dirty="0">
                <a:solidFill>
                  <a:srgbClr val="FF0066"/>
                </a:solidFill>
                <a:latin typeface="NikoshBAN" panose="02000000000000000000" pitchFamily="2" charset="0"/>
                <a:cs typeface="NikoshBAN" panose="02000000000000000000" pitchFamily="2" charset="0"/>
              </a:rPr>
              <a:t>কিউবার </a:t>
            </a:r>
            <a:r>
              <a:rPr lang="as-IN" sz="3600" dirty="0" smtClean="0">
                <a:solidFill>
                  <a:srgbClr val="FF0066"/>
                </a:solidFill>
                <a:latin typeface="NikoshBAN" panose="02000000000000000000" pitchFamily="2" charset="0"/>
                <a:cs typeface="NikoshBAN" panose="02000000000000000000" pitchFamily="2" charset="0"/>
              </a:rPr>
              <a:t>অবিসংবাদিত</a:t>
            </a:r>
            <a:r>
              <a:rPr lang="en-US" sz="3600" dirty="0" smtClean="0">
                <a:solidFill>
                  <a:srgbClr val="FF0066"/>
                </a:solidFill>
                <a:latin typeface="NikoshBAN" panose="02000000000000000000" pitchFamily="2" charset="0"/>
                <a:cs typeface="NikoshBAN" panose="02000000000000000000" pitchFamily="2" charset="0"/>
              </a:rPr>
              <a:t> </a:t>
            </a:r>
            <a:r>
              <a:rPr lang="as-IN" sz="3600" dirty="0" smtClean="0">
                <a:solidFill>
                  <a:srgbClr val="FF0066"/>
                </a:solidFill>
                <a:latin typeface="NikoshBAN" panose="02000000000000000000" pitchFamily="2" charset="0"/>
                <a:cs typeface="NikoshBAN" panose="02000000000000000000" pitchFamily="2" charset="0"/>
              </a:rPr>
              <a:t>নেতা </a:t>
            </a:r>
            <a:r>
              <a:rPr lang="as-IN" sz="3600" dirty="0">
                <a:solidFill>
                  <a:srgbClr val="FF0066"/>
                </a:solidFill>
                <a:latin typeface="NikoshBAN" panose="02000000000000000000" pitchFamily="2" charset="0"/>
                <a:cs typeface="NikoshBAN" panose="02000000000000000000" pitchFamily="2" charset="0"/>
              </a:rPr>
              <a:t>ফিদেল ক্যাস্ট্রো</a:t>
            </a:r>
            <a:endParaRPr lang="en-US" sz="3600" dirty="0">
              <a:solidFill>
                <a:srgbClr val="FF0066"/>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911" y="1705969"/>
            <a:ext cx="5432721" cy="3417047"/>
          </a:xfrm>
          <a:prstGeom prst="rect">
            <a:avLst/>
          </a:prstGeom>
        </p:spPr>
      </p:pic>
    </p:spTree>
    <p:extLst>
      <p:ext uri="{BB962C8B-B14F-4D97-AF65-F5344CB8AC3E}">
        <p14:creationId xmlns:p14="http://schemas.microsoft.com/office/powerpoint/2010/main" val="2766662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672" y="1409084"/>
            <a:ext cx="5348867" cy="319341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57" y="1409085"/>
            <a:ext cx="5702530" cy="3193417"/>
          </a:xfrm>
          <a:prstGeom prst="rect">
            <a:avLst/>
          </a:prstGeom>
        </p:spPr>
      </p:pic>
      <p:sp>
        <p:nvSpPr>
          <p:cNvPr id="14" name="TextBox 13"/>
          <p:cNvSpPr txBox="1"/>
          <p:nvPr/>
        </p:nvSpPr>
        <p:spPr>
          <a:xfrm>
            <a:off x="498457" y="4735773"/>
            <a:ext cx="5588444" cy="1077218"/>
          </a:xfrm>
          <a:prstGeom prst="rect">
            <a:avLst/>
          </a:prstGeom>
          <a:noFill/>
          <a:ln w="28575">
            <a:solidFill>
              <a:srgbClr val="FF0066"/>
            </a:solidFill>
          </a:ln>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বাংলাদেশের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ইতিহাসের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সর্বশ্রেষ্ঠ</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দিচ্ছেন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বঙ্গবন্ধু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মুজিবুর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রহমান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7" name="TextBox 16"/>
          <p:cNvSpPr txBox="1"/>
          <p:nvPr/>
        </p:nvSpPr>
        <p:spPr>
          <a:xfrm>
            <a:off x="6409511" y="4735773"/>
            <a:ext cx="5232027" cy="1077218"/>
          </a:xfrm>
          <a:prstGeom prst="rect">
            <a:avLst/>
          </a:prstGeom>
          <a:noFill/>
          <a:ln w="28575">
            <a:solidFill>
              <a:srgbClr val="FF0066"/>
            </a:solidFill>
          </a:ln>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আমেরিকার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ইতিহাসের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সর্বশ্রেষ্ঠ</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দিচ্ছেন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আব্রাহাম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লিংকন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8" name="TextBox 17"/>
          <p:cNvSpPr txBox="1"/>
          <p:nvPr/>
        </p:nvSpPr>
        <p:spPr>
          <a:xfrm>
            <a:off x="7267959" y="5933688"/>
            <a:ext cx="3398292" cy="646331"/>
          </a:xfrm>
          <a:prstGeom prst="rect">
            <a:avLst/>
          </a:prstGeom>
          <a:noFill/>
        </p:spPr>
        <p:txBody>
          <a:bodyPr wrap="square" rtlCol="0">
            <a:spAutoFit/>
          </a:bodyPr>
          <a:lstStyle/>
          <a:p>
            <a:pPr algn="ctr"/>
            <a:r>
              <a:rPr lang="en-US" sz="3600" b="1" dirty="0" err="1" smtClean="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গেটিসবার্গের</a:t>
            </a:r>
            <a:r>
              <a:rPr lang="en-US" sz="3600" b="1" dirty="0" smtClean="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ভাষণ</a:t>
            </a:r>
            <a:endParaRPr lang="en-US" sz="3600" b="1" dirty="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TextBox 18"/>
          <p:cNvSpPr txBox="1"/>
          <p:nvPr/>
        </p:nvSpPr>
        <p:spPr>
          <a:xfrm>
            <a:off x="2006221" y="5868813"/>
            <a:ext cx="2361063" cy="646331"/>
          </a:xfrm>
          <a:prstGeom prst="rect">
            <a:avLst/>
          </a:prstGeom>
          <a:noFill/>
        </p:spPr>
        <p:txBody>
          <a:bodyPr wrap="square" rtlCol="0">
            <a:spAutoFit/>
          </a:bodyPr>
          <a:lstStyle/>
          <a:p>
            <a:pPr algn="ctr"/>
            <a:r>
              <a:rPr lang="en-US" sz="3600" b="1" dirty="0" smtClean="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 </a:t>
            </a:r>
            <a:r>
              <a:rPr lang="en-US" sz="3600" b="1" dirty="0" err="1" smtClean="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মার্চের</a:t>
            </a:r>
            <a:r>
              <a:rPr lang="en-US" sz="3600" b="1" dirty="0" smtClean="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ভাষণ</a:t>
            </a:r>
            <a:endParaRPr lang="en-US" sz="3600" b="1" dirty="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378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679" y="504969"/>
            <a:ext cx="4261444" cy="5227091"/>
          </a:xfrm>
          <a:prstGeom prst="rect">
            <a:avLst/>
          </a:prstGeom>
          <a:ln>
            <a:noFill/>
          </a:ln>
          <a:effectLst>
            <a:softEdge rad="112500"/>
          </a:effectLst>
        </p:spPr>
      </p:pic>
      <p:sp>
        <p:nvSpPr>
          <p:cNvPr id="8" name="Cloud Callout 7"/>
          <p:cNvSpPr/>
          <p:nvPr/>
        </p:nvSpPr>
        <p:spPr>
          <a:xfrm>
            <a:off x="325971" y="386474"/>
            <a:ext cx="6318913" cy="4217158"/>
          </a:xfrm>
          <a:prstGeom prst="cloudCallout">
            <a:avLst>
              <a:gd name="adj1" fmla="val 68495"/>
              <a:gd name="adj2" fmla="val 51790"/>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3200" b="1" dirty="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 প্রতিক্রি</a:t>
            </a:r>
            <a:r>
              <a:rPr lang="en-US" sz="3200" b="1" dirty="0" err="1">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য়ায়</a:t>
            </a:r>
            <a:r>
              <a:rPr lang="as-IN" sz="3200" b="1" dirty="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প্রধানমন্ত্রী শেখ হাসিনা একে ‘ইতিহাসের প্রতিশোধ’ হিসেবে তুলনা করেছেন। কারণ স্বাধীন দেশে দীর্ঘসম</a:t>
            </a:r>
            <a:r>
              <a:rPr lang="en-US" sz="3200" b="1" dirty="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3200" b="1" dirty="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এই ভাষণের প্রচার নিষিদ্ধ ছিল</a:t>
            </a:r>
            <a:endParaRPr lang="en-US" sz="3200" b="1" dirty="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98221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loud Callout 7"/>
          <p:cNvSpPr/>
          <p:nvPr/>
        </p:nvSpPr>
        <p:spPr>
          <a:xfrm>
            <a:off x="334507" y="175845"/>
            <a:ext cx="6318913" cy="4573575"/>
          </a:xfrm>
          <a:prstGeom prst="cloudCallout">
            <a:avLst>
              <a:gd name="adj1" fmla="val 52513"/>
              <a:gd name="adj2" fmla="val 5955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34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 </a:t>
            </a:r>
            <a:r>
              <a:rPr lang="as-IN" sz="34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34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34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4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 ইউনেস্কোই এই ভাষণকে স্বীকৃতি </a:t>
            </a:r>
            <a:r>
              <a:rPr lang="as-IN" sz="34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3400" b="1" dirty="0" err="1"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34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4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সম্মানিত </a:t>
            </a:r>
            <a:r>
              <a:rPr lang="as-IN" sz="34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a:t>
            </a:r>
            <a:r>
              <a:rPr lang="en-US" sz="3400" b="1" dirty="0" err="1"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34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a:t>
            </a:r>
            <a:r>
              <a:rPr lang="as-IN" sz="34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কারণ এখন তাদের কাছে পৃথিবীর সর্বশ্রেষ্ঠ ভাষণটি আছে, এমনটা তারা বলতে পারবে।</a:t>
            </a:r>
            <a:endParaRPr lang="en-US" sz="34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148" y="1030714"/>
            <a:ext cx="4810217" cy="4810217"/>
          </a:xfrm>
          <a:prstGeom prst="rect">
            <a:avLst/>
          </a:prstGeom>
        </p:spPr>
      </p:pic>
    </p:spTree>
    <p:extLst>
      <p:ext uri="{BB962C8B-B14F-4D97-AF65-F5344CB8AC3E}">
        <p14:creationId xmlns:p14="http://schemas.microsoft.com/office/powerpoint/2010/main" val="2067081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657192" y="914400"/>
            <a:ext cx="10849969" cy="1200329"/>
          </a:xfrm>
          <a:prstGeom prst="rect">
            <a:avLst/>
          </a:prstGeom>
          <a:noFill/>
        </p:spPr>
        <p:txBody>
          <a:bodyPr wrap="square" rtlCol="0">
            <a:spAutoFit/>
          </a:bodyPr>
          <a:lstStyle/>
          <a:p>
            <a:pPr algn="just"/>
            <a:r>
              <a:rPr lang="as-IN" sz="36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পাকিস্তান সেনাবাহিনীর এক </a:t>
            </a:r>
            <a:r>
              <a:rPr lang="as-IN" sz="36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গো</a:t>
            </a:r>
            <a:r>
              <a:rPr lang="en-US" sz="3600" b="1" dirty="0" err="1" smtClean="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য়ে</a:t>
            </a:r>
            <a:r>
              <a:rPr lang="as-IN" sz="36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ন্দা</a:t>
            </a:r>
            <a:r>
              <a:rPr lang="as-IN" sz="36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প্রতিবেদনেও শেখ মুজিবকে ‘চতুর' হিসেবে উল্লেখ করা </a:t>
            </a:r>
            <a:r>
              <a:rPr lang="as-IN" sz="36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হ</a:t>
            </a:r>
            <a:r>
              <a:rPr lang="en-US" sz="36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য়</a:t>
            </a:r>
            <a:r>
              <a:rPr lang="as-IN" sz="36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r>
              <a:rPr lang="as-IN" sz="36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প্রতিবেদনে এক </a:t>
            </a:r>
            <a:r>
              <a:rPr lang="as-IN" sz="36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গো</a:t>
            </a:r>
            <a:r>
              <a:rPr lang="en-US" sz="3600" b="1" dirty="0" err="1" smtClean="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য়ে</a:t>
            </a:r>
            <a:r>
              <a:rPr lang="as-IN" sz="36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ন্দা </a:t>
            </a:r>
            <a:r>
              <a:rPr lang="as-IN" sz="36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কর্মকর্তা বলেন,</a:t>
            </a:r>
            <a:endParaRPr lang="en-US" sz="36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10" name="Cloud Callout 9"/>
          <p:cNvSpPr/>
          <p:nvPr/>
        </p:nvSpPr>
        <p:spPr>
          <a:xfrm>
            <a:off x="2932519" y="2128376"/>
            <a:ext cx="6566323" cy="4054058"/>
          </a:xfrm>
          <a:prstGeom prst="cloudCallout">
            <a:avLst>
              <a:gd name="adj1" fmla="val 52513"/>
              <a:gd name="adj2" fmla="val 5955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b="1" dirty="0"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4200" b="1" dirty="0"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 </a:t>
            </a:r>
            <a:r>
              <a:rPr lang="as-IN" sz="4200" b="1" dirty="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মুজিব কৌশলে স্বাধীনতার ঘোষণা </a:t>
            </a:r>
            <a:r>
              <a:rPr lang="as-IN" sz="4200" b="1" dirty="0"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4200" b="1" dirty="0" err="1"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4200" b="1" dirty="0"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4200" b="1" dirty="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 কিন্তু আমরা কিছুই করতে পারলাম না</a:t>
            </a:r>
            <a:r>
              <a:rPr lang="as-IN" sz="4200" b="1" dirty="0"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200" b="1" dirty="0"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200" b="1" dirty="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8878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766783" y="450376"/>
            <a:ext cx="3930555" cy="830997"/>
          </a:xfrm>
          <a:prstGeom prst="rect">
            <a:avLst/>
          </a:prstGeom>
          <a:noFill/>
          <a:ln w="38100">
            <a:gradFill>
              <a:gsLst>
                <a:gs pos="0">
                  <a:srgbClr val="FF0066"/>
                </a:gs>
                <a:gs pos="46000">
                  <a:srgbClr val="00B050"/>
                </a:gs>
                <a:gs pos="76000">
                  <a:srgbClr val="7030A0"/>
                </a:gs>
                <a:gs pos="100000">
                  <a:srgbClr val="FF0066"/>
                </a:gs>
              </a:gsLst>
              <a:lin ang="5400000" scaled="1"/>
            </a:gradFill>
          </a:ln>
        </p:spPr>
        <p:txBody>
          <a:bodyPr wrap="square" rtlCol="0">
            <a:spAutoFit/>
          </a:bodyPr>
          <a:lstStyle/>
          <a:p>
            <a:pPr algn="ctr"/>
            <a:r>
              <a:rPr lang="as-IN" sz="4800" b="1" dirty="0"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অনুবাদ</a:t>
            </a:r>
            <a:endParaRPr lang="as-IN" sz="4800" b="1" dirty="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5732060" y="2161677"/>
            <a:ext cx="5445456" cy="3970318"/>
          </a:xfrm>
          <a:prstGeom prst="rect">
            <a:avLst/>
          </a:prstGeom>
          <a:noFill/>
        </p:spPr>
        <p:txBody>
          <a:bodyPr wrap="square" rtlCol="0">
            <a:spAutoFit/>
          </a:bodyPr>
          <a:lstStyle/>
          <a:p>
            <a:pPr algn="just"/>
            <a:r>
              <a:rPr lang="as-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জাপানের বাংলাদেশ দূতাবাস ২০১৯ সালের জুন মাসে শেখ মুজিবুর রহমানের সাতই মার্চের ভাষণটি জাপানি </a:t>
            </a:r>
            <a:r>
              <a:rPr lang="as-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অনুবাদ করেছে। পূর্বে ভাষণটি ইংরেজি </a:t>
            </a:r>
            <a:r>
              <a:rPr lang="as-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অনূদিত হলেও বিদেশি ভাষা হিসেবে জাপানি </a:t>
            </a:r>
            <a:r>
              <a:rPr lang="as-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 অনূদিত </a:t>
            </a:r>
            <a:r>
              <a:rPr lang="as-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15" y="2161677"/>
            <a:ext cx="5057695" cy="4090302"/>
          </a:xfrm>
          <a:prstGeom prst="rect">
            <a:avLst/>
          </a:prstGeom>
        </p:spPr>
      </p:pic>
    </p:spTree>
    <p:extLst>
      <p:ext uri="{BB962C8B-B14F-4D97-AF65-F5344CB8AC3E}">
        <p14:creationId xmlns:p14="http://schemas.microsoft.com/office/powerpoint/2010/main" val="321514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04911" y="590843"/>
            <a:ext cx="11029071" cy="1938992"/>
          </a:xfrm>
          <a:prstGeom prst="rect">
            <a:avLst/>
          </a:prstGeom>
          <a:noFill/>
        </p:spPr>
        <p:txBody>
          <a:bodyPr wrap="square" rtlCol="0">
            <a:spAutoFit/>
          </a:bodyPr>
          <a:lstStyle/>
          <a:p>
            <a:pPr algn="just"/>
            <a:r>
              <a:rPr lang="as-IN" sz="4000" dirty="0">
                <a:ln>
                  <a:solidFill>
                    <a:schemeClr val="tx1"/>
                  </a:solidFill>
                </a:ln>
                <a:latin typeface="NikoshBAN" panose="02000000000000000000" pitchFamily="2" charset="0"/>
                <a:cs typeface="NikoshBAN" panose="02000000000000000000" pitchFamily="2" charset="0"/>
              </a:rPr>
              <a:t>১৩টি ভাষায় ভাষণটি অনুবাদ করা হয়। ১৩ তম হিসাবে মাহাতো নৃতাত্ত্বিক জাতিগোষ্ঠীর কু</a:t>
            </a:r>
            <a:r>
              <a:rPr lang="en-US" sz="4000" dirty="0">
                <a:ln>
                  <a:solidFill>
                    <a:schemeClr val="tx1"/>
                  </a:solidFill>
                </a:ln>
                <a:latin typeface="NikoshBAN" panose="02000000000000000000" pitchFamily="2" charset="0"/>
                <a:cs typeface="NikoshBAN" panose="02000000000000000000" pitchFamily="2" charset="0"/>
              </a:rPr>
              <a:t>ড়</a:t>
            </a:r>
            <a:r>
              <a:rPr lang="as-IN" sz="4000" dirty="0">
                <a:ln>
                  <a:solidFill>
                    <a:schemeClr val="tx1"/>
                  </a:solidFill>
                </a:ln>
                <a:latin typeface="NikoshBAN" panose="02000000000000000000" pitchFamily="2" charset="0"/>
                <a:cs typeface="NikoshBAN" panose="02000000000000000000" pitchFamily="2" charset="0"/>
              </a:rPr>
              <a:t>মালি ভাষায় ভাষণটি অনুবাদ করা হয়, যা নৃ তাত্ত্বিক জনগোষ্ঠীর ভাষায় ১ম অনুবাদ। </a:t>
            </a:r>
            <a:endParaRPr lang="en-US" sz="4000" dirty="0">
              <a:ln>
                <a:solidFill>
                  <a:schemeClr val="tx1"/>
                </a:solidFill>
              </a:ln>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010" y="2641027"/>
            <a:ext cx="5701326" cy="37949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98" y="2641027"/>
            <a:ext cx="5701326" cy="3794945"/>
          </a:xfrm>
          <a:prstGeom prst="rect">
            <a:avLst/>
          </a:prstGeom>
        </p:spPr>
      </p:pic>
    </p:spTree>
    <p:extLst>
      <p:ext uri="{BB962C8B-B14F-4D97-AF65-F5344CB8AC3E}">
        <p14:creationId xmlns:p14="http://schemas.microsoft.com/office/powerpoint/2010/main" val="1904041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646085" y="315418"/>
            <a:ext cx="2327920" cy="830997"/>
          </a:xfrm>
          <a:prstGeom prst="rect">
            <a:avLst/>
          </a:prstGeom>
          <a:noFill/>
        </p:spPr>
        <p:txBody>
          <a:bodyPr wrap="square" rtlCol="0">
            <a:spAutoFit/>
          </a:bodyPr>
          <a:lstStyle/>
          <a:p>
            <a:pPr algn="ctr"/>
            <a:r>
              <a:rPr lang="en-US" sz="4800" b="1" dirty="0" err="1"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r>
              <a:rPr lang="en-US" sz="48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800" b="1" dirty="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1144080" y="1161249"/>
            <a:ext cx="8286814" cy="536029"/>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১</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ঐতিহাসিক</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৭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মার্চ</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বার</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ছিল</a:t>
            </a:r>
            <a:r>
              <a:rPr kumimoji="0" lang="bn-IN"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p>
        </p:txBody>
      </p:sp>
      <p:grpSp>
        <p:nvGrpSpPr>
          <p:cNvPr id="12" name="Group 11"/>
          <p:cNvGrpSpPr/>
          <p:nvPr/>
        </p:nvGrpSpPr>
        <p:grpSpPr>
          <a:xfrm>
            <a:off x="1144079" y="2031229"/>
            <a:ext cx="8287826" cy="1385512"/>
            <a:chOff x="866726" y="1616839"/>
            <a:chExt cx="8287826" cy="1385512"/>
          </a:xfrm>
        </p:grpSpPr>
        <p:sp>
          <p:nvSpPr>
            <p:cNvPr id="13" name="Rectangle 12"/>
            <p:cNvSpPr/>
            <p:nvPr/>
          </p:nvSpPr>
          <p:spPr>
            <a:xfrm>
              <a:off x="866726" y="1616839"/>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bn-IN" sz="3200" b="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 </a:t>
              </a:r>
              <a:r>
                <a:rPr lang="bn-IN" sz="3200" b="1" noProof="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শনিবার</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endParaRPr>
            </a:p>
          </p:txBody>
        </p:sp>
        <p:sp>
          <p:nvSpPr>
            <p:cNvPr id="14" name="Rectangle 13"/>
            <p:cNvSpPr/>
            <p:nvPr/>
          </p:nvSpPr>
          <p:spPr>
            <a:xfrm>
              <a:off x="5668219" y="2479810"/>
              <a:ext cx="3486333" cy="52254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বৃহস্পতিবার</a:t>
              </a:r>
              <a:r>
                <a:rPr lang="en-US" sz="3200" b="1"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15" name="Rectangle 14"/>
            <p:cNvSpPr/>
            <p:nvPr/>
          </p:nvSpPr>
          <p:spPr>
            <a:xfrm>
              <a:off x="866726" y="2440182"/>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b="1" dirty="0" smtClean="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বুধবার</a:t>
              </a:r>
              <a:r>
                <a:rPr lang="en-US" sz="3200" b="1" dirty="0" smtClean="0">
                  <a:solidFill>
                    <a:schemeClr val="tx1"/>
                  </a:solidFill>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16" name="Rectangle 15"/>
            <p:cNvSpPr/>
            <p:nvPr/>
          </p:nvSpPr>
          <p:spPr>
            <a:xfrm>
              <a:off x="5668219" y="1620266"/>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err="1" smtClean="0">
                  <a:ln>
                    <a:noFill/>
                  </a:ln>
                  <a:solidFill>
                    <a:schemeClr val="tx1"/>
                  </a:solidFill>
                  <a:effectLst/>
                  <a:uLnTx/>
                  <a:uFillTx/>
                  <a:latin typeface="NikoshBAN" panose="02000000000000000000" pitchFamily="2" charset="0"/>
                  <a:cs typeface="NikoshBAN" panose="02000000000000000000" pitchFamily="2" charset="0"/>
                </a:rPr>
                <a:t>রবিবার</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17" name="Oval 16"/>
            <p:cNvSpPr/>
            <p:nvPr/>
          </p:nvSpPr>
          <p:spPr>
            <a:xfrm>
              <a:off x="951094" y="1696166"/>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sp>
          <p:nvSpPr>
            <p:cNvPr id="18" name="Oval 17"/>
            <p:cNvSpPr/>
            <p:nvPr/>
          </p:nvSpPr>
          <p:spPr>
            <a:xfrm>
              <a:off x="935881" y="252172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sp>
          <p:nvSpPr>
            <p:cNvPr id="19" name="Oval 18"/>
            <p:cNvSpPr/>
            <p:nvPr/>
          </p:nvSpPr>
          <p:spPr>
            <a:xfrm>
              <a:off x="5751547" y="2571221"/>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ঘ</a:t>
              </a:r>
            </a:p>
          </p:txBody>
        </p:sp>
        <p:sp>
          <p:nvSpPr>
            <p:cNvPr id="20" name="Oval 19"/>
            <p:cNvSpPr/>
            <p:nvPr/>
          </p:nvSpPr>
          <p:spPr>
            <a:xfrm>
              <a:off x="5760920" y="1702081"/>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sp>
        <p:nvSpPr>
          <p:cNvPr id="21" name="Oval 20"/>
          <p:cNvSpPr/>
          <p:nvPr/>
        </p:nvSpPr>
        <p:spPr>
          <a:xfrm>
            <a:off x="6038273" y="2131818"/>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
        <p:nvSpPr>
          <p:cNvPr id="22" name="Rectangle 21"/>
          <p:cNvSpPr/>
          <p:nvPr/>
        </p:nvSpPr>
        <p:spPr>
          <a:xfrm>
            <a:off x="1160000" y="3865785"/>
            <a:ext cx="8286814" cy="536029"/>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lvl="0">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২</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কোন ভাষণে বঙ্গবন্ধু স্বাধীনতার ডাক দেন?</a:t>
            </a:r>
            <a:r>
              <a:rPr kumimoji="0" lang="bn-IN"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p>
        </p:txBody>
      </p:sp>
      <p:grpSp>
        <p:nvGrpSpPr>
          <p:cNvPr id="23" name="Group 22"/>
          <p:cNvGrpSpPr/>
          <p:nvPr/>
        </p:nvGrpSpPr>
        <p:grpSpPr>
          <a:xfrm>
            <a:off x="1159999" y="4735765"/>
            <a:ext cx="8287826" cy="1385512"/>
            <a:chOff x="866726" y="1616839"/>
            <a:chExt cx="8287826" cy="1385512"/>
          </a:xfrm>
        </p:grpSpPr>
        <p:sp>
          <p:nvSpPr>
            <p:cNvPr id="24" name="Rectangle 23"/>
            <p:cNvSpPr/>
            <p:nvPr/>
          </p:nvSpPr>
          <p:spPr>
            <a:xfrm>
              <a:off x="866726" y="1616839"/>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bn-IN" sz="3200" b="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 </a:t>
              </a:r>
              <a:r>
                <a:rPr lang="bn-IN" sz="3200" b="1" noProof="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 </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মার্চের</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ভাষণে</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endParaRPr>
            </a:p>
          </p:txBody>
        </p:sp>
        <p:sp>
          <p:nvSpPr>
            <p:cNvPr id="25" name="Rectangle 24"/>
            <p:cNvSpPr/>
            <p:nvPr/>
          </p:nvSpPr>
          <p:spPr>
            <a:xfrm>
              <a:off x="5668219" y="2479810"/>
              <a:ext cx="3486333" cy="52254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৫ </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জানুয়ারির</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ভাষণে</a:t>
              </a:r>
              <a:r>
                <a:rPr lang="en-US" sz="3200" b="1"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26" name="Rectangle 25"/>
            <p:cNvSpPr/>
            <p:nvPr/>
          </p:nvSpPr>
          <p:spPr>
            <a:xfrm>
              <a:off x="866726" y="2440182"/>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smtClean="0">
                  <a:solidFill>
                    <a:schemeClr val="tx1"/>
                  </a:solidFill>
                  <a:latin typeface="NikoshBAN" panose="02000000000000000000" pitchFamily="2" charset="0"/>
                  <a:cs typeface="NikoshBAN" panose="02000000000000000000" pitchFamily="2" charset="0"/>
                </a:rPr>
                <a:t>    </a:t>
              </a:r>
              <a:r>
                <a:rPr lang="bn-IN" sz="3200" b="1" dirty="0" smtClean="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৬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মার্চের</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ভাষণে</a:t>
              </a:r>
              <a:r>
                <a:rPr lang="en-US" sz="3200" b="1" dirty="0" smtClean="0">
                  <a:solidFill>
                    <a:schemeClr val="tx1"/>
                  </a:solidFill>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27" name="Rectangle 26"/>
            <p:cNvSpPr/>
            <p:nvPr/>
          </p:nvSpPr>
          <p:spPr>
            <a:xfrm>
              <a:off x="5668219" y="1620266"/>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৭ </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ফেব্রুয়ারির</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ভাষণে</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28" name="Oval 27"/>
            <p:cNvSpPr/>
            <p:nvPr/>
          </p:nvSpPr>
          <p:spPr>
            <a:xfrm>
              <a:off x="951094" y="1696166"/>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sp>
          <p:nvSpPr>
            <p:cNvPr id="29" name="Oval 28"/>
            <p:cNvSpPr/>
            <p:nvPr/>
          </p:nvSpPr>
          <p:spPr>
            <a:xfrm>
              <a:off x="935881" y="252172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sp>
          <p:nvSpPr>
            <p:cNvPr id="30" name="Oval 29"/>
            <p:cNvSpPr/>
            <p:nvPr/>
          </p:nvSpPr>
          <p:spPr>
            <a:xfrm>
              <a:off x="5751547" y="2571221"/>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ঘ</a:t>
              </a:r>
            </a:p>
          </p:txBody>
        </p:sp>
        <p:sp>
          <p:nvSpPr>
            <p:cNvPr id="31" name="Oval 30"/>
            <p:cNvSpPr/>
            <p:nvPr/>
          </p:nvSpPr>
          <p:spPr>
            <a:xfrm>
              <a:off x="5760920" y="1702081"/>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sp>
        <p:nvSpPr>
          <p:cNvPr id="42" name="Oval 41"/>
          <p:cNvSpPr/>
          <p:nvPr/>
        </p:nvSpPr>
        <p:spPr>
          <a:xfrm>
            <a:off x="1228446" y="4821007"/>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60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randombar(horizontal)">
                                      <p:cBhvr>
                                        <p:cTn id="28" dur="500"/>
                                        <p:tgtEl>
                                          <p:spTgt spid="42"/>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animBg="1"/>
      <p:bldP spid="4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866727" y="378363"/>
            <a:ext cx="9783288" cy="988334"/>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lvl="0">
              <a:defRPr/>
            </a:pP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3</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৭ মার্চের ভাষণে বঙ্গবন্ধু কয়টি দাবি উপস্থাপন করেন?</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9" name="Rectangle 8"/>
          <p:cNvSpPr/>
          <p:nvPr/>
        </p:nvSpPr>
        <p:spPr>
          <a:xfrm>
            <a:off x="811482" y="3405765"/>
            <a:ext cx="9838533" cy="1087483"/>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a:defRPr/>
            </a:pPr>
            <a:r>
              <a:rPr lang="en-US" sz="3200" b="1"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4</a:t>
            </a:r>
            <a:r>
              <a:rPr lang="bn-BD" sz="3200" b="1"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bn-IN" sz="3200" b="1"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বঙ্গবন্ধুর ৭ মার্চের ভাষণ স্বাধীন বাংলা বেতার কেন্দ্র থেকে কী নামে প্রচারিত হতো?</a:t>
            </a:r>
            <a:endParaRPr lang="bn-IN" sz="3200" b="1" dirty="0">
              <a:latin typeface="NikoshBAN" panose="02000000000000000000" pitchFamily="2" charset="0"/>
              <a:cs typeface="NikoshBAN" panose="02000000000000000000" pitchFamily="2" charset="0"/>
            </a:endParaRPr>
          </a:p>
        </p:txBody>
      </p:sp>
      <p:grpSp>
        <p:nvGrpSpPr>
          <p:cNvPr id="10" name="Group 9"/>
          <p:cNvGrpSpPr/>
          <p:nvPr/>
        </p:nvGrpSpPr>
        <p:grpSpPr>
          <a:xfrm>
            <a:off x="866726" y="1616839"/>
            <a:ext cx="8287826" cy="1385512"/>
            <a:chOff x="866726" y="1616839"/>
            <a:chExt cx="8287826" cy="1385512"/>
          </a:xfrm>
        </p:grpSpPr>
        <p:sp>
          <p:nvSpPr>
            <p:cNvPr id="11" name="Rectangle 10"/>
            <p:cNvSpPr/>
            <p:nvPr/>
          </p:nvSpPr>
          <p:spPr>
            <a:xfrm>
              <a:off x="866726" y="1616839"/>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bn-IN" sz="3200" b="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 </a:t>
              </a:r>
              <a:r>
                <a:rPr lang="bn-IN" sz="3200" b="1" noProof="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noProof="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৪টি  </a:t>
              </a:r>
              <a:endParaRPr kumimoji="0" lang="en-US" sz="32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endParaRPr>
            </a:p>
          </p:txBody>
        </p:sp>
        <p:sp>
          <p:nvSpPr>
            <p:cNvPr id="12" name="Rectangle 11"/>
            <p:cNvSpPr/>
            <p:nvPr/>
          </p:nvSpPr>
          <p:spPr>
            <a:xfrm>
              <a:off x="5668219" y="2479810"/>
              <a:ext cx="3486333" cy="52254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২১টি  </a:t>
              </a:r>
              <a:endParaRPr lang="en-US" sz="3200" b="1"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866726" y="2440182"/>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b="1" dirty="0" smtClean="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১১টি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14" name="Rectangle 13"/>
            <p:cNvSpPr/>
            <p:nvPr/>
          </p:nvSpPr>
          <p:spPr>
            <a:xfrm>
              <a:off x="5668219" y="1620266"/>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৬টি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15" name="Oval 14"/>
            <p:cNvSpPr/>
            <p:nvPr/>
          </p:nvSpPr>
          <p:spPr>
            <a:xfrm>
              <a:off x="951094" y="1696166"/>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sp>
          <p:nvSpPr>
            <p:cNvPr id="16" name="Oval 15"/>
            <p:cNvSpPr/>
            <p:nvPr/>
          </p:nvSpPr>
          <p:spPr>
            <a:xfrm>
              <a:off x="935881" y="252172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sp>
          <p:nvSpPr>
            <p:cNvPr id="17" name="Oval 16"/>
            <p:cNvSpPr/>
            <p:nvPr/>
          </p:nvSpPr>
          <p:spPr>
            <a:xfrm>
              <a:off x="5751547" y="2571221"/>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ঘ</a:t>
              </a:r>
            </a:p>
          </p:txBody>
        </p:sp>
        <p:sp>
          <p:nvSpPr>
            <p:cNvPr id="18" name="Oval 17"/>
            <p:cNvSpPr/>
            <p:nvPr/>
          </p:nvSpPr>
          <p:spPr>
            <a:xfrm>
              <a:off x="5760920" y="1702081"/>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grpSp>
        <p:nvGrpSpPr>
          <p:cNvPr id="19" name="Group 18"/>
          <p:cNvGrpSpPr/>
          <p:nvPr/>
        </p:nvGrpSpPr>
        <p:grpSpPr>
          <a:xfrm>
            <a:off x="992621" y="4606486"/>
            <a:ext cx="8160920" cy="1404750"/>
            <a:chOff x="992621" y="4606486"/>
            <a:chExt cx="8160920" cy="1404750"/>
          </a:xfrm>
        </p:grpSpPr>
        <p:sp>
          <p:nvSpPr>
            <p:cNvPr id="20" name="Rectangle 19"/>
            <p:cNvSpPr/>
            <p:nvPr/>
          </p:nvSpPr>
          <p:spPr>
            <a:xfrm>
              <a:off x="992621" y="4609152"/>
              <a:ext cx="3661266"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bn-IN" sz="3200" b="1" dirty="0" smtClean="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রাজনীতির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কবি</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নামে</a:t>
              </a:r>
              <a:r>
                <a:rPr lang="en-US" sz="3200" b="1"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21" name="Rectangle 20"/>
            <p:cNvSpPr/>
            <p:nvPr/>
          </p:nvSpPr>
          <p:spPr>
            <a:xfrm>
              <a:off x="5668218" y="5481149"/>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বজ্রকণ্ঠ নামে।</a:t>
              </a:r>
              <a:endParaRPr lang="en-US" sz="3200" b="1" dirty="0">
                <a:solidFill>
                  <a:schemeClr val="tx1"/>
                </a:solidFill>
                <a:latin typeface="NikoshBAN" panose="02000000000000000000" pitchFamily="2" charset="0"/>
                <a:cs typeface="NikoshBAN" panose="02000000000000000000" pitchFamily="2" charset="0"/>
              </a:endParaRPr>
            </a:p>
          </p:txBody>
        </p:sp>
        <p:sp>
          <p:nvSpPr>
            <p:cNvPr id="22" name="Rectangle 21"/>
            <p:cNvSpPr/>
            <p:nvPr/>
          </p:nvSpPr>
          <p:spPr>
            <a:xfrm>
              <a:off x="992621" y="5481149"/>
              <a:ext cx="3661266"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bn-IN" sz="3200" b="1" noProof="0" dirty="0" smtClean="0">
                  <a:solidFill>
                    <a:schemeClr val="tx1"/>
                  </a:solidFill>
                  <a:latin typeface="NikoshBAN" panose="02000000000000000000" pitchFamily="2" charset="0"/>
                  <a:cs typeface="NikoshBAN" panose="02000000000000000000" pitchFamily="2" charset="0"/>
                </a:rPr>
                <a:t> </a:t>
              </a:r>
              <a:r>
                <a:rPr lang="en-US" sz="3200" b="1" noProof="0" dirty="0" smtClean="0">
                  <a:solidFill>
                    <a:schemeClr val="tx1"/>
                  </a:solidFill>
                  <a:latin typeface="NikoshBAN" panose="02000000000000000000" pitchFamily="2" charset="0"/>
                  <a:cs typeface="NikoshBAN" panose="02000000000000000000" pitchFamily="2" charset="0"/>
                </a:rPr>
                <a:t>    </a:t>
              </a:r>
              <a:r>
                <a:rPr lang="en-US" sz="3200" b="1" noProof="0" dirty="0" err="1" smtClean="0">
                  <a:solidFill>
                    <a:schemeClr val="tx1"/>
                  </a:solidFill>
                  <a:latin typeface="NikoshBAN" panose="02000000000000000000" pitchFamily="2" charset="0"/>
                  <a:cs typeface="NikoshBAN" panose="02000000000000000000" pitchFamily="2" charset="0"/>
                </a:rPr>
                <a:t>ব্রেকিং</a:t>
              </a:r>
              <a:r>
                <a:rPr lang="en-US" sz="3200" b="1" noProof="0" dirty="0" smtClean="0">
                  <a:solidFill>
                    <a:schemeClr val="tx1"/>
                  </a:solidFill>
                  <a:latin typeface="NikoshBAN" panose="02000000000000000000" pitchFamily="2" charset="0"/>
                  <a:cs typeface="NikoshBAN" panose="02000000000000000000" pitchFamily="2" charset="0"/>
                </a:rPr>
                <a:t> </a:t>
              </a:r>
              <a:r>
                <a:rPr lang="en-US" sz="3200" b="1" noProof="0" dirty="0" err="1" smtClean="0">
                  <a:solidFill>
                    <a:schemeClr val="tx1"/>
                  </a:solidFill>
                  <a:latin typeface="NikoshBAN" panose="02000000000000000000" pitchFamily="2" charset="0"/>
                  <a:cs typeface="NikoshBAN" panose="02000000000000000000" pitchFamily="2" charset="0"/>
                </a:rPr>
                <a:t>নিউজ</a:t>
              </a:r>
              <a:r>
                <a:rPr lang="en-US" sz="3200" b="1" noProof="0" dirty="0" smtClean="0">
                  <a:solidFill>
                    <a:schemeClr val="tx1"/>
                  </a:solidFill>
                  <a:latin typeface="NikoshBAN" panose="02000000000000000000" pitchFamily="2" charset="0"/>
                  <a:cs typeface="NikoshBAN" panose="02000000000000000000" pitchFamily="2" charset="0"/>
                </a:rPr>
                <a:t> </a:t>
              </a:r>
              <a:r>
                <a:rPr lang="en-US" sz="3200" b="1" noProof="0" dirty="0" err="1" smtClean="0">
                  <a:solidFill>
                    <a:schemeClr val="tx1"/>
                  </a:solidFill>
                  <a:latin typeface="NikoshBAN" panose="02000000000000000000" pitchFamily="2" charset="0"/>
                  <a:cs typeface="NikoshBAN" panose="02000000000000000000" pitchFamily="2" charset="0"/>
                </a:rPr>
                <a:t>নামে</a:t>
              </a:r>
              <a:r>
                <a:rPr lang="en-US" sz="3200" b="1" noProof="0"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23" name="Rectangle 22"/>
            <p:cNvSpPr/>
            <p:nvPr/>
          </p:nvSpPr>
          <p:spPr>
            <a:xfrm>
              <a:off x="5668218" y="4606486"/>
              <a:ext cx="3485323"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en-US" sz="3200" b="1" noProof="0" dirty="0" err="1" smtClean="0">
                  <a:solidFill>
                    <a:schemeClr val="tx1"/>
                  </a:solidFill>
                  <a:latin typeface="NikoshBAN" panose="02000000000000000000" pitchFamily="2" charset="0"/>
                  <a:cs typeface="NikoshBAN" panose="02000000000000000000" pitchFamily="2" charset="0"/>
                </a:rPr>
                <a:t>ঘোষনা</a:t>
              </a:r>
              <a:r>
                <a:rPr lang="en-US" sz="3200" b="1" noProof="0" dirty="0" smtClean="0">
                  <a:solidFill>
                    <a:schemeClr val="tx1"/>
                  </a:solidFill>
                  <a:latin typeface="NikoshBAN" panose="02000000000000000000" pitchFamily="2" charset="0"/>
                  <a:cs typeface="NikoshBAN" panose="02000000000000000000" pitchFamily="2" charset="0"/>
                </a:rPr>
                <a:t> </a:t>
              </a:r>
              <a:r>
                <a:rPr lang="en-US" sz="3200" b="1" noProof="0" dirty="0" err="1" smtClean="0">
                  <a:solidFill>
                    <a:schemeClr val="tx1"/>
                  </a:solidFill>
                  <a:latin typeface="NikoshBAN" panose="02000000000000000000" pitchFamily="2" charset="0"/>
                  <a:cs typeface="NikoshBAN" panose="02000000000000000000" pitchFamily="2" charset="0"/>
                </a:rPr>
                <a:t>নামে</a:t>
              </a:r>
              <a:r>
                <a:rPr lang="en-US" sz="3200" b="1" noProof="0" dirty="0" smtClean="0">
                  <a:solidFill>
                    <a:schemeClr val="tx1"/>
                  </a:solidFill>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24" name="Oval 23"/>
            <p:cNvSpPr/>
            <p:nvPr/>
          </p:nvSpPr>
          <p:spPr>
            <a:xfrm>
              <a:off x="1090615" y="4694802"/>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sp>
          <p:nvSpPr>
            <p:cNvPr id="25" name="Oval 24"/>
            <p:cNvSpPr/>
            <p:nvPr/>
          </p:nvSpPr>
          <p:spPr>
            <a:xfrm>
              <a:off x="1075402" y="5520364"/>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sp>
          <p:nvSpPr>
            <p:cNvPr id="26" name="Oval 25"/>
            <p:cNvSpPr/>
            <p:nvPr/>
          </p:nvSpPr>
          <p:spPr>
            <a:xfrm>
              <a:off x="5775157" y="555697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ঘ</a:t>
              </a:r>
            </a:p>
          </p:txBody>
        </p:sp>
        <p:sp>
          <p:nvSpPr>
            <p:cNvPr id="27" name="Oval 26"/>
            <p:cNvSpPr/>
            <p:nvPr/>
          </p:nvSpPr>
          <p:spPr>
            <a:xfrm>
              <a:off x="5784530" y="468783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sp>
        <p:nvSpPr>
          <p:cNvPr id="28" name="Oval 27"/>
          <p:cNvSpPr/>
          <p:nvPr/>
        </p:nvSpPr>
        <p:spPr>
          <a:xfrm>
            <a:off x="935881" y="1685014"/>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
        <p:nvSpPr>
          <p:cNvPr id="29" name="Oval 28"/>
          <p:cNvSpPr/>
          <p:nvPr/>
        </p:nvSpPr>
        <p:spPr>
          <a:xfrm>
            <a:off x="5775156" y="5556978"/>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176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randombar(horizontal)">
                                      <p:cBhvr>
                                        <p:cTn id="28" dur="500"/>
                                        <p:tgtEl>
                                          <p:spTgt spid="29"/>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8" grpId="0" animBg="1"/>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4043646" y="316590"/>
            <a:ext cx="4404318" cy="923330"/>
          </a:xfrm>
          <a:prstGeom prst="rect">
            <a:avLst/>
          </a:prstGeom>
          <a:noFill/>
        </p:spPr>
        <p:txBody>
          <a:bodyPr wrap="square" rtlCol="0">
            <a:spAutoFit/>
          </a:bodyPr>
          <a:lstStyle/>
          <a:p>
            <a:pPr algn="ctr"/>
            <a:r>
              <a:rPr lang="en-US" sz="5400" b="1" dirty="0" err="1"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54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54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1" name="TextBox 30"/>
          <p:cNvSpPr txBox="1"/>
          <p:nvPr/>
        </p:nvSpPr>
        <p:spPr>
          <a:xfrm>
            <a:off x="1308294" y="5193999"/>
            <a:ext cx="10142177" cy="923330"/>
          </a:xfrm>
          <a:prstGeom prst="rect">
            <a:avLst/>
          </a:prstGeom>
          <a:noFill/>
        </p:spPr>
        <p:txBody>
          <a:bodyPr wrap="square" rtlCol="0">
            <a:spAutoFit/>
          </a:bodyPr>
          <a:lstStyle/>
          <a:p>
            <a:pPr algn="ctr"/>
            <a:r>
              <a:rPr lang="en-US" sz="5400" b="1" dirty="0" err="1"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ঐতিহাসিক</a:t>
            </a:r>
            <a:r>
              <a:rPr lang="en-US" sz="5400" b="1" dirty="0"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৭ </a:t>
            </a:r>
            <a:r>
              <a:rPr lang="en-US" sz="5400" b="1" dirty="0" err="1"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মার্চের</a:t>
            </a:r>
            <a:r>
              <a:rPr lang="en-US" sz="5400" b="1" dirty="0"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ভাষণের</a:t>
            </a:r>
            <a:r>
              <a:rPr lang="en-US" sz="5400" b="1" dirty="0"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গুরুত্ব</a:t>
            </a:r>
            <a:r>
              <a:rPr lang="en-US" sz="5400" b="1" dirty="0"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বর্ণনা</a:t>
            </a:r>
            <a:r>
              <a:rPr lang="en-US" sz="5400" b="1" dirty="0"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5400" b="1" dirty="0" smtClean="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5400" b="1" dirty="0">
              <a:solidFill>
                <a:srgbClr val="FF24D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3646" y="1567466"/>
            <a:ext cx="4404318" cy="3298987"/>
          </a:xfrm>
          <a:prstGeom prst="rect">
            <a:avLst/>
          </a:prstGeom>
        </p:spPr>
      </p:pic>
    </p:spTree>
    <p:extLst>
      <p:ext uri="{BB962C8B-B14F-4D97-AF65-F5344CB8AC3E}">
        <p14:creationId xmlns:p14="http://schemas.microsoft.com/office/powerpoint/2010/main" val="2105723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192001" cy="6926240"/>
            <a:chOff x="-1" y="0"/>
            <a:chExt cx="12192001" cy="69262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Rectangle 1"/>
            <p:cNvSpPr/>
            <p:nvPr/>
          </p:nvSpPr>
          <p:spPr>
            <a:xfrm>
              <a:off x="-1" y="6032312"/>
              <a:ext cx="12192001" cy="893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3051" y="0"/>
            <a:ext cx="918949" cy="918949"/>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8949" cy="918949"/>
          </a:xfrm>
          <a:prstGeom prst="rect">
            <a:avLst/>
          </a:prstGeom>
          <a:ln>
            <a:noFill/>
          </a:ln>
          <a:effectLst>
            <a:softEdge rad="112500"/>
          </a:effectLst>
        </p:spPr>
      </p:pic>
    </p:spTree>
    <p:extLst>
      <p:ext uri="{BB962C8B-B14F-4D97-AF65-F5344CB8AC3E}">
        <p14:creationId xmlns:p14="http://schemas.microsoft.com/office/powerpoint/2010/main" val="2400500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816648" y="363280"/>
            <a:ext cx="4531057" cy="769441"/>
          </a:xfrm>
          <a:prstGeom prst="rect">
            <a:avLst/>
          </a:prstGeom>
          <a:noFill/>
        </p:spPr>
        <p:txBody>
          <a:bodyPr wrap="square" rtlCol="0">
            <a:spAutoFit/>
          </a:bodyPr>
          <a:lstStyle/>
          <a:p>
            <a:pPr algn="ctr"/>
            <a:r>
              <a:rPr lang="en-US" sz="4400" dirty="0" err="1" smtClean="0">
                <a:ln>
                  <a:solidFill>
                    <a:schemeClr val="tx1"/>
                  </a:solidFill>
                </a:ln>
                <a:solidFill>
                  <a:srgbClr val="FF0066"/>
                </a:solidFill>
                <a:latin typeface="NikoshBAN" panose="02000000000000000000" pitchFamily="2" charset="0"/>
                <a:cs typeface="NikoshBAN" panose="02000000000000000000" pitchFamily="2" charset="0"/>
              </a:rPr>
              <a:t>আমাদের</a:t>
            </a:r>
            <a:r>
              <a:rPr lang="en-US" sz="4400"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400" dirty="0" err="1" smtClean="0">
                <a:ln>
                  <a:solidFill>
                    <a:schemeClr val="tx1"/>
                  </a:solidFill>
                </a:ln>
                <a:solidFill>
                  <a:srgbClr val="FF0066"/>
                </a:solidFill>
                <a:latin typeface="NikoshBAN" panose="02000000000000000000" pitchFamily="2" charset="0"/>
                <a:cs typeface="NikoshBAN" panose="02000000000000000000" pitchFamily="2" charset="0"/>
              </a:rPr>
              <a:t>আজকের</a:t>
            </a:r>
            <a:r>
              <a:rPr lang="en-US" sz="4400"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400" dirty="0" err="1" smtClean="0">
                <a:ln>
                  <a:solidFill>
                    <a:schemeClr val="tx1"/>
                  </a:solidFill>
                </a:ln>
                <a:solidFill>
                  <a:srgbClr val="FF0066"/>
                </a:solidFill>
                <a:latin typeface="NikoshBAN" panose="02000000000000000000" pitchFamily="2" charset="0"/>
                <a:cs typeface="NikoshBAN" panose="02000000000000000000" pitchFamily="2" charset="0"/>
              </a:rPr>
              <a:t>পাঠ</a:t>
            </a:r>
            <a:endParaRPr lang="en-US" sz="4400" dirty="0">
              <a:ln>
                <a:solidFill>
                  <a:schemeClr val="tx1"/>
                </a:solidFill>
              </a:ln>
              <a:solidFill>
                <a:srgbClr val="FF0066"/>
              </a:solidFill>
              <a:latin typeface="NikoshBAN" panose="02000000000000000000" pitchFamily="2" charset="0"/>
              <a:cs typeface="NikoshBAN" panose="02000000000000000000" pitchFamily="2" charset="0"/>
            </a:endParaRPr>
          </a:p>
        </p:txBody>
      </p:sp>
      <p:sp>
        <p:nvSpPr>
          <p:cNvPr id="13" name="TextBox 12"/>
          <p:cNvSpPr txBox="1"/>
          <p:nvPr/>
        </p:nvSpPr>
        <p:spPr>
          <a:xfrm>
            <a:off x="536155" y="3428840"/>
            <a:ext cx="11092042" cy="830997"/>
          </a:xfrm>
          <a:prstGeom prst="rect">
            <a:avLst/>
          </a:prstGeom>
          <a:noFill/>
        </p:spPr>
        <p:txBody>
          <a:bodyPr wrap="square" rtlCol="0">
            <a:spAutoFit/>
          </a:bodyPr>
          <a:lstStyle/>
          <a:p>
            <a:pPr algn="ctr"/>
            <a:r>
              <a:rPr lang="en-US" sz="4800" b="1" dirty="0" smtClean="0">
                <a:ln>
                  <a:solidFill>
                    <a:schemeClr val="tx1"/>
                  </a:solidFill>
                </a:ln>
                <a:solidFill>
                  <a:srgbClr val="FF0066"/>
                </a:solidFill>
                <a:latin typeface="NikoshBAN" panose="02000000000000000000" pitchFamily="2" charset="0"/>
                <a:cs typeface="NikoshBAN" panose="02000000000000000000" pitchFamily="2" charset="0"/>
              </a:rPr>
              <a:t>৭ </a:t>
            </a:r>
            <a:r>
              <a:rPr lang="en-US" sz="4800" b="1" dirty="0" err="1">
                <a:ln>
                  <a:solidFill>
                    <a:schemeClr val="tx1"/>
                  </a:solidFill>
                </a:ln>
                <a:solidFill>
                  <a:srgbClr val="FF0066"/>
                </a:solidFill>
                <a:latin typeface="NikoshBAN" panose="02000000000000000000" pitchFamily="2" charset="0"/>
                <a:cs typeface="NikoshBAN" panose="02000000000000000000" pitchFamily="2" charset="0"/>
              </a:rPr>
              <a:t>মার্চে</a:t>
            </a:r>
            <a:r>
              <a:rPr lang="en-US" sz="4800" b="1" dirty="0">
                <a:ln>
                  <a:solidFill>
                    <a:schemeClr val="tx1"/>
                  </a:solidFill>
                </a:ln>
                <a:solidFill>
                  <a:srgbClr val="FF0066"/>
                </a:solidFill>
                <a:latin typeface="NikoshBAN" panose="02000000000000000000" pitchFamily="2" charset="0"/>
                <a:cs typeface="NikoshBAN" panose="02000000000000000000" pitchFamily="2" charset="0"/>
              </a:rPr>
              <a:t> </a:t>
            </a:r>
            <a:r>
              <a:rPr lang="en-US" sz="4800" b="1" dirty="0" err="1">
                <a:ln>
                  <a:solidFill>
                    <a:schemeClr val="tx1"/>
                  </a:solidFill>
                </a:ln>
                <a:solidFill>
                  <a:srgbClr val="FF0066"/>
                </a:solidFill>
                <a:latin typeface="NikoshBAN" panose="02000000000000000000" pitchFamily="2" charset="0"/>
                <a:cs typeface="NikoshBAN" panose="02000000000000000000" pitchFamily="2" charset="0"/>
              </a:rPr>
              <a:t>বঙ্গবন্ধুর</a:t>
            </a:r>
            <a:r>
              <a:rPr lang="en-US" sz="4800" b="1" dirty="0">
                <a:ln>
                  <a:solidFill>
                    <a:schemeClr val="tx1"/>
                  </a:solidFill>
                </a:ln>
                <a:solidFill>
                  <a:srgbClr val="FF0066"/>
                </a:solidFill>
                <a:latin typeface="NikoshBAN" panose="02000000000000000000" pitchFamily="2" charset="0"/>
                <a:cs typeface="NikoshBAN" panose="02000000000000000000" pitchFamily="2" charset="0"/>
              </a:rPr>
              <a:t> </a:t>
            </a:r>
            <a:r>
              <a:rPr lang="en-US" sz="4800" b="1" dirty="0" err="1">
                <a:ln>
                  <a:solidFill>
                    <a:schemeClr val="tx1"/>
                  </a:solidFill>
                </a:ln>
                <a:solidFill>
                  <a:srgbClr val="FF0066"/>
                </a:solidFill>
                <a:latin typeface="NikoshBAN" panose="02000000000000000000" pitchFamily="2" charset="0"/>
                <a:cs typeface="NikoshBAN" panose="02000000000000000000" pitchFamily="2" charset="0"/>
              </a:rPr>
              <a:t>ঐতিহাসিক</a:t>
            </a:r>
            <a:r>
              <a:rPr lang="en-US" sz="4800" b="1" dirty="0">
                <a:ln>
                  <a:solidFill>
                    <a:schemeClr val="tx1"/>
                  </a:solidFill>
                </a:ln>
                <a:solidFill>
                  <a:srgbClr val="FF0066"/>
                </a:solidFill>
                <a:latin typeface="NikoshBAN" panose="02000000000000000000" pitchFamily="2" charset="0"/>
                <a:cs typeface="NikoshBAN" panose="02000000000000000000" pitchFamily="2" charset="0"/>
              </a:rPr>
              <a:t> </a:t>
            </a:r>
            <a:r>
              <a:rPr lang="en-US" sz="4800" b="1" dirty="0" err="1">
                <a:ln>
                  <a:solidFill>
                    <a:schemeClr val="tx1"/>
                  </a:solidFill>
                </a:ln>
                <a:solidFill>
                  <a:srgbClr val="FF0066"/>
                </a:solidFill>
                <a:latin typeface="NikoshBAN" panose="02000000000000000000" pitchFamily="2" charset="0"/>
                <a:cs typeface="NikoshBAN" panose="02000000000000000000" pitchFamily="2" charset="0"/>
              </a:rPr>
              <a:t>ভাষণ</a:t>
            </a:r>
            <a:r>
              <a:rPr lang="en-US" sz="4800" b="1" dirty="0">
                <a:ln>
                  <a:solidFill>
                    <a:schemeClr val="tx1"/>
                  </a:solidFill>
                </a:ln>
                <a:solidFill>
                  <a:srgbClr val="FF0066"/>
                </a:solidFill>
                <a:latin typeface="NikoshBAN" panose="02000000000000000000" pitchFamily="2" charset="0"/>
                <a:cs typeface="NikoshBAN" panose="02000000000000000000" pitchFamily="2" charset="0"/>
              </a:rPr>
              <a:t> </a:t>
            </a:r>
            <a:r>
              <a:rPr lang="en-US" sz="4800" b="1" dirty="0" err="1">
                <a:ln>
                  <a:solidFill>
                    <a:schemeClr val="tx1"/>
                  </a:solidFill>
                </a:ln>
                <a:solidFill>
                  <a:srgbClr val="FF0066"/>
                </a:solidFill>
                <a:latin typeface="NikoshBAN" panose="02000000000000000000" pitchFamily="2" charset="0"/>
                <a:cs typeface="NikoshBAN" panose="02000000000000000000" pitchFamily="2" charset="0"/>
              </a:rPr>
              <a:t>বা</a:t>
            </a:r>
            <a:r>
              <a:rPr lang="en-US" sz="4800" b="1" dirty="0">
                <a:ln>
                  <a:solidFill>
                    <a:schemeClr val="tx1"/>
                  </a:solidFill>
                </a:ln>
                <a:solidFill>
                  <a:srgbClr val="FF0066"/>
                </a:solidFill>
                <a:latin typeface="NikoshBAN" panose="02000000000000000000" pitchFamily="2" charset="0"/>
                <a:cs typeface="NikoshBAN" panose="02000000000000000000" pitchFamily="2" charset="0"/>
              </a:rPr>
              <a:t> </a:t>
            </a:r>
            <a:r>
              <a:rPr lang="en-US" sz="4800" b="1" dirty="0" err="1">
                <a:ln>
                  <a:solidFill>
                    <a:schemeClr val="tx1"/>
                  </a:solidFill>
                </a:ln>
                <a:solidFill>
                  <a:srgbClr val="FF0066"/>
                </a:solidFill>
                <a:latin typeface="NikoshBAN" panose="02000000000000000000" pitchFamily="2" charset="0"/>
                <a:cs typeface="NikoshBAN" panose="02000000000000000000" pitchFamily="2" charset="0"/>
              </a:rPr>
              <a:t>ঘোষণা</a:t>
            </a:r>
            <a:r>
              <a:rPr lang="en-US" sz="4800" b="1" dirty="0">
                <a:ln>
                  <a:solidFill>
                    <a:schemeClr val="tx1"/>
                  </a:solidFill>
                </a:ln>
                <a:solidFill>
                  <a:srgbClr val="FF0066"/>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9176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312285" y="2006221"/>
            <a:ext cx="9539785" cy="2369880"/>
          </a:xfrm>
          <a:prstGeom prst="rect">
            <a:avLst/>
          </a:prstGeom>
          <a:noFill/>
        </p:spPr>
        <p:txBody>
          <a:bodyPr wrap="square" rtlCol="0">
            <a:spAutoFit/>
          </a:bodyPr>
          <a:lstStyle/>
          <a:p>
            <a:pPr marL="571500" indent="-571500">
              <a:buFont typeface="Wingdings" panose="05000000000000000000" pitchFamily="2" charset="2"/>
              <a:buChar char="Ø"/>
            </a:pPr>
            <a:r>
              <a:rPr lang="en-US" sz="4000" dirty="0" err="1" smtClean="0">
                <a:latin typeface="NikoshBAN" panose="02000000000000000000" pitchFamily="2" charset="0"/>
                <a:cs typeface="NikoshBAN" panose="02000000000000000000" pitchFamily="2" charset="0"/>
              </a:rPr>
              <a:t>আজকের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পাঠ</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শিক্ষার্থীরা</a:t>
            </a:r>
            <a:r>
              <a:rPr lang="en-US" sz="4000" dirty="0" smtClean="0">
                <a:latin typeface="NikoshBAN" panose="02000000000000000000" pitchFamily="2" charset="0"/>
                <a:cs typeface="NikoshBAN" panose="02000000000000000000" pitchFamily="2" charset="0"/>
              </a:rPr>
              <a:t>… </a:t>
            </a:r>
            <a:endParaRPr lang="en-US" sz="3600" dirty="0" smtClean="0">
              <a:latin typeface="NikoshBAN" panose="02000000000000000000" pitchFamily="2" charset="0"/>
              <a:cs typeface="NikoshBAN" panose="02000000000000000000" pitchFamily="2" charset="0"/>
            </a:endParaRPr>
          </a:p>
          <a:p>
            <a:pPr marL="914400" indent="-914400">
              <a:buFont typeface="+mj-lt"/>
              <a:buAutoNum type="arabicPeriod"/>
            </a:pPr>
            <a:r>
              <a:rPr lang="en-US" sz="3600" dirty="0" smtClean="0">
                <a:latin typeface="NikoshBAN" panose="02000000000000000000" pitchFamily="2" charset="0"/>
                <a:cs typeface="NikoshBAN" panose="02000000000000000000" pitchFamily="2" charset="0"/>
              </a:rPr>
              <a:t>৭ </a:t>
            </a:r>
            <a:r>
              <a:rPr lang="en-US" sz="3600" dirty="0" err="1" smtClean="0">
                <a:latin typeface="NikoshBAN" panose="02000000000000000000" pitchFamily="2" charset="0"/>
                <a:cs typeface="NikoshBAN" panose="02000000000000000000" pitchFamily="2" charset="0"/>
              </a:rPr>
              <a:t>মার্চের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ভাষণের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পটভূমি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pPr marL="914400" indent="-914400">
              <a:buFont typeface="+mj-lt"/>
              <a:buAutoNum type="arabicPeriod"/>
            </a:pPr>
            <a:r>
              <a:rPr lang="en-US" sz="3600" dirty="0" err="1" smtClean="0">
                <a:latin typeface="NikoshBAN" panose="02000000000000000000" pitchFamily="2" charset="0"/>
                <a:cs typeface="NikoshBAN" panose="02000000000000000000" pitchFamily="2" charset="0"/>
              </a:rPr>
              <a:t>এই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ভাষণের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স্বীকৃতি</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প্রতিক্রিয়া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ব্যাখ্যা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pPr marL="914400" indent="-914400">
              <a:buFont typeface="+mj-lt"/>
              <a:buAutoNum type="arabicPeriod"/>
            </a:pPr>
            <a:r>
              <a:rPr lang="en-US" sz="3600" dirty="0" smtClean="0">
                <a:latin typeface="NikoshBAN" panose="02000000000000000000" pitchFamily="2" charset="0"/>
                <a:cs typeface="NikoshBAN" panose="02000000000000000000" pitchFamily="2" charset="0"/>
              </a:rPr>
              <a:t>৭ </a:t>
            </a:r>
            <a:r>
              <a:rPr lang="en-US" sz="3600" dirty="0" err="1" smtClean="0">
                <a:latin typeface="NikoshBAN" panose="02000000000000000000" pitchFamily="2" charset="0"/>
                <a:cs typeface="NikoshBAN" panose="02000000000000000000" pitchFamily="2" charset="0"/>
              </a:rPr>
              <a:t>মার্চের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ভাষণ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বর্ণনা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 </a:t>
            </a:r>
            <a:endParaRPr lang="en-US" sz="5400" dirty="0"/>
          </a:p>
        </p:txBody>
      </p:sp>
    </p:spTree>
    <p:extLst>
      <p:ext uri="{BB962C8B-B14F-4D97-AF65-F5344CB8AC3E}">
        <p14:creationId xmlns:p14="http://schemas.microsoft.com/office/powerpoint/2010/main" val="2011847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87220" y="2057860"/>
            <a:ext cx="11828585" cy="3970318"/>
          </a:xfrm>
          <a:prstGeom prst="rect">
            <a:avLst/>
          </a:prstGeom>
          <a:noFill/>
        </p:spPr>
        <p:txBody>
          <a:bodyPr wrap="square" rtlCol="0">
            <a:spAutoFit/>
          </a:bodyPr>
          <a:lstStyle/>
          <a:p>
            <a:pPr algn="just"/>
            <a:r>
              <a:rPr lang="as-IN" sz="3600" dirty="0" smtClean="0">
                <a:ln>
                  <a:solidFill>
                    <a:schemeClr val="tx1"/>
                  </a:solidFill>
                </a:ln>
                <a:latin typeface="NikoshBAN" panose="02000000000000000000" pitchFamily="2" charset="0"/>
                <a:cs typeface="NikoshBAN" panose="02000000000000000000" pitchFamily="2" charset="0"/>
              </a:rPr>
              <a:t>১৯৭১ </a:t>
            </a:r>
            <a:r>
              <a:rPr lang="as-IN" sz="3600" dirty="0">
                <a:ln>
                  <a:solidFill>
                    <a:schemeClr val="tx1"/>
                  </a:solidFill>
                </a:ln>
                <a:latin typeface="NikoshBAN" panose="02000000000000000000" pitchFamily="2" charset="0"/>
                <a:cs typeface="NikoshBAN" panose="02000000000000000000" pitchFamily="2" charset="0"/>
              </a:rPr>
              <a:t>খ্রিষ্টাব্দের ৭ই মার্চ ঢাকার </a:t>
            </a:r>
            <a:r>
              <a:rPr lang="as-IN" sz="3600" dirty="0" smtClean="0">
                <a:ln>
                  <a:solidFill>
                    <a:schemeClr val="tx1"/>
                  </a:solidFill>
                </a:ln>
                <a:latin typeface="NikoshBAN" panose="02000000000000000000" pitchFamily="2" charset="0"/>
                <a:cs typeface="NikoshBAN" panose="02000000000000000000" pitchFamily="2" charset="0"/>
              </a:rPr>
              <a:t>রমনা</a:t>
            </a:r>
            <a:r>
              <a:rPr lang="en-US" sz="3600" dirty="0">
                <a:ln>
                  <a:solidFill>
                    <a:schemeClr val="tx1"/>
                  </a:solidFill>
                </a:ln>
                <a:latin typeface="NikoshBAN" panose="02000000000000000000" pitchFamily="2" charset="0"/>
                <a:cs typeface="NikoshBAN" panose="02000000000000000000" pitchFamily="2" charset="0"/>
              </a:rPr>
              <a:t>য়</a:t>
            </a:r>
            <a:r>
              <a:rPr lang="as-IN" sz="3600" dirty="0" smtClean="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অবস্থিত </a:t>
            </a:r>
            <a:r>
              <a:rPr lang="as-IN" sz="3600" dirty="0" smtClean="0">
                <a:ln>
                  <a:solidFill>
                    <a:schemeClr val="tx1"/>
                  </a:solidFill>
                </a:ln>
                <a:latin typeface="NikoshBAN" panose="02000000000000000000" pitchFamily="2" charset="0"/>
                <a:cs typeface="NikoshBAN" panose="02000000000000000000" pitchFamily="2" charset="0"/>
              </a:rPr>
              <a:t>রেসকোর্স</a:t>
            </a:r>
            <a:r>
              <a:rPr lang="en-US" sz="3600" dirty="0" smtClean="0">
                <a:ln>
                  <a:solidFill>
                    <a:schemeClr val="tx1"/>
                  </a:solidFill>
                </a:ln>
                <a:latin typeface="NikoshBAN" panose="02000000000000000000" pitchFamily="2" charset="0"/>
                <a:cs typeface="NikoshBAN" panose="02000000000000000000" pitchFamily="2" charset="0"/>
              </a:rPr>
              <a:t> </a:t>
            </a:r>
            <a:r>
              <a:rPr lang="as-IN" sz="3600" dirty="0" smtClean="0">
                <a:ln>
                  <a:solidFill>
                    <a:schemeClr val="tx1"/>
                  </a:solidFill>
                </a:ln>
                <a:latin typeface="NikoshBAN" panose="02000000000000000000" pitchFamily="2" charset="0"/>
                <a:cs typeface="NikoshBAN" panose="02000000000000000000" pitchFamily="2" charset="0"/>
              </a:rPr>
              <a:t>ময়দানে</a:t>
            </a:r>
            <a:r>
              <a:rPr lang="as-IN" sz="3600" dirty="0">
                <a:ln>
                  <a:solidFill>
                    <a:schemeClr val="tx1"/>
                  </a:solidFill>
                </a:ln>
                <a:latin typeface="NikoshBAN" panose="02000000000000000000" pitchFamily="2" charset="0"/>
                <a:cs typeface="NikoshBAN" panose="02000000000000000000" pitchFamily="2" charset="0"/>
              </a:rPr>
              <a:t> (বর্তমান </a:t>
            </a:r>
            <a:r>
              <a:rPr lang="as-IN" sz="3600" dirty="0" smtClean="0">
                <a:ln>
                  <a:solidFill>
                    <a:schemeClr val="tx1"/>
                  </a:solidFill>
                </a:ln>
                <a:latin typeface="NikoshBAN" panose="02000000000000000000" pitchFamily="2" charset="0"/>
                <a:cs typeface="NikoshBAN" panose="02000000000000000000" pitchFamily="2" charset="0"/>
              </a:rPr>
              <a:t>সোহরাও</a:t>
            </a:r>
            <a:r>
              <a:rPr lang="en-US" sz="3600" dirty="0" err="1" smtClean="0">
                <a:ln>
                  <a:solidFill>
                    <a:schemeClr val="tx1"/>
                  </a:solidFill>
                </a:ln>
                <a:latin typeface="NikoshBAN" panose="02000000000000000000" pitchFamily="2" charset="0"/>
                <a:cs typeface="NikoshBAN" panose="02000000000000000000" pitchFamily="2" charset="0"/>
              </a:rPr>
              <a:t>য়া</a:t>
            </a:r>
            <a:r>
              <a:rPr lang="as-IN" sz="3600" dirty="0" smtClean="0">
                <a:ln>
                  <a:solidFill>
                    <a:schemeClr val="tx1"/>
                  </a:solidFill>
                </a:ln>
                <a:latin typeface="NikoshBAN" panose="02000000000000000000" pitchFamily="2" charset="0"/>
                <a:cs typeface="NikoshBAN" panose="02000000000000000000" pitchFamily="2" charset="0"/>
              </a:rPr>
              <a:t>র্দী </a:t>
            </a:r>
            <a:r>
              <a:rPr lang="as-IN" sz="3600" dirty="0">
                <a:ln>
                  <a:solidFill>
                    <a:schemeClr val="tx1"/>
                  </a:solidFill>
                </a:ln>
                <a:latin typeface="NikoshBAN" panose="02000000000000000000" pitchFamily="2" charset="0"/>
                <a:cs typeface="NikoshBAN" panose="02000000000000000000" pitchFamily="2" charset="0"/>
              </a:rPr>
              <a:t>উদ্যান) অনুষ্ঠিত </a:t>
            </a:r>
            <a:r>
              <a:rPr lang="as-IN" sz="3600" dirty="0" smtClean="0">
                <a:ln>
                  <a:solidFill>
                    <a:schemeClr val="tx1"/>
                  </a:solidFill>
                </a:ln>
                <a:latin typeface="NikoshBAN" panose="02000000000000000000" pitchFamily="2" charset="0"/>
                <a:cs typeface="NikoshBAN" panose="02000000000000000000" pitchFamily="2" charset="0"/>
              </a:rPr>
              <a:t>জনসভায়</a:t>
            </a:r>
            <a:r>
              <a:rPr lang="as-IN" sz="3600" dirty="0">
                <a:ln>
                  <a:solidFill>
                    <a:schemeClr val="tx1"/>
                  </a:solidFill>
                </a:ln>
                <a:latin typeface="NikoshBAN" panose="02000000000000000000" pitchFamily="2" charset="0"/>
                <a:cs typeface="NikoshBAN" panose="02000000000000000000" pitchFamily="2" charset="0"/>
              </a:rPr>
              <a:t> শেখ মুজিবুর রহমান কর্তৃক প্রদত্ত এক ঐতিহাসিক ভাষণ। তিনি উক্ত ভাষণ বিকেল ২টা ৪৫ মিনিটে শুরু করে বিকেল ৩টা ৩ মিনিটে শেষ করেন। উক্ত </a:t>
            </a:r>
            <a:r>
              <a:rPr lang="as-IN" sz="3600" dirty="0" smtClean="0">
                <a:ln>
                  <a:solidFill>
                    <a:schemeClr val="tx1"/>
                  </a:solidFill>
                </a:ln>
                <a:latin typeface="NikoshBAN" panose="02000000000000000000" pitchFamily="2" charset="0"/>
                <a:cs typeface="NikoshBAN" panose="02000000000000000000" pitchFamily="2" charset="0"/>
              </a:rPr>
              <a:t>ভাষণ</a:t>
            </a:r>
            <a:r>
              <a:rPr lang="en-US" sz="3600" dirty="0" smtClean="0">
                <a:ln>
                  <a:solidFill>
                    <a:schemeClr val="tx1"/>
                  </a:solidFill>
                </a:ln>
                <a:latin typeface="NikoshBAN" panose="02000000000000000000" pitchFamily="2" charset="0"/>
                <a:cs typeface="NikoshBAN" panose="02000000000000000000" pitchFamily="2" charset="0"/>
              </a:rPr>
              <a:t> </a:t>
            </a:r>
            <a:r>
              <a:rPr lang="as-IN" sz="3600" dirty="0" smtClean="0">
                <a:ln>
                  <a:solidFill>
                    <a:schemeClr val="tx1"/>
                  </a:solidFill>
                </a:ln>
                <a:latin typeface="NikoshBAN" panose="02000000000000000000" pitchFamily="2" charset="0"/>
                <a:cs typeface="NikoshBAN" panose="02000000000000000000" pitchFamily="2" charset="0"/>
              </a:rPr>
              <a:t>১৮ </a:t>
            </a:r>
            <a:r>
              <a:rPr lang="as-IN" sz="3600" dirty="0">
                <a:ln>
                  <a:solidFill>
                    <a:schemeClr val="tx1"/>
                  </a:solidFill>
                </a:ln>
                <a:latin typeface="NikoshBAN" panose="02000000000000000000" pitchFamily="2" charset="0"/>
                <a:cs typeface="NikoshBAN" panose="02000000000000000000" pitchFamily="2" charset="0"/>
              </a:rPr>
              <a:t>মিনিট </a:t>
            </a:r>
            <a:r>
              <a:rPr lang="en-US" sz="3600" dirty="0" err="1" smtClean="0">
                <a:ln>
                  <a:solidFill>
                    <a:schemeClr val="tx1"/>
                  </a:solidFill>
                </a:ln>
                <a:latin typeface="NikoshBAN" panose="02000000000000000000" pitchFamily="2" charset="0"/>
                <a:cs typeface="NikoshBAN" panose="02000000000000000000" pitchFamily="2" charset="0"/>
              </a:rPr>
              <a:t>স্থায়ী</a:t>
            </a:r>
            <a:r>
              <a:rPr lang="as-IN" sz="3600" dirty="0" smtClean="0">
                <a:ln>
                  <a:solidFill>
                    <a:schemeClr val="tx1"/>
                  </a:solidFill>
                </a:ln>
                <a:latin typeface="NikoshBAN" panose="02000000000000000000" pitchFamily="2" charset="0"/>
                <a:cs typeface="NikoshBAN" panose="02000000000000000000" pitchFamily="2" charset="0"/>
              </a:rPr>
              <a:t> হয়।</a:t>
            </a:r>
            <a:endParaRPr lang="en-US" sz="3600" dirty="0" smtClean="0">
              <a:ln>
                <a:solidFill>
                  <a:schemeClr val="tx1"/>
                </a:solidFill>
              </a:ln>
              <a:latin typeface="NikoshBAN" panose="02000000000000000000" pitchFamily="2" charset="0"/>
              <a:cs typeface="NikoshBAN" panose="02000000000000000000" pitchFamily="2" charset="0"/>
            </a:endParaRPr>
          </a:p>
          <a:p>
            <a:pPr algn="just"/>
            <a:endParaRPr lang="as-IN" sz="3600" dirty="0">
              <a:ln>
                <a:solidFill>
                  <a:schemeClr val="tx1"/>
                </a:solidFill>
              </a:ln>
              <a:latin typeface="NikoshBAN" panose="02000000000000000000" pitchFamily="2" charset="0"/>
              <a:cs typeface="NikoshBAN" panose="02000000000000000000" pitchFamily="2" charset="0"/>
            </a:endParaRPr>
          </a:p>
          <a:p>
            <a:pPr algn="just"/>
            <a:r>
              <a:rPr lang="as-IN" sz="3600" dirty="0">
                <a:ln>
                  <a:solidFill>
                    <a:schemeClr val="tx1"/>
                  </a:solidFill>
                </a:ln>
                <a:latin typeface="NikoshBAN" panose="02000000000000000000" pitchFamily="2" charset="0"/>
                <a:cs typeface="NikoshBAN" panose="02000000000000000000" pitchFamily="2" charset="0"/>
              </a:rPr>
              <a:t>এই ভাষণে তিনি তৎকালীন পূর্ব পাকিস্তানের (বর্তমানে বাংলাদেশ) বাঙালিদেরকে স্বাধীনতা সংগ্রামের জন্য প্রস্তুত </a:t>
            </a:r>
            <a:r>
              <a:rPr lang="as-IN" sz="3600" dirty="0" smtClean="0">
                <a:ln>
                  <a:solidFill>
                    <a:schemeClr val="tx1"/>
                  </a:solidFill>
                </a:ln>
                <a:latin typeface="NikoshBAN" panose="02000000000000000000" pitchFamily="2" charset="0"/>
                <a:cs typeface="NikoshBAN" panose="02000000000000000000" pitchFamily="2" charset="0"/>
              </a:rPr>
              <a:t>হ</a:t>
            </a:r>
            <a:r>
              <a:rPr lang="en-US" sz="3600" dirty="0" err="1" smtClean="0">
                <a:ln>
                  <a:solidFill>
                    <a:schemeClr val="tx1"/>
                  </a:solidFill>
                </a:ln>
                <a:latin typeface="NikoshBAN" panose="02000000000000000000" pitchFamily="2" charset="0"/>
                <a:cs typeface="NikoshBAN" panose="02000000000000000000" pitchFamily="2" charset="0"/>
              </a:rPr>
              <a:t>ওয়ার</a:t>
            </a:r>
            <a:r>
              <a:rPr lang="as-IN" sz="3600" dirty="0" smtClean="0">
                <a:ln>
                  <a:solidFill>
                    <a:schemeClr val="tx1"/>
                  </a:solidFill>
                </a:ln>
                <a:latin typeface="NikoshBAN" panose="02000000000000000000" pitchFamily="2" charset="0"/>
                <a:cs typeface="NikoshBAN" panose="02000000000000000000" pitchFamily="2" charset="0"/>
              </a:rPr>
              <a:t> আহ</a:t>
            </a:r>
            <a:r>
              <a:rPr lang="en-US" sz="3600" dirty="0" err="1" smtClean="0">
                <a:ln>
                  <a:solidFill>
                    <a:schemeClr val="tx1"/>
                  </a:solidFill>
                </a:ln>
                <a:latin typeface="NikoshBAN" panose="02000000000000000000" pitchFamily="2" charset="0"/>
                <a:cs typeface="NikoshBAN" panose="02000000000000000000" pitchFamily="2" charset="0"/>
              </a:rPr>
              <a:t>বা</a:t>
            </a:r>
            <a:r>
              <a:rPr lang="as-IN" sz="3600" dirty="0" smtClean="0">
                <a:ln>
                  <a:solidFill>
                    <a:schemeClr val="tx1"/>
                  </a:solidFill>
                </a:ln>
                <a:latin typeface="NikoshBAN" panose="02000000000000000000" pitchFamily="2" charset="0"/>
                <a:cs typeface="NikoshBAN" panose="02000000000000000000" pitchFamily="2" charset="0"/>
              </a:rPr>
              <a:t>ন </a:t>
            </a:r>
            <a:r>
              <a:rPr lang="as-IN" sz="3600" dirty="0">
                <a:ln>
                  <a:solidFill>
                    <a:schemeClr val="tx1"/>
                  </a:solidFill>
                </a:ln>
                <a:latin typeface="NikoshBAN" panose="02000000000000000000" pitchFamily="2" charset="0"/>
                <a:cs typeface="NikoshBAN" panose="02000000000000000000" pitchFamily="2" charset="0"/>
              </a:rPr>
              <a:t>জানান</a:t>
            </a:r>
            <a:r>
              <a:rPr lang="as-IN" sz="3600" dirty="0" smtClean="0">
                <a:ln>
                  <a:solidFill>
                    <a:schemeClr val="tx1"/>
                  </a:solidFill>
                </a:ln>
                <a:latin typeface="NikoshBAN" panose="02000000000000000000" pitchFamily="2" charset="0"/>
                <a:cs typeface="NikoshBAN" panose="02000000000000000000" pitchFamily="2" charset="0"/>
              </a:rPr>
              <a:t>।</a:t>
            </a:r>
            <a:endParaRPr lang="en-US" sz="3600" dirty="0">
              <a:ln>
                <a:solidFill>
                  <a:schemeClr val="tx1"/>
                </a:solidFill>
              </a:ln>
              <a:latin typeface="NikoshBAN" panose="02000000000000000000" pitchFamily="2" charset="0"/>
              <a:cs typeface="NikoshBAN" panose="02000000000000000000" pitchFamily="2" charset="0"/>
            </a:endParaRPr>
          </a:p>
        </p:txBody>
      </p:sp>
      <p:sp>
        <p:nvSpPr>
          <p:cNvPr id="8" name="TextBox 7"/>
          <p:cNvSpPr txBox="1"/>
          <p:nvPr/>
        </p:nvSpPr>
        <p:spPr>
          <a:xfrm>
            <a:off x="585283" y="559558"/>
            <a:ext cx="11042615" cy="830997"/>
          </a:xfrm>
          <a:prstGeom prst="rect">
            <a:avLst/>
          </a:prstGeom>
          <a:noFill/>
          <a:ln w="28575">
            <a:solidFill>
              <a:srgbClr val="FF0066"/>
            </a:solidFill>
          </a:ln>
        </p:spPr>
        <p:txBody>
          <a:bodyPr wrap="square" rtlCol="0">
            <a:spAutoFit/>
          </a:bodyPr>
          <a:lstStyle/>
          <a:p>
            <a:pPr algn="ctr"/>
            <a:r>
              <a:rPr lang="en-US" sz="4800" b="1" dirty="0" err="1" smtClean="0">
                <a:ln>
                  <a:solidFill>
                    <a:schemeClr val="tx1"/>
                  </a:solidFill>
                </a:ln>
                <a:solidFill>
                  <a:srgbClr val="FF0066"/>
                </a:solidFill>
                <a:latin typeface="NikoshBAN" panose="02000000000000000000" pitchFamily="2" charset="0"/>
                <a:cs typeface="NikoshBAN" panose="02000000000000000000" pitchFamily="2" charset="0"/>
              </a:rPr>
              <a:t>ঐতিহাসিক</a:t>
            </a:r>
            <a:r>
              <a:rPr lang="en-US" sz="4800" b="1" dirty="0" smtClean="0">
                <a:ln>
                  <a:solidFill>
                    <a:schemeClr val="tx1"/>
                  </a:solidFill>
                </a:ln>
                <a:solidFill>
                  <a:srgbClr val="FF0066"/>
                </a:solidFill>
                <a:latin typeface="NikoshBAN" panose="02000000000000000000" pitchFamily="2" charset="0"/>
                <a:cs typeface="NikoshBAN" panose="02000000000000000000" pitchFamily="2" charset="0"/>
              </a:rPr>
              <a:t> ৭ </a:t>
            </a:r>
            <a:r>
              <a:rPr lang="en-US" sz="4800" b="1" dirty="0" err="1" smtClean="0">
                <a:ln>
                  <a:solidFill>
                    <a:schemeClr val="tx1"/>
                  </a:solidFill>
                </a:ln>
                <a:solidFill>
                  <a:srgbClr val="FF0066"/>
                </a:solidFill>
                <a:latin typeface="NikoshBAN" panose="02000000000000000000" pitchFamily="2" charset="0"/>
                <a:cs typeface="NikoshBAN" panose="02000000000000000000" pitchFamily="2" charset="0"/>
              </a:rPr>
              <a:t>মার্চে</a:t>
            </a:r>
            <a:r>
              <a:rPr lang="en-US" sz="4800" b="1"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800" b="1" dirty="0" err="1" smtClean="0">
                <a:ln>
                  <a:solidFill>
                    <a:schemeClr val="tx1"/>
                  </a:solidFill>
                </a:ln>
                <a:solidFill>
                  <a:srgbClr val="FF0066"/>
                </a:solidFill>
                <a:latin typeface="NikoshBAN" panose="02000000000000000000" pitchFamily="2" charset="0"/>
                <a:cs typeface="NikoshBAN" panose="02000000000000000000" pitchFamily="2" charset="0"/>
              </a:rPr>
              <a:t>বঙ্গবন্ধুর</a:t>
            </a:r>
            <a:r>
              <a:rPr lang="en-US" sz="4800" b="1"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800" b="1" dirty="0" err="1" smtClean="0">
                <a:ln>
                  <a:solidFill>
                    <a:schemeClr val="tx1"/>
                  </a:solidFill>
                </a:ln>
                <a:solidFill>
                  <a:srgbClr val="FF0066"/>
                </a:solidFill>
                <a:latin typeface="NikoshBAN" panose="02000000000000000000" pitchFamily="2" charset="0"/>
                <a:cs typeface="NikoshBAN" panose="02000000000000000000" pitchFamily="2" charset="0"/>
              </a:rPr>
              <a:t>ঐতিহাসিক</a:t>
            </a:r>
            <a:r>
              <a:rPr lang="en-US" sz="4800" b="1"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800" b="1" dirty="0" err="1" smtClean="0">
                <a:ln>
                  <a:solidFill>
                    <a:schemeClr val="tx1"/>
                  </a:solidFill>
                </a:ln>
                <a:solidFill>
                  <a:srgbClr val="FF0066"/>
                </a:solidFill>
                <a:latin typeface="NikoshBAN" panose="02000000000000000000" pitchFamily="2" charset="0"/>
                <a:cs typeface="NikoshBAN" panose="02000000000000000000" pitchFamily="2" charset="0"/>
              </a:rPr>
              <a:t>ভাষণ</a:t>
            </a:r>
            <a:r>
              <a:rPr lang="en-US" sz="4800" b="1"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800" b="1" dirty="0" err="1" smtClean="0">
                <a:ln>
                  <a:solidFill>
                    <a:schemeClr val="tx1"/>
                  </a:solidFill>
                </a:ln>
                <a:solidFill>
                  <a:srgbClr val="FF0066"/>
                </a:solidFill>
                <a:latin typeface="NikoshBAN" panose="02000000000000000000" pitchFamily="2" charset="0"/>
                <a:cs typeface="NikoshBAN" panose="02000000000000000000" pitchFamily="2" charset="0"/>
              </a:rPr>
              <a:t>বা</a:t>
            </a:r>
            <a:r>
              <a:rPr lang="en-US" sz="4800" b="1" dirty="0" smtClean="0">
                <a:ln>
                  <a:solidFill>
                    <a:schemeClr val="tx1"/>
                  </a:solidFill>
                </a:ln>
                <a:solidFill>
                  <a:srgbClr val="FF0066"/>
                </a:solidFill>
                <a:latin typeface="NikoshBAN" panose="02000000000000000000" pitchFamily="2" charset="0"/>
                <a:cs typeface="NikoshBAN" panose="02000000000000000000" pitchFamily="2" charset="0"/>
              </a:rPr>
              <a:t> </a:t>
            </a:r>
            <a:r>
              <a:rPr lang="en-US" sz="4800" b="1" dirty="0" err="1" smtClean="0">
                <a:ln>
                  <a:solidFill>
                    <a:schemeClr val="tx1"/>
                  </a:solidFill>
                </a:ln>
                <a:solidFill>
                  <a:srgbClr val="FF0066"/>
                </a:solidFill>
                <a:latin typeface="NikoshBAN" panose="02000000000000000000" pitchFamily="2" charset="0"/>
                <a:cs typeface="NikoshBAN" panose="02000000000000000000" pitchFamily="2" charset="0"/>
              </a:rPr>
              <a:t>ঘোষণা</a:t>
            </a:r>
            <a:r>
              <a:rPr lang="en-US" sz="4800" b="1" dirty="0" smtClean="0">
                <a:ln>
                  <a:solidFill>
                    <a:schemeClr val="tx1"/>
                  </a:solidFill>
                </a:ln>
                <a:solidFill>
                  <a:srgbClr val="FF0066"/>
                </a:solidFill>
                <a:latin typeface="NikoshBAN" panose="02000000000000000000" pitchFamily="2" charset="0"/>
                <a:cs typeface="NikoshBAN" panose="02000000000000000000" pitchFamily="2" charset="0"/>
              </a:rPr>
              <a:t> </a:t>
            </a:r>
            <a:endParaRPr lang="en-US" sz="4800" b="1" dirty="0">
              <a:ln>
                <a:solidFill>
                  <a:schemeClr val="tx1"/>
                </a:solidFill>
              </a:ln>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808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068391" y="653310"/>
            <a:ext cx="9889589" cy="1754326"/>
          </a:xfrm>
          <a:prstGeom prst="rect">
            <a:avLst/>
          </a:prstGeom>
          <a:noFill/>
        </p:spPr>
        <p:txBody>
          <a:bodyPr wrap="square" rtlCol="0">
            <a:spAutoFit/>
          </a:bodyPr>
          <a:lstStyle/>
          <a:p>
            <a:r>
              <a:rPr lang="as-IN" sz="3600" dirty="0">
                <a:ln>
                  <a:solidFill>
                    <a:srgbClr val="002060"/>
                  </a:solidFill>
                </a:ln>
                <a:latin typeface="NikoshBAN" panose="02000000000000000000" pitchFamily="2" charset="0"/>
                <a:cs typeface="NikoshBAN" panose="02000000000000000000" pitchFamily="2" charset="0"/>
              </a:rPr>
              <a:t>১৯৭১ সালের ৫ এপ্রিল যুক্তরাষ্ট্রে নিউজউইক ম্যাগাজিন তাদের প্রচ্ছদ প্রতিবেদন করে বঙ্গবন্ধুকে নিয়ে। এই প্রতিবেদনে তাকে অভিহিত করা হয় 'রাজনীতির কবি' হিসেবে</a:t>
            </a:r>
            <a:r>
              <a:rPr lang="as-IN" sz="3600" dirty="0" smtClean="0">
                <a:ln>
                  <a:solidFill>
                    <a:srgbClr val="002060"/>
                  </a:solidFill>
                </a:ln>
                <a:latin typeface="NikoshBAN" panose="02000000000000000000" pitchFamily="2" charset="0"/>
                <a:cs typeface="NikoshBAN" panose="02000000000000000000" pitchFamily="2" charset="0"/>
              </a:rPr>
              <a:t>।</a:t>
            </a:r>
            <a:endParaRPr lang="en-US" sz="3600" dirty="0">
              <a:ln>
                <a:solidFill>
                  <a:srgbClr val="002060"/>
                </a:solidFill>
              </a:ln>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513" y="2474301"/>
            <a:ext cx="9049346" cy="4099472"/>
          </a:xfrm>
          <a:prstGeom prst="rect">
            <a:avLst/>
          </a:prstGeom>
        </p:spPr>
      </p:pic>
    </p:spTree>
    <p:extLst>
      <p:ext uri="{BB962C8B-B14F-4D97-AF65-F5344CB8AC3E}">
        <p14:creationId xmlns:p14="http://schemas.microsoft.com/office/powerpoint/2010/main" val="4097355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
            <a:ext cx="12192001" cy="6858001"/>
            <a:chOff x="-1" y="-1"/>
            <a:chExt cx="12192001" cy="6858001"/>
          </a:xfrm>
        </p:grpSpPr>
        <p:sp>
          <p:nvSpPr>
            <p:cNvPr id="3" name="Rectangle 2"/>
            <p:cNvSpPr/>
            <p:nvPr/>
          </p:nvSpPr>
          <p:spPr>
            <a:xfrm>
              <a:off x="-1" y="-1"/>
              <a:ext cx="12192001" cy="6858001"/>
            </a:xfrm>
            <a:prstGeom prst="rect">
              <a:avLst/>
            </a:prstGeom>
            <a:noFill/>
            <a:ln w="76200">
              <a:gradFill flip="none" rotWithShape="1">
                <a:gsLst>
                  <a:gs pos="0">
                    <a:srgbClr val="FF0000"/>
                  </a:gs>
                  <a:gs pos="100000">
                    <a:srgbClr val="FF0066"/>
                  </a:gs>
                  <a:gs pos="65000">
                    <a:srgbClr val="7030A0"/>
                  </a:gs>
                  <a:gs pos="42000">
                    <a:srgbClr val="00B050"/>
                  </a:gs>
                  <a:gs pos="23000">
                    <a:srgbClr val="FFC000"/>
                  </a:gs>
                  <a:gs pos="84000">
                    <a:srgbClr val="00B05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160" y="95534"/>
              <a:ext cx="12007756" cy="6680578"/>
            </a:xfrm>
            <a:prstGeom prst="rect">
              <a:avLst/>
            </a:prstGeom>
            <a:noFill/>
            <a:ln w="57150">
              <a:gradFill flip="none" rotWithShape="1">
                <a:gsLst>
                  <a:gs pos="45000">
                    <a:srgbClr val="FF0000"/>
                  </a:gs>
                  <a:gs pos="100000">
                    <a:srgbClr val="7030A0"/>
                  </a:gs>
                  <a:gs pos="0">
                    <a:srgbClr val="00B050"/>
                  </a:gs>
                </a:gsLst>
                <a:path path="circle">
                  <a:fillToRect l="100000" t="100000"/>
                </a:path>
                <a:tileRect r="-100000" b="-10000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75846"/>
              <a:ext cx="11828585" cy="6530789"/>
            </a:xfrm>
            <a:prstGeom prst="rect">
              <a:avLst/>
            </a:prstGeom>
          </p:spPr>
        </p:pic>
        <p:sp>
          <p:nvSpPr>
            <p:cNvPr id="6" name="Rectangle 5"/>
            <p:cNvSpPr/>
            <p:nvPr/>
          </p:nvSpPr>
          <p:spPr>
            <a:xfrm>
              <a:off x="148550" y="162198"/>
              <a:ext cx="11867254" cy="6533285"/>
            </a:xfrm>
            <a:prstGeom prst="rect">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50166" y="506437"/>
            <a:ext cx="11254154" cy="1323439"/>
          </a:xfrm>
          <a:prstGeom prst="rect">
            <a:avLst/>
          </a:prstGeom>
          <a:noFill/>
        </p:spPr>
        <p:txBody>
          <a:bodyPr wrap="square" rtlCol="0">
            <a:spAutoFit/>
          </a:bodyPr>
          <a:lstStyle/>
          <a:p>
            <a:r>
              <a:rPr lang="as-IN" sz="4000" dirty="0">
                <a:ln>
                  <a:solidFill>
                    <a:srgbClr val="002060"/>
                  </a:solidFill>
                </a:ln>
                <a:latin typeface="NikoshBAN" panose="02000000000000000000" pitchFamily="2" charset="0"/>
                <a:cs typeface="NikoshBAN" panose="02000000000000000000" pitchFamily="2" charset="0"/>
              </a:rPr>
              <a:t>২০১৭ সালের ৩০ শে অক্টোবর ইউনেস্কো এই ভাষণকে ঐতিহাসিক দলিল হিসেবে স্বীকৃতি দেয়</a:t>
            </a:r>
            <a:r>
              <a:rPr lang="as-IN" sz="4000" dirty="0" smtClean="0">
                <a:ln>
                  <a:solidFill>
                    <a:srgbClr val="002060"/>
                  </a:solidFill>
                </a:ln>
                <a:latin typeface="NikoshBAN" panose="02000000000000000000" pitchFamily="2" charset="0"/>
                <a:cs typeface="NikoshBAN" panose="02000000000000000000" pitchFamily="2" charset="0"/>
              </a:rPr>
              <a:t>।</a:t>
            </a:r>
            <a:endParaRPr lang="en-US" sz="4000" dirty="0">
              <a:ln>
                <a:solidFill>
                  <a:srgbClr val="002060"/>
                </a:solidFill>
              </a:ln>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56" y="2304751"/>
            <a:ext cx="7090116" cy="3983744"/>
          </a:xfrm>
          <a:prstGeom prst="rect">
            <a:avLst/>
          </a:prstGeom>
        </p:spPr>
      </p:pic>
    </p:spTree>
    <p:extLst>
      <p:ext uri="{BB962C8B-B14F-4D97-AF65-F5344CB8AC3E}">
        <p14:creationId xmlns:p14="http://schemas.microsoft.com/office/powerpoint/2010/main" val="1613978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2063</Words>
  <Application>Microsoft Office PowerPoint</Application>
  <PresentationFormat>Widescreen</PresentationFormat>
  <Paragraphs>123</Paragraphs>
  <Slides>48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KumarkhaliMJ</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78</cp:revision>
  <dcterms:created xsi:type="dcterms:W3CDTF">2021-10-12T13:52:41Z</dcterms:created>
  <dcterms:modified xsi:type="dcterms:W3CDTF">2022-03-07T01:02:07Z</dcterms:modified>
</cp:coreProperties>
</file>