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8" r:id="rId2"/>
    <p:sldId id="259" r:id="rId3"/>
    <p:sldId id="260" r:id="rId4"/>
    <p:sldId id="267" r:id="rId5"/>
    <p:sldId id="268" r:id="rId6"/>
    <p:sldId id="269" r:id="rId7"/>
    <p:sldId id="442" r:id="rId8"/>
    <p:sldId id="461" r:id="rId9"/>
    <p:sldId id="462" r:id="rId10"/>
    <p:sldId id="294" r:id="rId11"/>
    <p:sldId id="459" r:id="rId12"/>
    <p:sldId id="463" r:id="rId13"/>
    <p:sldId id="464" r:id="rId14"/>
    <p:sldId id="465" r:id="rId15"/>
    <p:sldId id="466" r:id="rId16"/>
    <p:sldId id="467" r:id="rId17"/>
    <p:sldId id="468" r:id="rId18"/>
    <p:sldId id="469" r:id="rId19"/>
    <p:sldId id="470" r:id="rId20"/>
    <p:sldId id="471" r:id="rId21"/>
    <p:sldId id="472" r:id="rId22"/>
    <p:sldId id="473" r:id="rId23"/>
    <p:sldId id="474" r:id="rId24"/>
    <p:sldId id="475" r:id="rId25"/>
    <p:sldId id="476" r:id="rId26"/>
    <p:sldId id="477" r:id="rId27"/>
    <p:sldId id="478" r:id="rId28"/>
    <p:sldId id="479" r:id="rId29"/>
    <p:sldId id="480" r:id="rId30"/>
    <p:sldId id="481" r:id="rId31"/>
    <p:sldId id="286" r:id="rId32"/>
    <p:sldId id="287" r:id="rId33"/>
    <p:sldId id="288" r:id="rId34"/>
    <p:sldId id="299" r:id="rId35"/>
    <p:sldId id="300" r:id="rId36"/>
    <p:sldId id="301" r:id="rId37"/>
    <p:sldId id="302" r:id="rId38"/>
    <p:sldId id="304" r:id="rId39"/>
    <p:sldId id="303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0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2A351-08E2-4F08-9165-299918A168F4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9E48E-38CF-4FA8-A7C1-97CCC4E4E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448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35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30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9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74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5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9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2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30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6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78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50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D2560-32AA-4F69-9BC9-BB08AE449A7B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53438-75EB-4711-B9D3-4A5BE11F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5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f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/>
          <p:cNvSpPr/>
          <p:nvPr/>
        </p:nvSpPr>
        <p:spPr>
          <a:xfrm>
            <a:off x="336645" y="1196776"/>
            <a:ext cx="11518710" cy="259307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600236" y="955662"/>
            <a:ext cx="1024467" cy="4795476"/>
            <a:chOff x="1752409" y="411137"/>
            <a:chExt cx="1024467" cy="4795476"/>
          </a:xfrm>
        </p:grpSpPr>
        <p:sp>
          <p:nvSpPr>
            <p:cNvPr id="12" name="Freeform 11"/>
            <p:cNvSpPr/>
            <p:nvPr/>
          </p:nvSpPr>
          <p:spPr>
            <a:xfrm>
              <a:off x="1849535" y="411137"/>
              <a:ext cx="776079" cy="723332"/>
            </a:xfrm>
            <a:custGeom>
              <a:avLst/>
              <a:gdLst>
                <a:gd name="connsiteX0" fmla="*/ 373470 w 776079"/>
                <a:gd name="connsiteY0" fmla="*/ 0 h 723332"/>
                <a:gd name="connsiteX1" fmla="*/ 776079 w 776079"/>
                <a:gd name="connsiteY1" fmla="*/ 361666 h 723332"/>
                <a:gd name="connsiteX2" fmla="*/ 373470 w 776079"/>
                <a:gd name="connsiteY2" fmla="*/ 723332 h 723332"/>
                <a:gd name="connsiteX3" fmla="*/ 2500 w 776079"/>
                <a:gd name="connsiteY3" fmla="*/ 502443 h 723332"/>
                <a:gd name="connsiteX4" fmla="*/ 0 w 776079"/>
                <a:gd name="connsiteY4" fmla="*/ 491320 h 723332"/>
                <a:gd name="connsiteX5" fmla="*/ 219899 w 776079"/>
                <a:gd name="connsiteY5" fmla="*/ 491320 h 723332"/>
                <a:gd name="connsiteX6" fmla="*/ 287145 w 776079"/>
                <a:gd name="connsiteY6" fmla="*/ 528288 h 723332"/>
                <a:gd name="connsiteX7" fmla="*/ 373470 w 776079"/>
                <a:gd name="connsiteY7" fmla="*/ 542499 h 723332"/>
                <a:gd name="connsiteX8" fmla="*/ 595246 w 776079"/>
                <a:gd name="connsiteY8" fmla="*/ 361666 h 723332"/>
                <a:gd name="connsiteX9" fmla="*/ 373470 w 776079"/>
                <a:gd name="connsiteY9" fmla="*/ 180833 h 723332"/>
                <a:gd name="connsiteX10" fmla="*/ 287145 w 776079"/>
                <a:gd name="connsiteY10" fmla="*/ 195044 h 723332"/>
                <a:gd name="connsiteX11" fmla="*/ 219897 w 776079"/>
                <a:gd name="connsiteY11" fmla="*/ 232013 h 723332"/>
                <a:gd name="connsiteX12" fmla="*/ 0 w 776079"/>
                <a:gd name="connsiteY12" fmla="*/ 232013 h 723332"/>
                <a:gd name="connsiteX13" fmla="*/ 2500 w 776079"/>
                <a:gd name="connsiteY13" fmla="*/ 220889 h 723332"/>
                <a:gd name="connsiteX14" fmla="*/ 373470 w 776079"/>
                <a:gd name="connsiteY14" fmla="*/ 0 h 723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6079" h="723332">
                  <a:moveTo>
                    <a:pt x="373470" y="0"/>
                  </a:moveTo>
                  <a:cubicBezTo>
                    <a:pt x="595825" y="0"/>
                    <a:pt x="776079" y="161923"/>
                    <a:pt x="776079" y="361666"/>
                  </a:cubicBezTo>
                  <a:cubicBezTo>
                    <a:pt x="776079" y="561409"/>
                    <a:pt x="595825" y="723332"/>
                    <a:pt x="373470" y="723332"/>
                  </a:cubicBezTo>
                  <a:cubicBezTo>
                    <a:pt x="206704" y="723332"/>
                    <a:pt x="63620" y="632250"/>
                    <a:pt x="2500" y="502443"/>
                  </a:cubicBezTo>
                  <a:lnTo>
                    <a:pt x="0" y="491320"/>
                  </a:lnTo>
                  <a:lnTo>
                    <a:pt x="219899" y="491320"/>
                  </a:lnTo>
                  <a:lnTo>
                    <a:pt x="287145" y="528288"/>
                  </a:lnTo>
                  <a:cubicBezTo>
                    <a:pt x="313678" y="537439"/>
                    <a:pt x="342849" y="542499"/>
                    <a:pt x="373470" y="542499"/>
                  </a:cubicBezTo>
                  <a:cubicBezTo>
                    <a:pt x="495954" y="542499"/>
                    <a:pt x="595246" y="461537"/>
                    <a:pt x="595246" y="361666"/>
                  </a:cubicBezTo>
                  <a:cubicBezTo>
                    <a:pt x="595246" y="261795"/>
                    <a:pt x="495954" y="180833"/>
                    <a:pt x="373470" y="180833"/>
                  </a:cubicBezTo>
                  <a:cubicBezTo>
                    <a:pt x="342849" y="180833"/>
                    <a:pt x="313678" y="185893"/>
                    <a:pt x="287145" y="195044"/>
                  </a:cubicBezTo>
                  <a:lnTo>
                    <a:pt x="219897" y="232013"/>
                  </a:lnTo>
                  <a:lnTo>
                    <a:pt x="0" y="232013"/>
                  </a:lnTo>
                  <a:lnTo>
                    <a:pt x="2500" y="220889"/>
                  </a:lnTo>
                  <a:cubicBezTo>
                    <a:pt x="63620" y="91082"/>
                    <a:pt x="206704" y="0"/>
                    <a:pt x="37347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112243" y="1218062"/>
              <a:ext cx="177421" cy="26613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087222" y="1635453"/>
              <a:ext cx="177421" cy="26613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112242" y="2052844"/>
              <a:ext cx="177421" cy="26613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109968" y="2619232"/>
              <a:ext cx="177421" cy="26613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109968" y="3052553"/>
              <a:ext cx="177421" cy="26613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109968" y="3563201"/>
              <a:ext cx="177421" cy="26613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Diamond 18"/>
            <p:cNvSpPr/>
            <p:nvPr/>
          </p:nvSpPr>
          <p:spPr>
            <a:xfrm>
              <a:off x="1752409" y="4073849"/>
              <a:ext cx="1024467" cy="1132764"/>
            </a:xfrm>
            <a:prstGeom prst="diamond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 smtClean="0"/>
                <a:t>স্বা </a:t>
              </a:r>
              <a:endParaRPr lang="en-US" sz="36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917156" y="955662"/>
            <a:ext cx="1024467" cy="4795476"/>
            <a:chOff x="1752409" y="411137"/>
            <a:chExt cx="1024467" cy="4795476"/>
          </a:xfrm>
        </p:grpSpPr>
        <p:sp>
          <p:nvSpPr>
            <p:cNvPr id="35" name="Freeform 34"/>
            <p:cNvSpPr/>
            <p:nvPr/>
          </p:nvSpPr>
          <p:spPr>
            <a:xfrm>
              <a:off x="1849535" y="411137"/>
              <a:ext cx="776079" cy="723332"/>
            </a:xfrm>
            <a:custGeom>
              <a:avLst/>
              <a:gdLst>
                <a:gd name="connsiteX0" fmla="*/ 373470 w 776079"/>
                <a:gd name="connsiteY0" fmla="*/ 0 h 723332"/>
                <a:gd name="connsiteX1" fmla="*/ 776079 w 776079"/>
                <a:gd name="connsiteY1" fmla="*/ 361666 h 723332"/>
                <a:gd name="connsiteX2" fmla="*/ 373470 w 776079"/>
                <a:gd name="connsiteY2" fmla="*/ 723332 h 723332"/>
                <a:gd name="connsiteX3" fmla="*/ 2500 w 776079"/>
                <a:gd name="connsiteY3" fmla="*/ 502443 h 723332"/>
                <a:gd name="connsiteX4" fmla="*/ 0 w 776079"/>
                <a:gd name="connsiteY4" fmla="*/ 491320 h 723332"/>
                <a:gd name="connsiteX5" fmla="*/ 219899 w 776079"/>
                <a:gd name="connsiteY5" fmla="*/ 491320 h 723332"/>
                <a:gd name="connsiteX6" fmla="*/ 287145 w 776079"/>
                <a:gd name="connsiteY6" fmla="*/ 528288 h 723332"/>
                <a:gd name="connsiteX7" fmla="*/ 373470 w 776079"/>
                <a:gd name="connsiteY7" fmla="*/ 542499 h 723332"/>
                <a:gd name="connsiteX8" fmla="*/ 595246 w 776079"/>
                <a:gd name="connsiteY8" fmla="*/ 361666 h 723332"/>
                <a:gd name="connsiteX9" fmla="*/ 373470 w 776079"/>
                <a:gd name="connsiteY9" fmla="*/ 180833 h 723332"/>
                <a:gd name="connsiteX10" fmla="*/ 287145 w 776079"/>
                <a:gd name="connsiteY10" fmla="*/ 195044 h 723332"/>
                <a:gd name="connsiteX11" fmla="*/ 219897 w 776079"/>
                <a:gd name="connsiteY11" fmla="*/ 232013 h 723332"/>
                <a:gd name="connsiteX12" fmla="*/ 0 w 776079"/>
                <a:gd name="connsiteY12" fmla="*/ 232013 h 723332"/>
                <a:gd name="connsiteX13" fmla="*/ 2500 w 776079"/>
                <a:gd name="connsiteY13" fmla="*/ 220889 h 723332"/>
                <a:gd name="connsiteX14" fmla="*/ 373470 w 776079"/>
                <a:gd name="connsiteY14" fmla="*/ 0 h 723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6079" h="723332">
                  <a:moveTo>
                    <a:pt x="373470" y="0"/>
                  </a:moveTo>
                  <a:cubicBezTo>
                    <a:pt x="595825" y="0"/>
                    <a:pt x="776079" y="161923"/>
                    <a:pt x="776079" y="361666"/>
                  </a:cubicBezTo>
                  <a:cubicBezTo>
                    <a:pt x="776079" y="561409"/>
                    <a:pt x="595825" y="723332"/>
                    <a:pt x="373470" y="723332"/>
                  </a:cubicBezTo>
                  <a:cubicBezTo>
                    <a:pt x="206704" y="723332"/>
                    <a:pt x="63620" y="632250"/>
                    <a:pt x="2500" y="502443"/>
                  </a:cubicBezTo>
                  <a:lnTo>
                    <a:pt x="0" y="491320"/>
                  </a:lnTo>
                  <a:lnTo>
                    <a:pt x="219899" y="491320"/>
                  </a:lnTo>
                  <a:lnTo>
                    <a:pt x="287145" y="528288"/>
                  </a:lnTo>
                  <a:cubicBezTo>
                    <a:pt x="313678" y="537439"/>
                    <a:pt x="342849" y="542499"/>
                    <a:pt x="373470" y="542499"/>
                  </a:cubicBezTo>
                  <a:cubicBezTo>
                    <a:pt x="495954" y="542499"/>
                    <a:pt x="595246" y="461537"/>
                    <a:pt x="595246" y="361666"/>
                  </a:cubicBezTo>
                  <a:cubicBezTo>
                    <a:pt x="595246" y="261795"/>
                    <a:pt x="495954" y="180833"/>
                    <a:pt x="373470" y="180833"/>
                  </a:cubicBezTo>
                  <a:cubicBezTo>
                    <a:pt x="342849" y="180833"/>
                    <a:pt x="313678" y="185893"/>
                    <a:pt x="287145" y="195044"/>
                  </a:cubicBezTo>
                  <a:lnTo>
                    <a:pt x="219897" y="232013"/>
                  </a:lnTo>
                  <a:lnTo>
                    <a:pt x="0" y="232013"/>
                  </a:lnTo>
                  <a:lnTo>
                    <a:pt x="2500" y="220889"/>
                  </a:lnTo>
                  <a:cubicBezTo>
                    <a:pt x="63620" y="91082"/>
                    <a:pt x="206704" y="0"/>
                    <a:pt x="373470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112243" y="1218062"/>
              <a:ext cx="177421" cy="26613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2087222" y="1635453"/>
              <a:ext cx="177421" cy="26613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2112242" y="2052844"/>
              <a:ext cx="177421" cy="26613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2109968" y="2619232"/>
              <a:ext cx="177421" cy="26613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2109968" y="3052553"/>
              <a:ext cx="177421" cy="26613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2109968" y="3563201"/>
              <a:ext cx="177421" cy="26613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Diamond 41"/>
            <p:cNvSpPr/>
            <p:nvPr/>
          </p:nvSpPr>
          <p:spPr>
            <a:xfrm>
              <a:off x="1752409" y="4073849"/>
              <a:ext cx="1024467" cy="1132764"/>
            </a:xfrm>
            <a:prstGeom prst="diamond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গ  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9233102" y="955662"/>
            <a:ext cx="1024467" cy="4795476"/>
            <a:chOff x="1752409" y="411137"/>
            <a:chExt cx="1024467" cy="4795476"/>
          </a:xfrm>
          <a:solidFill>
            <a:schemeClr val="accent4">
              <a:lumMod val="75000"/>
            </a:schemeClr>
          </a:solidFill>
        </p:grpSpPr>
        <p:sp>
          <p:nvSpPr>
            <p:cNvPr id="44" name="Freeform 43"/>
            <p:cNvSpPr/>
            <p:nvPr/>
          </p:nvSpPr>
          <p:spPr>
            <a:xfrm>
              <a:off x="1849535" y="411137"/>
              <a:ext cx="776079" cy="723332"/>
            </a:xfrm>
            <a:custGeom>
              <a:avLst/>
              <a:gdLst>
                <a:gd name="connsiteX0" fmla="*/ 373470 w 776079"/>
                <a:gd name="connsiteY0" fmla="*/ 0 h 723332"/>
                <a:gd name="connsiteX1" fmla="*/ 776079 w 776079"/>
                <a:gd name="connsiteY1" fmla="*/ 361666 h 723332"/>
                <a:gd name="connsiteX2" fmla="*/ 373470 w 776079"/>
                <a:gd name="connsiteY2" fmla="*/ 723332 h 723332"/>
                <a:gd name="connsiteX3" fmla="*/ 2500 w 776079"/>
                <a:gd name="connsiteY3" fmla="*/ 502443 h 723332"/>
                <a:gd name="connsiteX4" fmla="*/ 0 w 776079"/>
                <a:gd name="connsiteY4" fmla="*/ 491320 h 723332"/>
                <a:gd name="connsiteX5" fmla="*/ 219899 w 776079"/>
                <a:gd name="connsiteY5" fmla="*/ 491320 h 723332"/>
                <a:gd name="connsiteX6" fmla="*/ 287145 w 776079"/>
                <a:gd name="connsiteY6" fmla="*/ 528288 h 723332"/>
                <a:gd name="connsiteX7" fmla="*/ 373470 w 776079"/>
                <a:gd name="connsiteY7" fmla="*/ 542499 h 723332"/>
                <a:gd name="connsiteX8" fmla="*/ 595246 w 776079"/>
                <a:gd name="connsiteY8" fmla="*/ 361666 h 723332"/>
                <a:gd name="connsiteX9" fmla="*/ 373470 w 776079"/>
                <a:gd name="connsiteY9" fmla="*/ 180833 h 723332"/>
                <a:gd name="connsiteX10" fmla="*/ 287145 w 776079"/>
                <a:gd name="connsiteY10" fmla="*/ 195044 h 723332"/>
                <a:gd name="connsiteX11" fmla="*/ 219897 w 776079"/>
                <a:gd name="connsiteY11" fmla="*/ 232013 h 723332"/>
                <a:gd name="connsiteX12" fmla="*/ 0 w 776079"/>
                <a:gd name="connsiteY12" fmla="*/ 232013 h 723332"/>
                <a:gd name="connsiteX13" fmla="*/ 2500 w 776079"/>
                <a:gd name="connsiteY13" fmla="*/ 220889 h 723332"/>
                <a:gd name="connsiteX14" fmla="*/ 373470 w 776079"/>
                <a:gd name="connsiteY14" fmla="*/ 0 h 723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6079" h="723332">
                  <a:moveTo>
                    <a:pt x="373470" y="0"/>
                  </a:moveTo>
                  <a:cubicBezTo>
                    <a:pt x="595825" y="0"/>
                    <a:pt x="776079" y="161923"/>
                    <a:pt x="776079" y="361666"/>
                  </a:cubicBezTo>
                  <a:cubicBezTo>
                    <a:pt x="776079" y="561409"/>
                    <a:pt x="595825" y="723332"/>
                    <a:pt x="373470" y="723332"/>
                  </a:cubicBezTo>
                  <a:cubicBezTo>
                    <a:pt x="206704" y="723332"/>
                    <a:pt x="63620" y="632250"/>
                    <a:pt x="2500" y="502443"/>
                  </a:cubicBezTo>
                  <a:lnTo>
                    <a:pt x="0" y="491320"/>
                  </a:lnTo>
                  <a:lnTo>
                    <a:pt x="219899" y="491320"/>
                  </a:lnTo>
                  <a:lnTo>
                    <a:pt x="287145" y="528288"/>
                  </a:lnTo>
                  <a:cubicBezTo>
                    <a:pt x="313678" y="537439"/>
                    <a:pt x="342849" y="542499"/>
                    <a:pt x="373470" y="542499"/>
                  </a:cubicBezTo>
                  <a:cubicBezTo>
                    <a:pt x="495954" y="542499"/>
                    <a:pt x="595246" y="461537"/>
                    <a:pt x="595246" y="361666"/>
                  </a:cubicBezTo>
                  <a:cubicBezTo>
                    <a:pt x="595246" y="261795"/>
                    <a:pt x="495954" y="180833"/>
                    <a:pt x="373470" y="180833"/>
                  </a:cubicBezTo>
                  <a:cubicBezTo>
                    <a:pt x="342849" y="180833"/>
                    <a:pt x="313678" y="185893"/>
                    <a:pt x="287145" y="195044"/>
                  </a:cubicBezTo>
                  <a:lnTo>
                    <a:pt x="219897" y="232013"/>
                  </a:lnTo>
                  <a:lnTo>
                    <a:pt x="0" y="232013"/>
                  </a:lnTo>
                  <a:lnTo>
                    <a:pt x="2500" y="220889"/>
                  </a:lnTo>
                  <a:cubicBezTo>
                    <a:pt x="63620" y="91082"/>
                    <a:pt x="206704" y="0"/>
                    <a:pt x="37347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2112243" y="1218062"/>
              <a:ext cx="177421" cy="26613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2087222" y="1635453"/>
              <a:ext cx="177421" cy="26613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2112242" y="2052844"/>
              <a:ext cx="177421" cy="26613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109968" y="2619232"/>
              <a:ext cx="177421" cy="26613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2109968" y="3052553"/>
              <a:ext cx="177421" cy="26613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2109968" y="3563201"/>
              <a:ext cx="177421" cy="26613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Diamond 50"/>
            <p:cNvSpPr/>
            <p:nvPr/>
          </p:nvSpPr>
          <p:spPr>
            <a:xfrm>
              <a:off x="1752409" y="4073849"/>
              <a:ext cx="1024467" cy="1132764"/>
            </a:xfrm>
            <a:prstGeom prst="diamond">
              <a:avLst/>
            </a:prstGeom>
            <a:solidFill>
              <a:srgbClr val="7030A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  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606928" y="955662"/>
            <a:ext cx="1024467" cy="4795476"/>
            <a:chOff x="1752409" y="411137"/>
            <a:chExt cx="1024467" cy="4795476"/>
          </a:xfrm>
        </p:grpSpPr>
        <p:sp>
          <p:nvSpPr>
            <p:cNvPr id="53" name="Freeform 52"/>
            <p:cNvSpPr/>
            <p:nvPr/>
          </p:nvSpPr>
          <p:spPr>
            <a:xfrm>
              <a:off x="1849535" y="411137"/>
              <a:ext cx="776079" cy="723332"/>
            </a:xfrm>
            <a:custGeom>
              <a:avLst/>
              <a:gdLst>
                <a:gd name="connsiteX0" fmla="*/ 373470 w 776079"/>
                <a:gd name="connsiteY0" fmla="*/ 0 h 723332"/>
                <a:gd name="connsiteX1" fmla="*/ 776079 w 776079"/>
                <a:gd name="connsiteY1" fmla="*/ 361666 h 723332"/>
                <a:gd name="connsiteX2" fmla="*/ 373470 w 776079"/>
                <a:gd name="connsiteY2" fmla="*/ 723332 h 723332"/>
                <a:gd name="connsiteX3" fmla="*/ 2500 w 776079"/>
                <a:gd name="connsiteY3" fmla="*/ 502443 h 723332"/>
                <a:gd name="connsiteX4" fmla="*/ 0 w 776079"/>
                <a:gd name="connsiteY4" fmla="*/ 491320 h 723332"/>
                <a:gd name="connsiteX5" fmla="*/ 219899 w 776079"/>
                <a:gd name="connsiteY5" fmla="*/ 491320 h 723332"/>
                <a:gd name="connsiteX6" fmla="*/ 287145 w 776079"/>
                <a:gd name="connsiteY6" fmla="*/ 528288 h 723332"/>
                <a:gd name="connsiteX7" fmla="*/ 373470 w 776079"/>
                <a:gd name="connsiteY7" fmla="*/ 542499 h 723332"/>
                <a:gd name="connsiteX8" fmla="*/ 595246 w 776079"/>
                <a:gd name="connsiteY8" fmla="*/ 361666 h 723332"/>
                <a:gd name="connsiteX9" fmla="*/ 373470 w 776079"/>
                <a:gd name="connsiteY9" fmla="*/ 180833 h 723332"/>
                <a:gd name="connsiteX10" fmla="*/ 287145 w 776079"/>
                <a:gd name="connsiteY10" fmla="*/ 195044 h 723332"/>
                <a:gd name="connsiteX11" fmla="*/ 219897 w 776079"/>
                <a:gd name="connsiteY11" fmla="*/ 232013 h 723332"/>
                <a:gd name="connsiteX12" fmla="*/ 0 w 776079"/>
                <a:gd name="connsiteY12" fmla="*/ 232013 h 723332"/>
                <a:gd name="connsiteX13" fmla="*/ 2500 w 776079"/>
                <a:gd name="connsiteY13" fmla="*/ 220889 h 723332"/>
                <a:gd name="connsiteX14" fmla="*/ 373470 w 776079"/>
                <a:gd name="connsiteY14" fmla="*/ 0 h 723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6079" h="723332">
                  <a:moveTo>
                    <a:pt x="373470" y="0"/>
                  </a:moveTo>
                  <a:cubicBezTo>
                    <a:pt x="595825" y="0"/>
                    <a:pt x="776079" y="161923"/>
                    <a:pt x="776079" y="361666"/>
                  </a:cubicBezTo>
                  <a:cubicBezTo>
                    <a:pt x="776079" y="561409"/>
                    <a:pt x="595825" y="723332"/>
                    <a:pt x="373470" y="723332"/>
                  </a:cubicBezTo>
                  <a:cubicBezTo>
                    <a:pt x="206704" y="723332"/>
                    <a:pt x="63620" y="632250"/>
                    <a:pt x="2500" y="502443"/>
                  </a:cubicBezTo>
                  <a:lnTo>
                    <a:pt x="0" y="491320"/>
                  </a:lnTo>
                  <a:lnTo>
                    <a:pt x="219899" y="491320"/>
                  </a:lnTo>
                  <a:lnTo>
                    <a:pt x="287145" y="528288"/>
                  </a:lnTo>
                  <a:cubicBezTo>
                    <a:pt x="313678" y="537439"/>
                    <a:pt x="342849" y="542499"/>
                    <a:pt x="373470" y="542499"/>
                  </a:cubicBezTo>
                  <a:cubicBezTo>
                    <a:pt x="495954" y="542499"/>
                    <a:pt x="595246" y="461537"/>
                    <a:pt x="595246" y="361666"/>
                  </a:cubicBezTo>
                  <a:cubicBezTo>
                    <a:pt x="595246" y="261795"/>
                    <a:pt x="495954" y="180833"/>
                    <a:pt x="373470" y="180833"/>
                  </a:cubicBezTo>
                  <a:cubicBezTo>
                    <a:pt x="342849" y="180833"/>
                    <a:pt x="313678" y="185893"/>
                    <a:pt x="287145" y="195044"/>
                  </a:cubicBezTo>
                  <a:lnTo>
                    <a:pt x="219897" y="232013"/>
                  </a:lnTo>
                  <a:lnTo>
                    <a:pt x="0" y="232013"/>
                  </a:lnTo>
                  <a:lnTo>
                    <a:pt x="2500" y="220889"/>
                  </a:lnTo>
                  <a:cubicBezTo>
                    <a:pt x="63620" y="91082"/>
                    <a:pt x="206704" y="0"/>
                    <a:pt x="373470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2112243" y="1218062"/>
              <a:ext cx="177421" cy="26613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2087222" y="1635453"/>
              <a:ext cx="177421" cy="26613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2112242" y="2052844"/>
              <a:ext cx="177421" cy="26613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2109968" y="2619232"/>
              <a:ext cx="177421" cy="26613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2109968" y="3052553"/>
              <a:ext cx="177421" cy="26613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2109968" y="3563201"/>
              <a:ext cx="177421" cy="26613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Diamond 59"/>
            <p:cNvSpPr/>
            <p:nvPr/>
          </p:nvSpPr>
          <p:spPr>
            <a:xfrm>
              <a:off x="1752409" y="4073849"/>
              <a:ext cx="1024467" cy="1132764"/>
            </a:xfrm>
            <a:prstGeom prst="diamond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ত  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" name="5-Point Star 2"/>
          <p:cNvSpPr/>
          <p:nvPr/>
        </p:nvSpPr>
        <p:spPr>
          <a:xfrm>
            <a:off x="423081" y="6086901"/>
            <a:ext cx="915158" cy="436728"/>
          </a:xfrm>
          <a:prstGeom prst="star5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5-Point Star 61"/>
          <p:cNvSpPr/>
          <p:nvPr/>
        </p:nvSpPr>
        <p:spPr>
          <a:xfrm>
            <a:off x="423081" y="209273"/>
            <a:ext cx="603683" cy="332098"/>
          </a:xfrm>
          <a:prstGeom prst="star5">
            <a:avLst/>
          </a:prstGeom>
          <a:solidFill>
            <a:srgbClr val="00206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5-Point Star 62"/>
          <p:cNvSpPr/>
          <p:nvPr/>
        </p:nvSpPr>
        <p:spPr>
          <a:xfrm>
            <a:off x="10755424" y="6086901"/>
            <a:ext cx="915158" cy="436728"/>
          </a:xfrm>
          <a:prstGeom prst="star5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5-Point Star 63"/>
          <p:cNvSpPr/>
          <p:nvPr/>
        </p:nvSpPr>
        <p:spPr>
          <a:xfrm>
            <a:off x="11213003" y="214957"/>
            <a:ext cx="603683" cy="332098"/>
          </a:xfrm>
          <a:prstGeom prst="star5">
            <a:avLst/>
          </a:prstGeom>
          <a:solidFill>
            <a:srgbClr val="00206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73959" y="253568"/>
            <a:ext cx="7971377" cy="6340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5" name="5-Point Star 64"/>
          <p:cNvSpPr/>
          <p:nvPr/>
        </p:nvSpPr>
        <p:spPr>
          <a:xfrm>
            <a:off x="5452890" y="6086901"/>
            <a:ext cx="915158" cy="436728"/>
          </a:xfrm>
          <a:prstGeom prst="star5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947" y="1446410"/>
            <a:ext cx="1610400" cy="457200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609" y="1427524"/>
            <a:ext cx="1610400" cy="457200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120" y="1470294"/>
            <a:ext cx="1610400" cy="4572000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729" y="1524576"/>
            <a:ext cx="1610400" cy="457200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12" y="1470621"/>
            <a:ext cx="16104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0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6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6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6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5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2" grpId="0" animBg="1"/>
      <p:bldP spid="63" grpId="0" animBg="1"/>
      <p:bldP spid="64" grpId="0" animBg="1"/>
      <p:bldP spid="4" grpId="0"/>
      <p:bldP spid="6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48"/>
            <a:ext cx="12192000" cy="6858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84411" y="250867"/>
            <a:ext cx="11423176" cy="822762"/>
          </a:xfrm>
          <a:prstGeom prst="rect">
            <a:avLst/>
          </a:prstGeom>
          <a:solidFill>
            <a:srgbClr val="00B050"/>
          </a:solidFill>
          <a:ln w="28575">
            <a:noFill/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399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399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399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399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399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(সময়ঃ২মিনিট) </a:t>
            </a:r>
            <a:endParaRPr lang="en-US" sz="4399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0353548_365085780360663_5308469925829331783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5283" y="1516601"/>
            <a:ext cx="4981433" cy="3149144"/>
          </a:xfrm>
          <a:prstGeom prst="rect">
            <a:avLst/>
          </a:prstGeom>
          <a:ln w="28575">
            <a:noFill/>
            <a:prstDash val="dash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838733" y="5108717"/>
            <a:ext cx="73561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IN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কম্পিউটারের </a:t>
            </a:r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৫টি </a:t>
            </a:r>
            <a:r>
              <a:rPr lang="bn-IN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হার্ডওয়্যার এর নাম</a:t>
            </a:r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লিখ। </a:t>
            </a:r>
            <a:r>
              <a:rPr lang="bn-IN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69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314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63941" y="313899"/>
            <a:ext cx="11464118" cy="8461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Mother</a:t>
            </a:r>
            <a:r>
              <a:rPr lang="bn-IN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oard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8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925" y="1647757"/>
            <a:ext cx="5973302" cy="4534680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2280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314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63941" y="313899"/>
            <a:ext cx="11464118" cy="8461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Processor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8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5057" y="2177106"/>
            <a:ext cx="5381886" cy="3581400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3430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314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63941" y="313899"/>
            <a:ext cx="11464118" cy="8461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Random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Access  Memory</a:t>
            </a:r>
          </a:p>
          <a:p>
            <a:pPr algn="ctr"/>
            <a:endParaRPr lang="en-US" sz="48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4" name="Picture 3" descr="image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5057" y="1852614"/>
            <a:ext cx="5381885" cy="3581400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5985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498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63941" y="313899"/>
            <a:ext cx="11464118" cy="8461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Hard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Disk Drive</a:t>
            </a:r>
          </a:p>
          <a:p>
            <a:pPr algn="ctr"/>
            <a:endParaRPr lang="en-US" sz="48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4" name="Picture 3" descr="download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54033" y="2354239"/>
            <a:ext cx="5010978" cy="3352800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1392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314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63941" y="313899"/>
            <a:ext cx="11464118" cy="8461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CD/DVD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</a:t>
            </a:r>
          </a:p>
          <a:p>
            <a:pPr algn="ctr"/>
            <a:endParaRPr lang="en-US" sz="48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4" name="Picture 3" descr="download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81225" y="1555844"/>
            <a:ext cx="7829550" cy="4793457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2629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314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63941" y="313899"/>
            <a:ext cx="11464118" cy="8461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Monitor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8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906137"/>
            <a:ext cx="6096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92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314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63941" y="313899"/>
            <a:ext cx="11464118" cy="8461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Keyboard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8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310" y="2347416"/>
            <a:ext cx="9029305" cy="2415653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9046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314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63941" y="313899"/>
            <a:ext cx="11464118" cy="8461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Mouse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8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4" name="Picture 3" descr="download 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19500" y="1789812"/>
            <a:ext cx="4953000" cy="4310737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6356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314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63941" y="313899"/>
            <a:ext cx="11464118" cy="8461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Supply</a:t>
            </a:r>
          </a:p>
          <a:p>
            <a:pPr algn="ctr"/>
            <a:endParaRPr lang="en-US" sz="48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4" name="Picture 3" descr="download (8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5809" y="1862767"/>
            <a:ext cx="6172200" cy="4369086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5680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95784" y="204716"/>
            <a:ext cx="11423177" cy="1323833"/>
          </a:xfrm>
          <a:prstGeom prst="rect">
            <a:avLst/>
          </a:prstGeom>
          <a:solidFill>
            <a:srgbClr val="00B050"/>
          </a:solidFill>
          <a:ln w="76200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IN" sz="5998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sz="5998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3999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3999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999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1738" y="2277599"/>
            <a:ext cx="6627674" cy="436114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57150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স্বপন</a:t>
            </a:r>
            <a:r>
              <a:rPr lang="en-US" sz="31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99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31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99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দাশ</a:t>
            </a:r>
            <a:endParaRPr lang="bn-BD" sz="3199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1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1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-</a:t>
            </a:r>
            <a:r>
              <a:rPr lang="bn-BD" sz="31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আইসিটি</a:t>
            </a:r>
          </a:p>
          <a:p>
            <a:pPr algn="ctr"/>
            <a:r>
              <a:rPr lang="en-US" sz="3199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কালির</a:t>
            </a:r>
            <a:r>
              <a:rPr lang="en-US" sz="31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99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বাজার</a:t>
            </a:r>
            <a:r>
              <a:rPr lang="en-US" sz="31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99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bn-BD" sz="31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199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199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ফরিদগঞ্জ</a:t>
            </a:r>
            <a:r>
              <a:rPr lang="en-US" sz="31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199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bn-IN" sz="31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199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1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IN" sz="31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ো</a:t>
            </a:r>
            <a:r>
              <a:rPr lang="en-US" sz="3199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বাইল</a:t>
            </a:r>
            <a:r>
              <a:rPr lang="bn-IN" sz="31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en-US" sz="31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০১711-973978</a:t>
            </a:r>
            <a:endParaRPr lang="en-US" sz="3199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 Cen MT Condensed Extra Bold" panose="020B0803020202020204" pitchFamily="34" charset="0"/>
              <a:cs typeface="NikoshBAN" pitchFamily="2" charset="0"/>
            </a:endParaRPr>
          </a:p>
          <a:p>
            <a:pPr algn="ctr"/>
            <a:r>
              <a:rPr lang="en-US" sz="19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swapankumardas481</a:t>
            </a:r>
            <a:r>
              <a:rPr lang="en-US" sz="19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@gmail.com</a:t>
            </a:r>
            <a:endParaRPr lang="bn-IN" sz="1999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 Cen MT Condensed Extra Bold" panose="020B0803020202020204" pitchFamily="34" charset="0"/>
              <a:cs typeface="NikoshBAN" pitchFamily="2" charset="0"/>
            </a:endParaRPr>
          </a:p>
          <a:p>
            <a:pPr algn="ctr"/>
            <a:r>
              <a:rPr lang="en-US" sz="19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      </a:t>
            </a:r>
            <a:r>
              <a:rPr lang="bn-IN" sz="19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ফেসবুক আইডি</a:t>
            </a:r>
            <a:r>
              <a:rPr lang="en-US" sz="19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 </a:t>
            </a:r>
            <a:r>
              <a:rPr lang="bn-IN" sz="19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–</a:t>
            </a:r>
            <a:r>
              <a:rPr lang="en-US" sz="19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 </a:t>
            </a:r>
            <a:r>
              <a:rPr lang="en-US" sz="1999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swapan</a:t>
            </a:r>
            <a:r>
              <a:rPr lang="en-US" sz="19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 </a:t>
            </a:r>
            <a:r>
              <a:rPr lang="en-US" sz="1999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kumar</a:t>
            </a:r>
            <a:r>
              <a:rPr lang="en-US" sz="19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 das</a:t>
            </a:r>
            <a:endParaRPr lang="bn-IN" sz="1999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 Cen MT Condensed Extra Bold" panose="020B0803020202020204" pitchFamily="34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131" y="2638796"/>
            <a:ext cx="2139150" cy="2650822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8576131" y="5754714"/>
            <a:ext cx="2257879" cy="583406"/>
          </a:xfrm>
          <a:prstGeom prst="rect">
            <a:avLst/>
          </a:prstGeom>
          <a:solidFill>
            <a:srgbClr val="00B050"/>
          </a:solidFill>
          <a:ln w="28575">
            <a:noFill/>
            <a:prstDash val="dashDot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799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স্বপন কুমার দাশ </a:t>
            </a:r>
            <a:endParaRPr lang="en-US" sz="1799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79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314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63941" y="313899"/>
            <a:ext cx="11464118" cy="8461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Printer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8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4" name="Picture 3" descr="download (9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62113" y="1545688"/>
            <a:ext cx="7398478" cy="4923351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1331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314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63941" y="313899"/>
            <a:ext cx="11464118" cy="8461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Speaker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8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705970"/>
            <a:ext cx="6858000" cy="4353636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9662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314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63941" y="313899"/>
            <a:ext cx="11464118" cy="8461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Plotter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8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4" name="Picture 3" descr="download (1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1796648"/>
            <a:ext cx="5638800" cy="4208367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9752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314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63941" y="313899"/>
            <a:ext cx="11464118" cy="8461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Drive</a:t>
            </a:r>
          </a:p>
          <a:p>
            <a:pPr algn="ctr"/>
            <a:endParaRPr lang="en-US" sz="48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4" name="Picture 3" descr="downloa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7361" y="1978855"/>
            <a:ext cx="5705322" cy="4038599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9297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314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63941" y="313899"/>
            <a:ext cx="11464118" cy="8461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Digital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Camera</a:t>
            </a:r>
          </a:p>
          <a:p>
            <a:pPr algn="ctr"/>
            <a:endParaRPr lang="en-US" sz="48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4" name="Picture 3" descr="download (1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2928" y="1522864"/>
            <a:ext cx="6946144" cy="4724399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0599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314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63941" y="313899"/>
            <a:ext cx="11464118" cy="8461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Joystick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8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4" name="Picture 3" descr="download (13)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67100" y="1733265"/>
            <a:ext cx="5257799" cy="4429337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6785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314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63941" y="313899"/>
            <a:ext cx="11464118" cy="8461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Sound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</a:t>
            </a:r>
          </a:p>
          <a:p>
            <a:pPr algn="ctr"/>
            <a:endParaRPr lang="en-US" sz="48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034" y="2663624"/>
            <a:ext cx="5715000" cy="2905125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772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314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63941" y="313899"/>
            <a:ext cx="11464118" cy="8461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Graphics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</a:t>
            </a:r>
          </a:p>
          <a:p>
            <a:pPr algn="ctr"/>
            <a:endParaRPr lang="en-US" sz="48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659" y="1842448"/>
            <a:ext cx="6278879" cy="2811438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5571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314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63941" y="313899"/>
            <a:ext cx="11464118" cy="8461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Sata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Cable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8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6" name="Picture 5" descr="images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1624" y="2150021"/>
            <a:ext cx="3505200" cy="3505200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8427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314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63941" y="313899"/>
            <a:ext cx="11464118" cy="8461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Casing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8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6" name="Picture 5" descr="download (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92773" y="1818245"/>
            <a:ext cx="4595883" cy="4595883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9942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00B050"/>
          </a:solidFill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83743" y="204717"/>
            <a:ext cx="11424514" cy="1269242"/>
          </a:xfrm>
          <a:prstGeom prst="rect">
            <a:avLst/>
          </a:prstGeom>
          <a:solidFill>
            <a:srgbClr val="0070C0"/>
          </a:solidFill>
          <a:ln w="3810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IN" sz="5998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5998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3999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999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3743" y="2243915"/>
            <a:ext cx="7250580" cy="4384652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199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1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1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31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199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একাদশ </a:t>
            </a:r>
            <a:r>
              <a:rPr lang="bn-BD" sz="3199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199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1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বিষয়ঃ তথ্য ও যোগাযোগ প্রযুক্তি </a:t>
            </a:r>
            <a:r>
              <a:rPr lang="en-US" sz="31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3199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১ম          </a:t>
            </a:r>
            <a:endParaRPr lang="bn-IN" sz="3199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1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31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৬</a:t>
            </a:r>
            <a:r>
              <a:rPr lang="bn-IN" sz="31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০ মিনিট</a:t>
            </a:r>
          </a:p>
          <a:p>
            <a:pPr algn="ctr"/>
            <a:r>
              <a:rPr lang="bn-IN" sz="31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 </a:t>
            </a:r>
            <a:r>
              <a:rPr lang="bn-IN" sz="3199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সংখ্যা-</a:t>
            </a:r>
            <a:r>
              <a:rPr lang="bn-IN" sz="3599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১৫০ </a:t>
            </a:r>
            <a:r>
              <a:rPr lang="bn-IN" sz="31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  </a:t>
            </a:r>
            <a:endParaRPr lang="en-US" sz="3199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1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তারিখ: </a:t>
            </a:r>
            <a:r>
              <a:rPr lang="bn-IN" sz="3199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০২/০৩/২২ইং </a:t>
            </a:r>
            <a:endParaRPr lang="en-US" sz="3199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124" y="2243915"/>
            <a:ext cx="3262074" cy="417059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555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314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63941" y="313899"/>
            <a:ext cx="11464118" cy="8461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Scanner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8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727" y="1836547"/>
            <a:ext cx="5715000" cy="4276725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1194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409433" y="241964"/>
            <a:ext cx="11368586" cy="68562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998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(সময়ঃ৩মিনিট)  </a:t>
            </a:r>
            <a:endParaRPr lang="en-US" sz="5998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2" r="16632"/>
          <a:stretch/>
        </p:blipFill>
        <p:spPr>
          <a:xfrm>
            <a:off x="3425589" y="1682031"/>
            <a:ext cx="5991366" cy="2555072"/>
          </a:xfrm>
          <a:prstGeom prst="rect">
            <a:avLst/>
          </a:prstGeom>
          <a:ln w="19050">
            <a:noFill/>
            <a:prstDash val="lgDash"/>
          </a:ln>
        </p:spPr>
      </p:pic>
      <p:sp>
        <p:nvSpPr>
          <p:cNvPr id="2" name="Rectangle 1"/>
          <p:cNvSpPr/>
          <p:nvPr/>
        </p:nvSpPr>
        <p:spPr>
          <a:xfrm>
            <a:off x="3223664" y="4670389"/>
            <a:ext cx="66163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3200" b="1" cap="none" spc="0" dirty="0" smtClean="0">
                <a:ln/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IN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কম্পিউটারের ৫টি ইনপুট যন্ত্রপাতির</a:t>
            </a:r>
            <a:r>
              <a:rPr lang="bn-IN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নাম লিখ । </a:t>
            </a:r>
            <a:r>
              <a:rPr lang="bn-IN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cap="none" spc="0" dirty="0" smtClean="0">
                <a:ln/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cap="none" spc="0" dirty="0">
              <a:ln/>
              <a:solidFill>
                <a:srgbClr val="7030A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8754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ounded Rectangle 6"/>
          <p:cNvSpPr/>
          <p:nvPr/>
        </p:nvSpPr>
        <p:spPr>
          <a:xfrm>
            <a:off x="391783" y="226401"/>
            <a:ext cx="11395881" cy="76180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399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 </a:t>
            </a:r>
            <a:r>
              <a:rPr lang="en-US" sz="4399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399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4399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(সময়ঃ ৫মিনিট)</a:t>
            </a:r>
            <a:endParaRPr lang="en-US" sz="4399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10353548_365085780360663_5308469925829331783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690" y="1214604"/>
            <a:ext cx="7014950" cy="4209659"/>
          </a:xfrm>
          <a:prstGeom prst="rect">
            <a:avLst/>
          </a:prstGeom>
          <a:ln w="228600" cap="sq" cmpd="thickThin">
            <a:noFill/>
            <a:prstDash val="sysDot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2555690" y="5650664"/>
            <a:ext cx="7598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IN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কম্পিউটারের ৫টি </a:t>
            </a:r>
            <a:r>
              <a:rPr lang="bn-IN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আউটপুট </a:t>
            </a:r>
            <a:r>
              <a:rPr lang="bn-IN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যন্ত্রপাতির</a:t>
            </a:r>
            <a:r>
              <a:rPr lang="bn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নাম লিখ ।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6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395784" y="204716"/>
            <a:ext cx="11368587" cy="1540117"/>
          </a:xfrm>
          <a:prstGeom prst="rect">
            <a:avLst/>
          </a:prstGeom>
          <a:solidFill>
            <a:schemeClr val="accent6"/>
          </a:solidFill>
          <a:ln w="762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998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5998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998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সংক্ষেপ</a:t>
            </a:r>
            <a:endParaRPr lang="en-US" sz="5998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5785" y="1972400"/>
            <a:ext cx="11368586" cy="4674060"/>
          </a:xfrm>
          <a:prstGeom prst="rect">
            <a:avLst/>
          </a:prstGeom>
          <a:solidFill>
            <a:srgbClr val="00B0F0"/>
          </a:solidFill>
          <a:ln w="76200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</a:pPr>
            <a:endParaRPr lang="bn-IN" sz="6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20000"/>
              </a:spcBef>
            </a:pPr>
            <a:r>
              <a:rPr lang="bn-IN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কম্পিউটারের </a:t>
            </a:r>
            <a:r>
              <a:rPr lang="bn-IN" sz="6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বিভিন্ন </a:t>
            </a:r>
          </a:p>
          <a:p>
            <a:pPr lvl="0" algn="ctr">
              <a:spcBef>
                <a:spcPct val="20000"/>
              </a:spcBef>
            </a:pPr>
            <a:r>
              <a:rPr lang="bn-IN" sz="6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হার্ডওয়্যার পরিচিতি 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IN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6000" dirty="0">
              <a:solidFill>
                <a:schemeClr val="bg1"/>
              </a:solidFill>
            </a:endParaRPr>
          </a:p>
          <a:p>
            <a:pPr algn="ctr"/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as-IN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199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091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822"/>
            <a:ext cx="12192000" cy="6858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/>
          <a:srcRect l="10266" t="15869" r="13860" b="31155"/>
          <a:stretch>
            <a:fillRect/>
          </a:stretch>
        </p:blipFill>
        <p:spPr bwMode="auto">
          <a:xfrm>
            <a:off x="407963" y="223250"/>
            <a:ext cx="11380763" cy="7875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11" name="Rectangle 10"/>
          <p:cNvSpPr/>
          <p:nvPr/>
        </p:nvSpPr>
        <p:spPr>
          <a:xfrm>
            <a:off x="407963" y="1085797"/>
            <a:ext cx="11380764" cy="55697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  <a:prstDash val="lgDash"/>
          </a:ln>
        </p:spPr>
        <p:txBody>
          <a:bodyPr wrap="square">
            <a:spAutoFit/>
          </a:bodyPr>
          <a:lstStyle/>
          <a:p>
            <a:pPr fontAlgn="base"/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আউটপুট 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যন্ত্রপাতি কোনটি 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 </a:t>
            </a:r>
            <a:endParaRPr lang="as-IN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base"/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মাউস          </a:t>
            </a:r>
            <a:r>
              <a:rPr lang="as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bn-IN" sz="3599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স্পীকার      </a:t>
            </a:r>
            <a:r>
              <a:rPr lang="as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599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   </a:t>
            </a:r>
            <a:endParaRPr lang="en-US" sz="3599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base"/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bn-IN" sz="3599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স্ক্যানার </a:t>
            </a:r>
            <a:r>
              <a:rPr lang="as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599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  </a:t>
            </a:r>
            <a:r>
              <a:rPr lang="en-US" sz="3599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ঘ) কীবোর্ড     </a:t>
            </a:r>
            <a:endParaRPr lang="as-IN" sz="3599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base"/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ইনপুট যন্ত্রপাতি কোনটি ? 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3599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base"/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কীবোর্ড     </a:t>
            </a:r>
            <a:r>
              <a:rPr lang="as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599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স্পীকার        </a:t>
            </a:r>
            <a:r>
              <a:rPr lang="as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    </a:t>
            </a:r>
            <a:endParaRPr lang="en-US" sz="3599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base"/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মনিটর   </a:t>
            </a:r>
            <a:r>
              <a:rPr lang="as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      </a:t>
            </a:r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</a:t>
            </a:r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প্লটার       </a:t>
            </a:r>
            <a:endParaRPr lang="en-US" sz="3599" dirty="0" smtClean="0">
              <a:solidFill>
                <a:srgbClr val="002060"/>
              </a:solidFill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  <a:p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endParaRPr lang="bn-BD" sz="3599" dirty="0">
              <a:solidFill>
                <a:srgbClr val="002060"/>
              </a:solidFill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  <a:p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endParaRPr lang="bn-BD" sz="3599" dirty="0">
              <a:solidFill>
                <a:srgbClr val="002060"/>
              </a:solidFill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  <a:p>
            <a:endParaRPr lang="bn-BD" sz="3599" dirty="0">
              <a:solidFill>
                <a:srgbClr val="002060"/>
              </a:solidFill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  <a:p>
            <a:pPr marL="457063"/>
            <a:r>
              <a:rPr lang="bn-BD" sz="3599" dirty="0">
                <a:solidFill>
                  <a:srgbClr val="002060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		</a:t>
            </a:r>
            <a:endParaRPr lang="en-US" sz="3599" dirty="0">
              <a:solidFill>
                <a:srgbClr val="002060"/>
              </a:solidFill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8004" y="1372901"/>
            <a:ext cx="454925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</a:t>
            </a:r>
            <a:endParaRPr lang="en-US" sz="6600" dirty="0">
              <a:solidFill>
                <a:schemeClr val="accent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0298" y="3046105"/>
            <a:ext cx="60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accent2"/>
                </a:solidFill>
                <a:sym typeface="Wingdings" panose="05000000000000000000" pitchFamily="2" charset="2"/>
              </a:rPr>
              <a:t></a:t>
            </a:r>
            <a:endParaRPr lang="en-US" sz="6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70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3648"/>
            <a:ext cx="12192000" cy="6858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560363" y="155265"/>
            <a:ext cx="11437034" cy="1009422"/>
          </a:xfrm>
          <a:prstGeom prst="rect">
            <a:avLst/>
          </a:prstGeom>
          <a:solidFill>
            <a:srgbClr val="002060"/>
          </a:solidFill>
          <a:ln w="571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799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এসাইনমেন্ট</a:t>
            </a:r>
            <a:endParaRPr lang="en-US" sz="1799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3448" y="1640057"/>
            <a:ext cx="11159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as-IN" sz="3200" b="1" dirty="0" smtClean="0">
                <a:solidFill>
                  <a:srgbClr val="7030A0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 </a:t>
            </a:r>
            <a:r>
              <a:rPr lang="bn-IN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Calibri"/>
              </a:rPr>
              <a:t>স্ক্যানার এর ব্যবহার </a:t>
            </a:r>
            <a:r>
              <a:rPr lang="bn-IN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 লিখে নিয়ে আসবে।</a:t>
            </a:r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57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/>
          <p:cNvSpPr/>
          <p:nvPr/>
        </p:nvSpPr>
        <p:spPr>
          <a:xfrm>
            <a:off x="450166" y="708505"/>
            <a:ext cx="10649243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44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রেফারেন্সঃ</a:t>
            </a:r>
            <a:r>
              <a:rPr lang="en-US" sz="44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IN" sz="4400" b="1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NCTB </a:t>
            </a:r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অনুমোদিত  আইসিটি বই। </a:t>
            </a:r>
          </a:p>
          <a:p>
            <a:pPr algn="just"/>
            <a:r>
              <a:rPr lang="en-US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শিক্ষক বাতায়ন। </a:t>
            </a:r>
          </a:p>
          <a:p>
            <a:pPr algn="just"/>
            <a:r>
              <a:rPr lang="en-US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You Tube</a:t>
            </a:r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40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৪। </a:t>
            </a:r>
            <a:r>
              <a:rPr lang="en-US" sz="40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মুক্তপাঠ</a:t>
            </a:r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৫।</a:t>
            </a:r>
            <a:r>
              <a:rPr lang="en-US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Google</a:t>
            </a:r>
          </a:p>
        </p:txBody>
      </p:sp>
    </p:spTree>
    <p:extLst>
      <p:ext uri="{BB962C8B-B14F-4D97-AF65-F5344CB8AC3E}">
        <p14:creationId xmlns:p14="http://schemas.microsoft.com/office/powerpoint/2010/main" val="126791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/>
          <p:cNvSpPr/>
          <p:nvPr/>
        </p:nvSpPr>
        <p:spPr>
          <a:xfrm>
            <a:off x="712763" y="1134107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sz="40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করোনা সচেতনতাঃ-</a:t>
            </a:r>
          </a:p>
          <a:p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১।স্বাস্থ্য-সুরক্ষা বিধি অনুশীলন করুন।</a:t>
            </a:r>
          </a:p>
          <a:p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মাস্ক পরুন, সেবা নিন।</a:t>
            </a:r>
          </a:p>
          <a:p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 দূরত্ব বজায় রাখুন। 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2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/>
          <p:cNvSpPr/>
          <p:nvPr/>
        </p:nvSpPr>
        <p:spPr>
          <a:xfrm>
            <a:off x="783101" y="602960"/>
            <a:ext cx="1096342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নৈতিকতাঃ-</a:t>
            </a:r>
          </a:p>
          <a:p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১।সব ধর্মের প্রতি শ্রদ্ধা দেখাতে হবে</a:t>
            </a:r>
            <a:r>
              <a:rPr lang="bn-IN" sz="40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বাল্য বিবাহ সম্পর্কে সচেতন থাকতে হবে। </a:t>
            </a:r>
          </a:p>
          <a:p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ইভটিজিং সম্পর্কে সচেতন থাকতে হবে।</a:t>
            </a:r>
          </a:p>
          <a:p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মাদকদ্রব্য থেকে দূরে থাকতে হবে। </a:t>
            </a:r>
          </a:p>
          <a:p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৫। ছোটদের স্নেহ ও বড়দের শ্রদ্ধা করতে হবে। </a:t>
            </a:r>
          </a:p>
          <a:p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৬। পিতা-মাতা ও শিক্ষকদের শ্রদ্ধা করতে হবে। </a:t>
            </a:r>
            <a:endParaRPr lang="en-US" sz="40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13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699" y="1473135"/>
            <a:ext cx="7594978" cy="4311247"/>
          </a:xfrm>
          <a:prstGeom prst="rect">
            <a:avLst/>
          </a:prstGeom>
          <a:ln w="57150">
            <a:noFill/>
            <a:prstDash val="lgDash"/>
          </a:ln>
        </p:spPr>
      </p:pic>
      <p:sp>
        <p:nvSpPr>
          <p:cNvPr id="11" name="Rectangle 10"/>
          <p:cNvSpPr/>
          <p:nvPr/>
        </p:nvSpPr>
        <p:spPr>
          <a:xfrm>
            <a:off x="4149818" y="399517"/>
            <a:ext cx="3892364" cy="922985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none" lIns="91416" tIns="45708" rIns="91416" bIns="45708">
            <a:spAutoFit/>
          </a:bodyPr>
          <a:lstStyle/>
          <a:p>
            <a:pPr algn="ctr"/>
            <a:r>
              <a:rPr lang="bn-IN" sz="5398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bn-IN" sz="5398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5398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398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130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95784" y="204717"/>
            <a:ext cx="11382234" cy="477672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4000" b="1" dirty="0">
                <a:ln/>
                <a:solidFill>
                  <a:schemeClr val="bg1"/>
                </a:solidFill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এসো ছবি </a:t>
            </a:r>
            <a:r>
              <a:rPr lang="zh-CN" altLang="en-US" sz="4000" b="1" dirty="0" smtClean="0">
                <a:ln/>
                <a:solidFill>
                  <a:schemeClr val="bg1"/>
                </a:solidFill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দেখি</a:t>
            </a:r>
            <a:r>
              <a:rPr lang="bn-IN" altLang="zh-CN" sz="4000" b="1" dirty="0" smtClean="0">
                <a:ln/>
                <a:solidFill>
                  <a:schemeClr val="bg1"/>
                </a:solidFill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</a:t>
            </a:r>
            <a:endParaRPr lang="zh-CN" alt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ea typeface="NikoshBAN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13" y="1106162"/>
            <a:ext cx="5454687" cy="50694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584" y="1951630"/>
            <a:ext cx="5218904" cy="326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78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Content Placeholder 5"/>
          <p:cNvSpPr txBox="1">
            <a:spLocks/>
          </p:cNvSpPr>
          <p:nvPr/>
        </p:nvSpPr>
        <p:spPr>
          <a:xfrm>
            <a:off x="382362" y="214952"/>
            <a:ext cx="11427275" cy="642809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>
              <a:spcBef>
                <a:spcPct val="20000"/>
              </a:spcBef>
            </a:pPr>
            <a:endParaRPr lang="bn-IN" sz="9600" dirty="0"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20000"/>
              </a:spcBef>
            </a:pPr>
            <a:r>
              <a:rPr lang="bn-IN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কম্পিউটারের বিভিন্ন </a:t>
            </a:r>
          </a:p>
          <a:p>
            <a:pPr lvl="0" algn="ctr">
              <a:spcBef>
                <a:spcPct val="20000"/>
              </a:spcBef>
            </a:pPr>
            <a:r>
              <a:rPr lang="bn-IN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হার্ডওয়্যার পরিচিতি </a:t>
            </a:r>
            <a:endParaRPr lang="en-US" sz="6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20000"/>
              </a:spcBef>
            </a:pPr>
            <a:r>
              <a:rPr lang="bn-IN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6600" dirty="0">
              <a:solidFill>
                <a:schemeClr val="bg1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6600" b="1" dirty="0" smtClean="0">
                <a:ln>
                  <a:solidFill>
                    <a:schemeClr val="tx1"/>
                  </a:solidFill>
                  <a:prstDash val="dash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b="1" dirty="0" smtClean="0">
                <a:ln>
                  <a:solidFill>
                    <a:schemeClr val="tx1"/>
                  </a:solidFill>
                  <a:prstDash val="dash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IN" sz="6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lvl="0" algn="ctr">
              <a:spcBef>
                <a:spcPct val="20000"/>
              </a:spcBef>
            </a:pPr>
            <a:r>
              <a:rPr lang="bn-IN" sz="6600" b="1" dirty="0" smtClean="0">
                <a:ln>
                  <a:solidFill>
                    <a:schemeClr val="tx1"/>
                  </a:solidFill>
                  <a:prstDash val="dash"/>
                </a:ln>
                <a:solidFill>
                  <a:schemeClr val="bg1"/>
                </a:solidFill>
              </a:rPr>
              <a:t>    </a:t>
            </a:r>
            <a:endParaRPr lang="en-US" sz="6600" b="1" dirty="0" smtClean="0">
              <a:ln>
                <a:solidFill>
                  <a:schemeClr val="tx1"/>
                </a:solidFill>
                <a:prstDash val="dash"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6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84412" y="158754"/>
            <a:ext cx="11423175" cy="1045939"/>
          </a:xfrm>
          <a:prstGeom prst="rect">
            <a:avLst/>
          </a:prstGeom>
          <a:solidFill>
            <a:srgbClr val="00B050"/>
          </a:solidFill>
          <a:ln w="38100" cap="flat" cmpd="sng">
            <a:noFill/>
            <a:prstDash val="lgDash"/>
            <a:miter/>
          </a:ln>
          <a:effectLst>
            <a:outerShdw dist="20000" dir="5400000">
              <a:srgbClr val="000000">
                <a:alpha val="37999"/>
              </a:srgbClr>
            </a:outerShdw>
          </a:effectLst>
        </p:spPr>
        <p:txBody>
          <a:bodyPr lIns="91416" tIns="45708" rIns="91416" bIns="45708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 algn="ctr" eaLnBrk="1" latinLnBrk="1" hangingPunct="1"/>
            <a:r>
              <a:rPr lang="zh-CN" altLang="en-US" sz="7998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শিখনফল</a:t>
            </a:r>
          </a:p>
        </p:txBody>
      </p:sp>
      <p:sp>
        <p:nvSpPr>
          <p:cNvPr id="6" name="Google Shape;132;p17"/>
          <p:cNvSpPr txBox="1"/>
          <p:nvPr/>
        </p:nvSpPr>
        <p:spPr>
          <a:xfrm>
            <a:off x="624556" y="1512054"/>
            <a:ext cx="10942886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IN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.. </a:t>
            </a:r>
            <a:r>
              <a:rPr lang="bn-IN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  <a:sym typeface="Arial"/>
            </a:endParaRPr>
          </a:p>
          <a:p>
            <a:pPr>
              <a:buClr>
                <a:schemeClr val="dk1"/>
              </a:buClr>
              <a:buSzPts val="3600"/>
            </a:pPr>
            <a:r>
              <a:rPr lang="bn-IN" sz="3200" i="0" u="none" strike="noStrike" cap="none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১। </a:t>
            </a:r>
            <a:r>
              <a:rPr lang="bn-IN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কম্পিউটারের বিভিন্ন </a:t>
            </a:r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হার্ডওয়্যার এর নাম</a:t>
            </a:r>
            <a:r>
              <a:rPr lang="bn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r>
              <a:rPr lang="en-US" sz="3200" i="0" u="none" strike="noStrike" cap="none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বলতে</a:t>
            </a:r>
            <a:r>
              <a:rPr lang="en-US" sz="3200" i="0" u="none" strike="noStrike" cap="none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r>
              <a:rPr lang="en-US" sz="3200" i="0" u="none" strike="noStrike" cap="none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পারবে</a:t>
            </a:r>
            <a:r>
              <a:rPr lang="bn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;                                                                    </a:t>
            </a:r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২</a:t>
            </a:r>
            <a:r>
              <a:rPr lang="bn-IN" sz="3200" i="0" u="none" strike="noStrike" cap="none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।</a:t>
            </a:r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কম্পিউটারের বিভিন্ন </a:t>
            </a:r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হার্ডওয়্যার</a:t>
            </a:r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Arial"/>
              </a:rPr>
              <a:t> </a:t>
            </a:r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এর </a:t>
            </a:r>
            <a:r>
              <a:rPr lang="bn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পরিচয় বর্ণনা </a:t>
            </a:r>
            <a:r>
              <a:rPr lang="en-US" sz="3200" i="0" u="none" strike="noStrike" cap="none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করতে</a:t>
            </a:r>
            <a:r>
              <a:rPr lang="en-US" sz="3200" i="0" u="none" strike="noStrike" cap="none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r>
              <a:rPr lang="en-US" sz="3200" i="0" u="none" strike="noStrike" cap="none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পারবে</a:t>
            </a:r>
            <a:r>
              <a:rPr lang="bn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।  </a:t>
            </a:r>
            <a:r>
              <a:rPr lang="en-US" sz="3200" i="0" u="none" strike="noStrike" cap="none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                             </a:t>
            </a:r>
            <a:r>
              <a:rPr lang="bn-IN" sz="3200" i="0" u="none" strike="noStrike" cap="none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endParaRPr sz="3200" i="0" u="none" strike="noStrike" cap="none" dirty="0">
              <a:solidFill>
                <a:srgbClr val="0070C0"/>
              </a:solidFill>
              <a:latin typeface="NikoshBAN" panose="02000000000000000000" pitchFamily="2" charset="0"/>
              <a:ea typeface="Calibri"/>
              <a:cs typeface="NikoshBAN" panose="02000000000000000000" pitchFamily="2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652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314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/>
          <p:cNvSpPr/>
          <p:nvPr/>
        </p:nvSpPr>
        <p:spPr>
          <a:xfrm>
            <a:off x="395785" y="436729"/>
            <a:ext cx="11382233" cy="8461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কম্পিউটারের বিভিন্ন হার্ডওয়্যার এর নাম</a:t>
            </a: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0056" y="1490019"/>
            <a:ext cx="5500047" cy="736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Mother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oard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60056" y="2335404"/>
            <a:ext cx="5500047" cy="736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Processor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60056" y="3263453"/>
            <a:ext cx="5500047" cy="736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Random Access  Memory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60056" y="4166613"/>
            <a:ext cx="5500047" cy="736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 Disk Drive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60056" y="5049169"/>
            <a:ext cx="5500047" cy="736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CD/DVD Rom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60057" y="5977218"/>
            <a:ext cx="5500047" cy="736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18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10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641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/>
          <p:cNvSpPr/>
          <p:nvPr/>
        </p:nvSpPr>
        <p:spPr>
          <a:xfrm>
            <a:off x="395785" y="436729"/>
            <a:ext cx="11382233" cy="8461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কম্পিউটারের বিভিন্ন হার্ডওয়্যার এর নাম</a:t>
            </a: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0056" y="1490019"/>
            <a:ext cx="5500047" cy="736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Keyboard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60056" y="2335404"/>
            <a:ext cx="5500047" cy="736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Mouse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60056" y="3264152"/>
            <a:ext cx="5500047" cy="736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 Supply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60056" y="4166613"/>
            <a:ext cx="5500047" cy="736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Printer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60056" y="5049169"/>
            <a:ext cx="5500047" cy="736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Speaker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60057" y="5977218"/>
            <a:ext cx="5500047" cy="736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Plotter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0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10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314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/>
          <p:cNvSpPr/>
          <p:nvPr/>
        </p:nvSpPr>
        <p:spPr>
          <a:xfrm>
            <a:off x="395785" y="436729"/>
            <a:ext cx="11382233" cy="8461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কম্পিউটারের বিভিন্ন হার্ডওয়্যার এর নাম</a:t>
            </a: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0056" y="1490019"/>
            <a:ext cx="5500047" cy="736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 Drive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60056" y="2335404"/>
            <a:ext cx="5500047" cy="736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 Camera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60056" y="3263453"/>
            <a:ext cx="5500047" cy="736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Joystick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60056" y="4166613"/>
            <a:ext cx="5500047" cy="736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Sound Card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60055" y="5069773"/>
            <a:ext cx="5500047" cy="736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Graphics Card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60055" y="5972933"/>
            <a:ext cx="5500047" cy="736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Scanner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42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10" grpId="0"/>
      <p:bldP spid="13" grpId="0"/>
      <p:bldP spid="14" grpId="0"/>
      <p:bldP spid="15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3464</TotalTime>
  <Words>362</Words>
  <Application>Microsoft Office PowerPoint</Application>
  <PresentationFormat>Widescreen</PresentationFormat>
  <Paragraphs>138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Calibri</vt:lpstr>
      <vt:lpstr>Calibri Light</vt:lpstr>
      <vt:lpstr>NikoshBAN</vt:lpstr>
      <vt:lpstr>Times New Roman</vt:lpstr>
      <vt:lpstr>Tw Cen MT Condensed Extra Bold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933</cp:revision>
  <dcterms:created xsi:type="dcterms:W3CDTF">2021-10-01T13:01:55Z</dcterms:created>
  <dcterms:modified xsi:type="dcterms:W3CDTF">2022-03-07T21:43:31Z</dcterms:modified>
</cp:coreProperties>
</file>