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19"/>
  </p:notesMasterIdLst>
  <p:sldIdLst>
    <p:sldId id="286" r:id="rId2"/>
    <p:sldId id="283" r:id="rId3"/>
    <p:sldId id="285" r:id="rId4"/>
    <p:sldId id="258" r:id="rId5"/>
    <p:sldId id="260" r:id="rId6"/>
    <p:sldId id="261" r:id="rId7"/>
    <p:sldId id="270" r:id="rId8"/>
    <p:sldId id="271" r:id="rId9"/>
    <p:sldId id="272" r:id="rId10"/>
    <p:sldId id="273" r:id="rId11"/>
    <p:sldId id="274" r:id="rId12"/>
    <p:sldId id="275" r:id="rId13"/>
    <p:sldId id="284" r:id="rId14"/>
    <p:sldId id="276" r:id="rId15"/>
    <p:sldId id="282" r:id="rId16"/>
    <p:sldId id="287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FBFEC-8453-4494-8F09-39F2A04D007E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97530-BCDA-435A-A33C-EF3907DA1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4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০২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97530-BCDA-435A-A33C-EF3907DA16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1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927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64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310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02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48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9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3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3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2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055A3-84A8-4039-9398-192CED6EF52D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7AC904-B51C-4BEB-899E-3EB54D219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9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12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1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120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11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10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4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1069" y="136478"/>
                <a:ext cx="11805313" cy="65645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: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বর্গ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মূখ্য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প্রধান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ভুক্তি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ব্যতিত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অপর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সকল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ভুক্তি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0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ঐ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ম্যাট্রিক্সকে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যেমন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স্কেলার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: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মূখ্য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ভুক্তিসমূহ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সমান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তাকে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স্কেলার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যেমন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স্কেলার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pPr marL="0" indent="0">
                  <a:buNone/>
                </a:pP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069" y="136478"/>
                <a:ext cx="11805313" cy="6564573"/>
              </a:xfrm>
              <a:blipFill rotWithShape="0">
                <a:blip r:embed="rId2"/>
                <a:stretch>
                  <a:fillRect l="-1549" t="-1393" r="-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6172200" y="2060812"/>
            <a:ext cx="382137" cy="27295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Forward or Next 3">
            <a:hlinkClick r:id="rId3" action="ppaction://hlinksldjump" highlightClick="1"/>
          </p:cNvPr>
          <p:cNvSpPr/>
          <p:nvPr/>
        </p:nvSpPr>
        <p:spPr>
          <a:xfrm>
            <a:off x="6172200" y="4831307"/>
            <a:ext cx="406021" cy="30025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8364" y="245660"/>
                <a:ext cx="11764369" cy="638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অভেদক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(Identity Matrix):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বর্গ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ম্যাট্রিক্সের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মূখ্য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কর্ণের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ভুক্তিসমূহ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rgbClr val="FFFF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1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অবশিষ্ট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সকল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ভুক্তি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rgbClr val="00B05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0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তাকে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অভেদক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বলা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n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পর্যায়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বিশিষ্ট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অভেদক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ম্যাট্রিক্সকে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𝐼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দ্বারা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প্রকাশ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করা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যেমন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,     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" panose="02000000000000000000" pitchFamily="2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36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শূন্য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: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সকল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ভুক্তি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শূন্য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তাকে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শূন্য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যেমন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পর্যায়ের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শূন্য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endParaRPr lang="en-US" sz="36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364" y="245660"/>
                <a:ext cx="11764369" cy="6387152"/>
              </a:xfrm>
              <a:blipFill rotWithShape="0">
                <a:blip r:embed="rId2"/>
                <a:stretch>
                  <a:fillRect l="-1606" t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9908275" y="2483893"/>
            <a:ext cx="300250" cy="3411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26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2053" y="95534"/>
                <a:ext cx="11627893" cy="66601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ম্যাট্রিক্সের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যোগ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বিয়োগ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: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দুইটি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যোগের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বিয়োগের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উপযোগী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যদি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তাদের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ক্রম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(Order)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অর্থা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ৎ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সারি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সংখ্যা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কলাম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সংখ্যা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সমান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ম্যাট্রিক্সদ্বয়ের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অনুরূপ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ভুক্তিগুলোকে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যোগ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বিয়োগ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ম্যাট্রিক্সদ্বয়ের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যথাক্রমে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যোগফল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বিয়োগফল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পাওয়া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যায়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𝐴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13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14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17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𝐵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উভয়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ক্রম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তারা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যোগের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বিয়োগের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জন্য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উপযোগী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pPr marL="0" indent="0">
                  <a:buNone/>
                </a:pPr>
                <a:endParaRPr lang="en-US" sz="2800" b="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053" y="95534"/>
                <a:ext cx="11627893" cy="6660108"/>
              </a:xfrm>
              <a:blipFill rotWithShape="0">
                <a:blip r:embed="rId2"/>
                <a:stretch>
                  <a:fillRect l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1483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2053" y="95534"/>
                <a:ext cx="11627893" cy="66601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600" b="0" dirty="0" smtClean="0">
                    <a:solidFill>
                      <a:schemeClr val="tx1"/>
                    </a:solidFill>
                    <a:cs typeface="Nikosh" panose="02000000000000000000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𝐴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𝐵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  <m:r>
                                <a:rPr lang="en-US" sz="36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13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14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17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accent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600" dirty="0">
                    <a:solidFill>
                      <a:schemeClr val="tx1"/>
                    </a:solidFill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cs typeface="Nikosh" panose="02000000000000000000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11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12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13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14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15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16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17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18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cs typeface="Nikosh" panose="02000000000000000000" pitchFamily="2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13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17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19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21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23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25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b="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053" y="95534"/>
                <a:ext cx="11627893" cy="666010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83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4715" y="136478"/>
                <a:ext cx="11750723" cy="65918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000" dirty="0" smtClean="0">
                    <a:solidFill>
                      <a:schemeClr val="tx1"/>
                    </a:solidFill>
                    <a:cs typeface="Nikosh" panose="02000000000000000000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𝐴</m:t>
                    </m:r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𝐵</m:t>
                    </m:r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  <m:r>
                                <a:rPr lang="en-US" sz="36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12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13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14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15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16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17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18</m:t>
                              </m:r>
                            </m:e>
                          </m:mr>
                        </m:m>
                      </m:e>
                    </m:d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600" dirty="0">
                    <a:solidFill>
                      <a:schemeClr val="tx1"/>
                    </a:solidFill>
                    <a:cs typeface="Nikosh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chemeClr val="tx1"/>
                    </a:solidFill>
                    <a:cs typeface="Nikosh" panose="02000000000000000000" pitchFamily="2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11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12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13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14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15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16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17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18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cs typeface="Nikosh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5" y="136478"/>
                <a:ext cx="11750723" cy="659186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5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8364" y="245660"/>
                <a:ext cx="11764369" cy="650998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000" dirty="0" smtClean="0">
                    <a:blipFill>
                      <a:blip r:embed="rId2"/>
                      <a:tile tx="0" ty="0" sx="100000" sy="100000" flip="none" algn="tl"/>
                    </a:blipFill>
                    <a:latin typeface="Nikosh" panose="02000000000000000000" pitchFamily="2" charset="0"/>
                    <a:cs typeface="Nikosh" panose="02000000000000000000" pitchFamily="2" charset="0"/>
                  </a:rPr>
                  <a:t>নমুনা </a:t>
                </a:r>
                <a:r>
                  <a:rPr lang="en-US" sz="4000" dirty="0" err="1" smtClean="0">
                    <a:blipFill>
                      <a:blip r:embed="rId2"/>
                      <a:tile tx="0" ty="0" sx="100000" sy="100000" flip="none" algn="tl"/>
                    </a:blipFill>
                    <a:latin typeface="Nikosh" panose="02000000000000000000" pitchFamily="2" charset="0"/>
                    <a:cs typeface="Nikosh" panose="02000000000000000000" pitchFamily="2" charset="0"/>
                  </a:rPr>
                  <a:t>নৈর্ব্যক্তিক</a:t>
                </a:r>
                <a:r>
                  <a:rPr lang="en-US" sz="4000" dirty="0" smtClean="0">
                    <a:blipFill>
                      <a:blip r:embed="rId2"/>
                      <a:tile tx="0" ty="0" sx="100000" sy="100000" flip="none" algn="tl"/>
                    </a:blip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blipFill>
                      <a:blip r:embed="rId2"/>
                      <a:tile tx="0" ty="0" sx="100000" sy="100000" flip="none" algn="tl"/>
                    </a:blipFill>
                    <a:latin typeface="Nikosh" panose="02000000000000000000" pitchFamily="2" charset="0"/>
                    <a:cs typeface="Nikosh" panose="02000000000000000000" pitchFamily="2" charset="0"/>
                  </a:rPr>
                  <a:t>প্রশ্ন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: </a:t>
                </a:r>
              </a:p>
              <a:p>
                <a:pPr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ম্যাট্রিক্সটি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–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0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(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)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  (ii)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স্কেলার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40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         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0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    (iii)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অভেদক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endParaRPr lang="en-US" sz="40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0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(ক) (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) ও  (ii)                  (খ) (ii) ও (iii) 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(গ) (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) ও (iii)                  (ঘ) (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i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), (ii) ও (iii)</a:t>
                </a:r>
                <a:endParaRPr lang="en-US" sz="40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364" y="245660"/>
                <a:ext cx="11764369" cy="6509982"/>
              </a:xfrm>
              <a:blipFill rotWithShape="0">
                <a:blip r:embed="rId3"/>
                <a:stretch>
                  <a:fillRect l="-1192" t="-187" b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alf Frame 1"/>
          <p:cNvSpPr/>
          <p:nvPr/>
        </p:nvSpPr>
        <p:spPr>
          <a:xfrm rot="13440000">
            <a:off x="5361362" y="5435483"/>
            <a:ext cx="468573" cy="955343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ction Button: Back or Previous 4">
            <a:hlinkClick r:id="rId4" action="ppaction://hlinksldjump" highlightClick="1"/>
          </p:cNvPr>
          <p:cNvSpPr/>
          <p:nvPr/>
        </p:nvSpPr>
        <p:spPr>
          <a:xfrm>
            <a:off x="982639" y="3429000"/>
            <a:ext cx="300251" cy="32413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rId5" action="ppaction://hlinksldjump" highlightClick="1"/>
          </p:cNvPr>
          <p:cNvSpPr/>
          <p:nvPr/>
        </p:nvSpPr>
        <p:spPr>
          <a:xfrm>
            <a:off x="955343" y="4271750"/>
            <a:ext cx="286603" cy="30025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5827594" y="3429000"/>
            <a:ext cx="344606" cy="3377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9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5" y="136478"/>
            <a:ext cx="11750723" cy="65918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000" dirty="0" smtClean="0">
                <a:solidFill>
                  <a:schemeClr val="tx1"/>
                </a:solidFill>
                <a:cs typeface="Nikosh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</a:t>
            </a:r>
            <a:endParaRPr lang="en-US" sz="96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65" y="1986489"/>
            <a:ext cx="5426940" cy="45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2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89" y="259307"/>
            <a:ext cx="11450471" cy="6291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Cube 1"/>
          <p:cNvSpPr/>
          <p:nvPr/>
        </p:nvSpPr>
        <p:spPr>
          <a:xfrm>
            <a:off x="3087806" y="2251880"/>
            <a:ext cx="6016388" cy="3002508"/>
          </a:xfrm>
          <a:prstGeom prst="cub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9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533400"/>
            <a:ext cx="3974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1" y="2413029"/>
            <a:ext cx="2463411" cy="30245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25587" y="2415653"/>
            <a:ext cx="6837529" cy="3016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40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রাহাদ</a:t>
            </a:r>
            <a:r>
              <a:rPr lang="en-US" sz="40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হসেন</a:t>
            </a:r>
            <a:endParaRPr lang="en-US" sz="4000" b="1" dirty="0" smtClean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প্রভাষক</a:t>
            </a:r>
            <a:r>
              <a:rPr lang="en-US" sz="4000" dirty="0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B0F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endParaRPr lang="en-US" sz="4000" dirty="0" smtClean="0">
              <a:solidFill>
                <a:srgbClr val="00B0F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40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নগরকান্দা</a:t>
            </a:r>
            <a:r>
              <a:rPr lang="en-US" sz="40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r>
              <a:rPr lang="en-US" sz="40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ফরিদপুর</a:t>
            </a:r>
            <a:endParaRPr lang="en-US" sz="40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82348"/>
              </p:ext>
            </p:extLst>
          </p:nvPr>
        </p:nvGraphicFramePr>
        <p:xfrm>
          <a:off x="1510323" y="472440"/>
          <a:ext cx="8794261" cy="2956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/>
                <a:gridCol w="2618153"/>
                <a:gridCol w="2526324"/>
                <a:gridCol w="161778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বোতলের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সংখ্যা</a:t>
                      </a:r>
                      <a:endParaRPr lang="en-US" sz="3600" dirty="0" smtClean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কোকাকোলা</a:t>
                      </a:r>
                      <a:r>
                        <a:rPr lang="en-US" sz="3200" dirty="0" smtClean="0"/>
                        <a:t> 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আরসি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কোলা</a:t>
                      </a:r>
                      <a:r>
                        <a:rPr lang="en-US" sz="3200" dirty="0" smtClean="0"/>
                        <a:t> 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স্প্রাইট</a:t>
                      </a:r>
                      <a:r>
                        <a:rPr lang="en-US" sz="3200" dirty="0" smtClean="0"/>
                        <a:t> 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প্রথম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দিন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দ্বিতীয়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দিন</a:t>
                      </a:r>
                      <a:r>
                        <a:rPr lang="en-US" sz="3200" dirty="0" smtClean="0"/>
                        <a:t> 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তৃতীয়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দিন</a:t>
                      </a:r>
                      <a:r>
                        <a:rPr lang="en-US" sz="3200" baseline="0" dirty="0" smtClean="0"/>
                        <a:t> </a:t>
                      </a:r>
                      <a:endParaRPr lang="en-US" sz="3200" dirty="0"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9423" y="4642338"/>
                <a:ext cx="11025554" cy="1732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23" y="4642338"/>
                <a:ext cx="11025554" cy="17326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9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671247" y="232011"/>
            <a:ext cx="5076967" cy="1733266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666" y="56865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285" y="3016154"/>
            <a:ext cx="9444504" cy="3222447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ম্যাট্রিক্স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ম্যাট্রিক্সের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প্রকারভেদ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ম্যাট্রিক্সের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যোগ-বিয়োগ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উচ্চতর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পত্র</a:t>
            </a:r>
            <a:endParaRPr lang="en-US" sz="40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ম্যাট্রিক্স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নির্ণায়ক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একাদশ-দ্বাদশ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9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973" y="73243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60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ম্যাট্রিক্স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ম্যাট্রিক্সের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ক্রম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পর্যায়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(Order)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36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ম্যট্রিক্সের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সংজ্ঞা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3600" dirty="0" smtClean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ম্যাট্রিক্সের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যোগ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বিয়োগ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3" y="95534"/>
                <a:ext cx="11791666" cy="676246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b="1" dirty="0" err="1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b="1" dirty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:</a:t>
                </a:r>
                <a:r>
                  <a:rPr lang="en-US" sz="3600" b="1" dirty="0">
                    <a:blipFill>
                      <a:blip r:embed="rId3"/>
                      <a:tile tx="0" ty="0" sx="100000" sy="100000" flip="none" algn="tl"/>
                    </a:blip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কতগুলো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সংখ্যাকে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আয়তাকারে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সাজিয়ে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উভয়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পাশে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[ ]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( )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বন্ধনী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দ্বারা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আবদ্ধ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করলে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উৎপন্ন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যেমন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endParaRPr lang="en-US" sz="360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Nikosh" panose="02000000000000000000" pitchFamily="2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3" y="95534"/>
                <a:ext cx="11791666" cy="6762465"/>
              </a:xfrm>
              <a:blipFill rotWithShape="0">
                <a:blip r:embed="rId4"/>
                <a:stretch>
                  <a:fillRect l="-1603" t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739542" y="3234939"/>
            <a:ext cx="2182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১ম </a:t>
            </a:r>
            <a:r>
              <a:rPr lang="en-US" sz="36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সারি</a:t>
            </a:r>
            <a:endParaRPr lang="en-US" sz="36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38281" y="3780430"/>
            <a:ext cx="178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২য় </a:t>
            </a:r>
            <a:r>
              <a:rPr lang="en-US" sz="36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সারি</a:t>
            </a:r>
            <a:endParaRPr lang="en-US" sz="36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0984" y="4380931"/>
            <a:ext cx="141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৩য় </a:t>
            </a:r>
            <a:r>
              <a:rPr lang="en-US" sz="3600" dirty="0" err="1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সারি</a:t>
            </a:r>
            <a:endParaRPr lang="en-US" sz="36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4704" y="5542929"/>
            <a:ext cx="1064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১ম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কলাম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6441" y="5515633"/>
            <a:ext cx="1028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২য়  </a:t>
            </a:r>
            <a:r>
              <a:rPr lang="en-US" sz="3600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কলাম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9983" y="5515634"/>
            <a:ext cx="105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৩য়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কলাম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57867" y="3024117"/>
            <a:ext cx="3071315" cy="2542468"/>
            <a:chOff x="4616924" y="3106004"/>
            <a:chExt cx="3071315" cy="2542468"/>
          </a:xfrm>
        </p:grpSpPr>
        <p:grpSp>
          <p:nvGrpSpPr>
            <p:cNvPr id="16" name="Group 15"/>
            <p:cNvGrpSpPr/>
            <p:nvPr/>
          </p:nvGrpSpPr>
          <p:grpSpPr>
            <a:xfrm>
              <a:off x="4630571" y="3316407"/>
              <a:ext cx="3057668" cy="545910"/>
              <a:chOff x="4630571" y="3316407"/>
              <a:chExt cx="3057668" cy="54591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630571" y="3316407"/>
                <a:ext cx="2712492" cy="54591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7361261" y="3593910"/>
                <a:ext cx="326978" cy="17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5008159" y="3115102"/>
              <a:ext cx="460611" cy="2528821"/>
              <a:chOff x="5008159" y="3115102"/>
              <a:chExt cx="460611" cy="2528821"/>
            </a:xfrm>
          </p:grpSpPr>
          <p:sp>
            <p:nvSpPr>
              <p:cNvPr id="11" name="Oval 10"/>
              <p:cNvSpPr/>
              <p:nvPr/>
            </p:nvSpPr>
            <p:spPr>
              <a:xfrm rot="5400000">
                <a:off x="4134701" y="3988560"/>
                <a:ext cx="2207527" cy="460611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rot="5400000" flipV="1">
                <a:off x="5098010" y="5479580"/>
                <a:ext cx="326978" cy="17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616320" y="3117377"/>
              <a:ext cx="460611" cy="2528821"/>
              <a:chOff x="6616320" y="3117377"/>
              <a:chExt cx="460611" cy="2528821"/>
            </a:xfrm>
          </p:grpSpPr>
          <p:sp>
            <p:nvSpPr>
              <p:cNvPr id="12" name="Oval 11"/>
              <p:cNvSpPr/>
              <p:nvPr/>
            </p:nvSpPr>
            <p:spPr>
              <a:xfrm rot="5400000">
                <a:off x="5742862" y="3990835"/>
                <a:ext cx="2207527" cy="460611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rot="5400000" flipV="1">
                <a:off x="6683425" y="5481855"/>
                <a:ext cx="326978" cy="17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5770160" y="3106004"/>
              <a:ext cx="460611" cy="2542468"/>
              <a:chOff x="5770160" y="3106004"/>
              <a:chExt cx="460611" cy="2542468"/>
            </a:xfrm>
          </p:grpSpPr>
          <p:sp>
            <p:nvSpPr>
              <p:cNvPr id="13" name="Oval 12"/>
              <p:cNvSpPr/>
              <p:nvPr/>
            </p:nvSpPr>
            <p:spPr>
              <a:xfrm rot="5400000">
                <a:off x="4896702" y="3979462"/>
                <a:ext cx="2207527" cy="460611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rot="5400000" flipV="1">
                <a:off x="5824184" y="5484129"/>
                <a:ext cx="326978" cy="17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4630572" y="3891888"/>
              <a:ext cx="3055392" cy="545910"/>
              <a:chOff x="4630572" y="3891888"/>
              <a:chExt cx="3055392" cy="54591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V="1">
                <a:off x="7358986" y="4151193"/>
                <a:ext cx="326978" cy="17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4630572" y="3891888"/>
                <a:ext cx="2712492" cy="54591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616924" y="4508312"/>
              <a:ext cx="3039470" cy="545910"/>
              <a:chOff x="4616924" y="4508312"/>
              <a:chExt cx="3039470" cy="54591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V="1">
                <a:off x="7329416" y="4780128"/>
                <a:ext cx="326978" cy="17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4616924" y="4508312"/>
                <a:ext cx="2712492" cy="54591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061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2955" y="218365"/>
                <a:ext cx="11750723" cy="64963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3200" dirty="0" smtClean="0">
                  <a:solidFill>
                    <a:schemeClr val="accent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4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>
                  <a:solidFill>
                    <a:schemeClr val="accent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4400" dirty="0" smtClean="0">
                  <a:solidFill>
                    <a:schemeClr val="accent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b="1" dirty="0" err="1" smtClean="0">
                    <a:blipFill>
                      <a:blip r:embed="rId2"/>
                      <a:tile tx="0" ty="0" sx="100000" sy="100000" flip="none" algn="tl"/>
                    </a:blip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ম্যাট্রিক্সের</a:t>
                </a:r>
                <a:r>
                  <a:rPr lang="en-US" sz="3600" b="1" dirty="0" smtClean="0">
                    <a:blipFill>
                      <a:blip r:embed="rId2"/>
                      <a:tile tx="0" ty="0" sx="100000" sy="100000" flip="none" algn="tl"/>
                    </a:blip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dirty="0" err="1">
                    <a:blipFill>
                      <a:blip r:embed="rId2"/>
                      <a:tile tx="0" ty="0" sx="100000" sy="100000" flip="none" algn="tl"/>
                    </a:blipFill>
                    <a:latin typeface="Nikosh" panose="02000000000000000000" pitchFamily="2" charset="0"/>
                    <a:cs typeface="Nikosh" panose="02000000000000000000" pitchFamily="2" charset="0"/>
                  </a:rPr>
                  <a:t>ক্রম</a:t>
                </a:r>
                <a:r>
                  <a:rPr lang="en-US" sz="3600" b="1" dirty="0">
                    <a:blipFill>
                      <a:blip r:embed="rId2"/>
                      <a:tile tx="0" ty="0" sx="100000" sy="100000" flip="none" algn="tl"/>
                    </a:blip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dirty="0" err="1">
                    <a:blipFill>
                      <a:blip r:embed="rId2"/>
                      <a:tile tx="0" ty="0" sx="100000" sy="100000" flip="none" algn="tl"/>
                    </a:blipFill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600" b="1" dirty="0">
                    <a:blipFill>
                      <a:blip r:embed="rId2"/>
                      <a:tile tx="0" ty="0" sx="100000" sy="100000" flip="none" algn="tl"/>
                    </a:blip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dirty="0" err="1">
                    <a:blipFill>
                      <a:blip r:embed="rId2"/>
                      <a:tile tx="0" ty="0" sx="100000" sy="100000" flip="none" algn="tl"/>
                    </a:blipFill>
                    <a:latin typeface="Nikosh" panose="02000000000000000000" pitchFamily="2" charset="0"/>
                    <a:cs typeface="Nikosh" panose="02000000000000000000" pitchFamily="2" charset="0"/>
                  </a:rPr>
                  <a:t>পর্যায়</a:t>
                </a:r>
                <a:r>
                  <a:rPr lang="en-US" sz="3600" b="1" dirty="0">
                    <a:blipFill>
                      <a:blip r:embed="rId2"/>
                      <a:tile tx="0" ty="0" sx="100000" sy="100000" flip="none" algn="tl"/>
                    </a:blip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dirty="0">
                    <a:blipFill>
                      <a:blip r:embed="rId2"/>
                      <a:tile tx="0" ty="0" sx="100000" sy="100000" flip="none" algn="tl"/>
                    </a:blip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Order ):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ম্যাট্রিক্সের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সারির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সংখ্যা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কলামের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সংখ্যা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হলে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সে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ম্যাট্রিক্সের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ক্রম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পর্যায়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হবে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𝑚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।</a:t>
                </a:r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2</m:t>
                    </m:r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আকারের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  <a:endParaRPr lang="en-US" sz="36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955" y="218365"/>
                <a:ext cx="11750723" cy="6496334"/>
              </a:xfrm>
              <a:blipFill rotWithShape="0">
                <a:blip r:embed="rId3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1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2415" y="197216"/>
                <a:ext cx="11403842" cy="666078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বিভিন্ন </a:t>
                </a:r>
                <a:r>
                  <a:rPr lang="en-US" sz="36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প্রকারের</a:t>
                </a:r>
                <a:r>
                  <a:rPr lang="en-US" sz="3600" b="1" dirty="0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সারি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: 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সারি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বিশিষ্ট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ম্যাট্রিক্সকে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সারি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যেমন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সারি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কলাম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: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কলাম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বিশিষ্ট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ম্যাট্রিক্সকে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কলাম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বলা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sz="3600" dirty="0" err="1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যেমন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কলাম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  <a:endParaRPr lang="en-US" sz="3600" dirty="0" smtClean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বর্গ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: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সারি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ও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কলামের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সংখ্যা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সমান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তাকে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বর্গ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pPr marL="0" indent="0">
                  <a:buNone/>
                </a:pP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যেমন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15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একটি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×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" panose="02000000000000000000" pitchFamily="2" charset="0"/>
                      </a:rPr>
                      <m:t>3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আকারের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বর্গ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  <a:endParaRPr lang="en-US" sz="3600" dirty="0">
                  <a:solidFill>
                    <a:schemeClr val="tx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415" y="197216"/>
                <a:ext cx="11403842" cy="6660783"/>
              </a:xfrm>
              <a:blipFill rotWithShape="0">
                <a:blip r:embed="rId2"/>
                <a:stretch>
                  <a:fillRect l="-1658" t="-1372" r="-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8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1069" y="191069"/>
                <a:ext cx="11791665" cy="6509982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3600" b="1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মূখ্য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ম্যাট্রিক্সের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ট্রেস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: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কোন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বর্গ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যেখানে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𝑖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𝑗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ভুক্তিগুলো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বরাবর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কর্ণকে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মূখ্য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প্রধান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অর্থা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ৎ ১ম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সারি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ও ১ম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কলামের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সাধারণ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ভুক্তি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বরাবর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কর্ণকে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মূখ্য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মূখ্য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কর্ণ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বরাবর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ভুক্তিগুলোর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সমষ্টিকে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ম্যাট্রিক্সটির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ট্রেস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বলা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হয়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।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যেমন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,</a:t>
                </a:r>
              </a:p>
              <a:p>
                <a:pPr marL="0" indent="0">
                  <a:buNone/>
                </a:pPr>
                <a:endParaRPr lang="en-US" sz="3600" dirty="0">
                  <a:solidFill>
                    <a:schemeClr val="accent1"/>
                  </a:solidFill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" panose="02000000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Nikosh" panose="02000000000000000000" pitchFamily="2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Nikosh" panose="02000000000000000000" pitchFamily="2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36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এখানে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ম্যাট্রিক্সটির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ট্রেস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" panose="02000000000000000000" pitchFamily="2" charset="0"/>
                    <a:cs typeface="Nikosh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11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22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" panose="02000000000000000000" pitchFamily="2" charset="0"/>
                      </a:rPr>
                      <m:t>+</m:t>
                    </m:r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𝑎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" panose="02000000000000000000" pitchFamily="2" charset="0"/>
                          </a:rPr>
                          <m:t>33</m:t>
                        </m:r>
                      </m:sub>
                    </m:sSub>
                  </m:oMath>
                </a14:m>
                <a:endParaRPr lang="en-US" sz="3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pPr marL="0" indent="0">
                  <a:buNone/>
                </a:pPr>
                <a:endParaRPr lang="en-US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069" y="191069"/>
                <a:ext cx="11791665" cy="6509982"/>
              </a:xfrm>
              <a:blipFill rotWithShape="0">
                <a:blip r:embed="rId2"/>
                <a:stretch>
                  <a:fillRect l="-1550" t="-936" r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 rot="6900000">
            <a:off x="5891443" y="2048580"/>
            <a:ext cx="627477" cy="391106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>
            <a:off x="7977494" y="4830555"/>
            <a:ext cx="429527" cy="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47965" y="4531056"/>
            <a:ext cx="141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মূখ্য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কর্ণ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3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273</Words>
  <Application>Microsoft Office PowerPoint</Application>
  <PresentationFormat>Widescreen</PresentationFormat>
  <Paragraphs>96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Nikosh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পাঠ 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AJIT SARKER</dc:creator>
  <cp:lastModifiedBy>AJIT SARKER</cp:lastModifiedBy>
  <cp:revision>502</cp:revision>
  <dcterms:created xsi:type="dcterms:W3CDTF">2022-02-26T09:02:15Z</dcterms:created>
  <dcterms:modified xsi:type="dcterms:W3CDTF">2022-03-08T06:42:23Z</dcterms:modified>
</cp:coreProperties>
</file>