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2" r:id="rId3"/>
    <p:sldId id="258" r:id="rId4"/>
    <p:sldId id="259" r:id="rId5"/>
    <p:sldId id="289" r:id="rId6"/>
    <p:sldId id="260" r:id="rId7"/>
    <p:sldId id="261" r:id="rId8"/>
    <p:sldId id="302" r:id="rId9"/>
    <p:sldId id="303" r:id="rId10"/>
    <p:sldId id="304" r:id="rId11"/>
    <p:sldId id="307" r:id="rId12"/>
    <p:sldId id="308" r:id="rId13"/>
    <p:sldId id="316" r:id="rId14"/>
    <p:sldId id="317" r:id="rId15"/>
    <p:sldId id="318" r:id="rId16"/>
    <p:sldId id="319" r:id="rId17"/>
    <p:sldId id="320" r:id="rId18"/>
    <p:sldId id="263" r:id="rId19"/>
    <p:sldId id="313" r:id="rId20"/>
    <p:sldId id="265" r:id="rId21"/>
    <p:sldId id="266" r:id="rId22"/>
    <p:sldId id="272" r:id="rId23"/>
    <p:sldId id="268" r:id="rId24"/>
    <p:sldId id="267" r:id="rId25"/>
    <p:sldId id="294" r:id="rId26"/>
    <p:sldId id="269" r:id="rId27"/>
    <p:sldId id="274" r:id="rId28"/>
    <p:sldId id="275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.Hafizur Rahman" initials="MR" lastIdx="5" clrIdx="0">
    <p:extLst>
      <p:ext uri="{19B8F6BF-5375-455C-9EA6-DF929625EA0E}">
        <p15:presenceInfo xmlns:p15="http://schemas.microsoft.com/office/powerpoint/2012/main" userId="834d46070570d2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5E0A-CDF0-4A4F-9060-EB9CDA8B4CE8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66866-6BE2-442E-9D78-50F257E65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8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68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6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8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3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85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45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9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8D27-3F1C-4989-B51C-1FB0ADA0E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AE846-70A2-4E57-9DFD-6E69C40BB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558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A4DF8DB-E4EC-4683-B549-E0B53C089D94}"/>
              </a:ext>
            </a:extLst>
          </p:cNvPr>
          <p:cNvGrpSpPr/>
          <p:nvPr userDrawn="1"/>
        </p:nvGrpSpPr>
        <p:grpSpPr>
          <a:xfrm>
            <a:off x="126605" y="6277447"/>
            <a:ext cx="11971609" cy="449823"/>
            <a:chOff x="126606" y="6277447"/>
            <a:chExt cx="11915340" cy="4498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69FC5B-8D60-4B45-B8CF-E5DF7B6C8B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8"/>
            <a:stretch/>
          </p:blipFill>
          <p:spPr>
            <a:xfrm>
              <a:off x="126606" y="6277448"/>
              <a:ext cx="3236846" cy="44273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C4D1DF-8933-4C6C-8A16-7AAC1265C2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8"/>
            <a:stretch/>
          </p:blipFill>
          <p:spPr>
            <a:xfrm>
              <a:off x="2401777" y="6284537"/>
              <a:ext cx="3236846" cy="4427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03C9C10-2978-4679-A8D5-920A8F639AE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8"/>
            <a:stretch/>
          </p:blipFill>
          <p:spPr>
            <a:xfrm>
              <a:off x="5568255" y="6277447"/>
              <a:ext cx="3236846" cy="4427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CCA2F7-C71D-4095-9207-A7B626B9D4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8"/>
            <a:stretch/>
          </p:blipFill>
          <p:spPr>
            <a:xfrm>
              <a:off x="8805100" y="6284425"/>
              <a:ext cx="3236846" cy="442733"/>
            </a:xfrm>
            <a:prstGeom prst="rect">
              <a:avLst/>
            </a:prstGeom>
          </p:spPr>
        </p:pic>
      </p:grpSp>
      <p:sp>
        <p:nvSpPr>
          <p:cNvPr id="7" name="Frame 6">
            <a:extLst>
              <a:ext uri="{FF2B5EF4-FFF2-40B4-BE49-F238E27FC236}">
                <a16:creationId xmlns:a16="http://schemas.microsoft.com/office/drawing/2014/main" id="{B9F33021-8F22-4F2F-8CF8-135A8A287F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013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95DA2BA-43A1-4768-A2C6-EF204003B3F8}"/>
              </a:ext>
            </a:extLst>
          </p:cNvPr>
          <p:cNvSpPr/>
          <p:nvPr userDrawn="1"/>
        </p:nvSpPr>
        <p:spPr>
          <a:xfrm>
            <a:off x="70334" y="64480"/>
            <a:ext cx="12048978" cy="6724939"/>
          </a:xfrm>
          <a:prstGeom prst="frame">
            <a:avLst>
              <a:gd name="adj1" fmla="val 1013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F5DF66-B96D-4F24-B5FE-5E4D9B73633F}"/>
              </a:ext>
            </a:extLst>
          </p:cNvPr>
          <p:cNvSpPr txBox="1"/>
          <p:nvPr userDrawn="1"/>
        </p:nvSpPr>
        <p:spPr>
          <a:xfrm>
            <a:off x="862439" y="6443478"/>
            <a:ext cx="2110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latin typeface="Century Gothic" panose="020B0502020202020204" pitchFamily="34" charset="0"/>
              </a:rPr>
              <a:t>Hafizur</a:t>
            </a:r>
            <a:r>
              <a:rPr lang="en-US" sz="1400" i="1" dirty="0">
                <a:latin typeface="Century Gothic" panose="020B0502020202020204" pitchFamily="34" charset="0"/>
              </a:rPr>
              <a:t> Rahman</a:t>
            </a:r>
          </a:p>
        </p:txBody>
      </p:sp>
    </p:spTree>
    <p:extLst>
      <p:ext uri="{BB962C8B-B14F-4D97-AF65-F5344CB8AC3E}">
        <p14:creationId xmlns:p14="http://schemas.microsoft.com/office/powerpoint/2010/main" val="27833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নির্জীব প্রকৃতির বুকে সজীব 'বসন্ত'">
            <a:extLst>
              <a:ext uri="{FF2B5EF4-FFF2-40B4-BE49-F238E27FC236}">
                <a16:creationId xmlns:a16="http://schemas.microsoft.com/office/drawing/2014/main" id="{55356EF7-2610-21F2-3C68-B5FBE86C0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3" y="172278"/>
            <a:ext cx="11898327" cy="6505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6DB73C-8CF1-4A45-97F2-E7526DAE0DF5}"/>
              </a:ext>
            </a:extLst>
          </p:cNvPr>
          <p:cNvSpPr/>
          <p:nvPr/>
        </p:nvSpPr>
        <p:spPr>
          <a:xfrm>
            <a:off x="865870" y="308941"/>
            <a:ext cx="11267268" cy="707886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WELCOME TO MY MULTIMEDIA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1034331" y="528345"/>
            <a:ext cx="3103715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Braille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188686" y="2214394"/>
            <a:ext cx="4775200" cy="122495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ysClr val="windowText" lastClr="000000"/>
                </a:solidFill>
              </a:rPr>
              <a:t>a form of written language for blind people</a:t>
            </a:r>
            <a:endParaRPr lang="en-US" sz="32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1034254" y="4224361"/>
            <a:ext cx="3755460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অন্ধদের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2296078" y="5214379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6200000" flipH="1">
            <a:off x="2385801" y="3577515"/>
            <a:ext cx="375531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6ACC51-941A-4BB9-9D52-131899E1DA7B}"/>
              </a:ext>
            </a:extLst>
          </p:cNvPr>
          <p:cNvSpPr/>
          <p:nvPr/>
        </p:nvSpPr>
        <p:spPr>
          <a:xfrm rot="5191745">
            <a:off x="2187639" y="1463900"/>
            <a:ext cx="802851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437268" y="5684251"/>
            <a:ext cx="1134144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blind people can learn by Braille</a:t>
            </a:r>
          </a:p>
        </p:txBody>
      </p:sp>
      <p:pic>
        <p:nvPicPr>
          <p:cNvPr id="11" name="Picture 2" descr="Touching your words: Why braille reading is special | Ciencia Cogn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7374" y="1676401"/>
            <a:ext cx="6385651" cy="3495675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569381" y="404358"/>
            <a:ext cx="4219593" cy="908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Raised dots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263470" y="2214394"/>
            <a:ext cx="5315919" cy="146728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ysClr val="windowText" lastClr="000000"/>
                </a:solidFill>
              </a:rPr>
              <a:t> a system of writing for blind people 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1034254" y="4311447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উচু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2296078" y="5214379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6200000" flipH="1">
            <a:off x="2355851" y="3607466"/>
            <a:ext cx="435431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6ACC51-941A-4BB9-9D52-131899E1DA7B}"/>
              </a:ext>
            </a:extLst>
          </p:cNvPr>
          <p:cNvSpPr/>
          <p:nvPr/>
        </p:nvSpPr>
        <p:spPr>
          <a:xfrm rot="5191745">
            <a:off x="2187639" y="1463900"/>
            <a:ext cx="802851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437268" y="5684251"/>
            <a:ext cx="1134144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blind people can learn by raised dot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34" name="AutoShape 2" descr="What Is Braille? | American Foundation for the Bl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What Is Braille? | American Foundation for the Bl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What Is Braille? | American Foundation for the Bli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7134" y="1918833"/>
            <a:ext cx="5888299" cy="3196506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1406293" y="435354"/>
            <a:ext cx="2489532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</a:rPr>
              <a:t>History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371960" y="2012917"/>
            <a:ext cx="5269423" cy="78319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ysClr val="windowText" lastClr="000000"/>
                </a:solidFill>
              </a:rPr>
              <a:t>the study of past events</a:t>
            </a:r>
            <a:r>
              <a:rPr lang="en-US" dirty="0"/>
              <a:t>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1018756" y="4094471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2389068" y="5059396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6200000" flipH="1">
            <a:off x="2428484" y="3325730"/>
            <a:ext cx="507143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6ACC51-941A-4BB9-9D52-131899E1DA7B}"/>
              </a:ext>
            </a:extLst>
          </p:cNvPr>
          <p:cNvSpPr/>
          <p:nvPr/>
        </p:nvSpPr>
        <p:spPr>
          <a:xfrm rot="5191745">
            <a:off x="2340242" y="1224270"/>
            <a:ext cx="477978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437268" y="5684251"/>
            <a:ext cx="1134144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like the history book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What is the history of science? | The British Academy">
            <a:extLst>
              <a:ext uri="{FF2B5EF4-FFF2-40B4-BE49-F238E27FC236}">
                <a16:creationId xmlns:a16="http://schemas.microsoft.com/office/drawing/2014/main" id="{68FBC6E1-CEE3-4094-8B75-387EEFAFF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33536"/>
            <a:ext cx="5582773" cy="3140310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9B9DDEC-155F-4112-410A-881C280D7E16}"/>
              </a:ext>
            </a:extLst>
          </p:cNvPr>
          <p:cNvGrpSpPr/>
          <p:nvPr/>
        </p:nvGrpSpPr>
        <p:grpSpPr>
          <a:xfrm>
            <a:off x="182880" y="140676"/>
            <a:ext cx="11826240" cy="6203853"/>
            <a:chOff x="182880" y="140676"/>
            <a:chExt cx="11826240" cy="62038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DD9133-DAC0-DD19-13A2-55A10B821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696" y="412291"/>
              <a:ext cx="10816424" cy="59322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498B1BD-254A-44A3-AA02-53E6DD9562FB}"/>
                </a:ext>
              </a:extLst>
            </p:cNvPr>
            <p:cNvSpPr/>
            <p:nvPr/>
          </p:nvSpPr>
          <p:spPr>
            <a:xfrm>
              <a:off x="182880" y="140676"/>
              <a:ext cx="4670474" cy="6203853"/>
            </a:xfrm>
            <a:prstGeom prst="roundRect">
              <a:avLst>
                <a:gd name="adj" fmla="val 4920"/>
              </a:avLst>
            </a:prstGeom>
            <a:solidFill>
              <a:schemeClr val="bg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3C6720B-4EF1-4A6B-A6BB-6CD92C7947D2}"/>
              </a:ext>
            </a:extLst>
          </p:cNvPr>
          <p:cNvSpPr txBox="1"/>
          <p:nvPr/>
        </p:nvSpPr>
        <p:spPr>
          <a:xfrm>
            <a:off x="182879" y="1997839"/>
            <a:ext cx="48111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It's a beautiful spring</a:t>
            </a:r>
          </a:p>
          <a:p>
            <a:pPr algn="l"/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day.</a:t>
            </a:r>
          </a:p>
          <a:p>
            <a:pPr algn="l"/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Maria gets up early.</a:t>
            </a:r>
          </a:p>
          <a:p>
            <a:pPr algn="l"/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She feels happy.</a:t>
            </a:r>
          </a:p>
          <a:p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C024B0-290E-4EBF-81D7-DDC30610E1BE}"/>
              </a:ext>
            </a:extLst>
          </p:cNvPr>
          <p:cNvSpPr/>
          <p:nvPr/>
        </p:nvSpPr>
        <p:spPr>
          <a:xfrm>
            <a:off x="2838734" y="317121"/>
            <a:ext cx="958072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Let’s know the lesson with picture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47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3C63290-2BEB-4CD5-54E6-0505AC1F268E}"/>
              </a:ext>
            </a:extLst>
          </p:cNvPr>
          <p:cNvGrpSpPr/>
          <p:nvPr/>
        </p:nvGrpSpPr>
        <p:grpSpPr>
          <a:xfrm>
            <a:off x="114175" y="114886"/>
            <a:ext cx="11913704" cy="6416040"/>
            <a:chOff x="114175" y="114886"/>
            <a:chExt cx="11913704" cy="64160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7BA7DA-C1C5-A514-3EF9-376284E6C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75" y="114886"/>
              <a:ext cx="11913704" cy="609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74ECFDA-BA2A-402F-BB1F-0342DFCC0BC6}"/>
                </a:ext>
              </a:extLst>
            </p:cNvPr>
            <p:cNvSpPr/>
            <p:nvPr/>
          </p:nvSpPr>
          <p:spPr>
            <a:xfrm>
              <a:off x="164121" y="647114"/>
              <a:ext cx="6644641" cy="5883812"/>
            </a:xfrm>
            <a:prstGeom prst="roundRect">
              <a:avLst>
                <a:gd name="adj" fmla="val 4920"/>
              </a:avLst>
            </a:prstGeom>
            <a:solidFill>
              <a:schemeClr val="bg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C9D4426-89B4-4CF1-9932-4008D53BBF52}"/>
              </a:ext>
            </a:extLst>
          </p:cNvPr>
          <p:cNvSpPr txBox="1"/>
          <p:nvPr/>
        </p:nvSpPr>
        <p:spPr>
          <a:xfrm>
            <a:off x="562708" y="1913206"/>
            <a:ext cx="59365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0" dirty="0">
                <a:solidFill>
                  <a:schemeClr val="bg1"/>
                </a:solidFill>
                <a:effectLst/>
              </a:rPr>
              <a:t>She knows that it’s a nice day because she puts her hand on the glass of the window.</a:t>
            </a:r>
          </a:p>
          <a:p>
            <a:pPr algn="l"/>
            <a:r>
              <a:rPr lang="en-US" sz="2800" b="1" i="0" dirty="0">
                <a:solidFill>
                  <a:schemeClr val="bg1"/>
                </a:solidFill>
                <a:effectLst/>
              </a:rPr>
              <a:t>It is very warm. She opens the window and</a:t>
            </a:r>
          </a:p>
          <a:p>
            <a:pPr algn="l"/>
            <a:r>
              <a:rPr lang="en-US" sz="2800" b="1" i="0" dirty="0">
                <a:solidFill>
                  <a:schemeClr val="bg1"/>
                </a:solidFill>
                <a:effectLst/>
              </a:rPr>
              <a:t>the singing of the birds fills the room. She can smell the flowers outside her home. They smell sweet and fresh.</a:t>
            </a:r>
          </a:p>
          <a:p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33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4A6DD5-2B01-4EB7-A7B8-D82A8AA6F663}"/>
              </a:ext>
            </a:extLst>
          </p:cNvPr>
          <p:cNvGrpSpPr/>
          <p:nvPr/>
        </p:nvGrpSpPr>
        <p:grpSpPr>
          <a:xfrm>
            <a:off x="168812" y="146538"/>
            <a:ext cx="11875478" cy="6352736"/>
            <a:chOff x="168812" y="146538"/>
            <a:chExt cx="11875478" cy="63527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D6A412A-531E-42C7-BF90-5663B73A2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146538"/>
              <a:ext cx="11861410" cy="63527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2FF0B2C-0C51-40DB-8D6C-75061CB63BAD}"/>
                </a:ext>
              </a:extLst>
            </p:cNvPr>
            <p:cNvSpPr/>
            <p:nvPr/>
          </p:nvSpPr>
          <p:spPr>
            <a:xfrm>
              <a:off x="168812" y="675249"/>
              <a:ext cx="5767754" cy="5824025"/>
            </a:xfrm>
            <a:prstGeom prst="roundRect">
              <a:avLst>
                <a:gd name="adj" fmla="val 3984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4347EC6-BF62-4896-AF27-36E04B4A62E4}"/>
              </a:ext>
            </a:extLst>
          </p:cNvPr>
          <p:cNvSpPr txBox="1"/>
          <p:nvPr/>
        </p:nvSpPr>
        <p:spPr>
          <a:xfrm>
            <a:off x="393896" y="1781546"/>
            <a:ext cx="52780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After Maria gets</a:t>
            </a:r>
          </a:p>
          <a:p>
            <a:pPr algn="l"/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dressed and has her breakfast, she puts her books in her bag.</a:t>
            </a:r>
          </a:p>
          <a:p>
            <a:pPr algn="l"/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She is ready for school.</a:t>
            </a:r>
          </a:p>
        </p:txBody>
      </p:sp>
    </p:spTree>
    <p:extLst>
      <p:ext uri="{BB962C8B-B14F-4D97-AF65-F5344CB8AC3E}">
        <p14:creationId xmlns:p14="http://schemas.microsoft.com/office/powerpoint/2010/main" val="1356620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A768437-106F-4941-B0C6-F6E4C5F8F71F}"/>
              </a:ext>
            </a:extLst>
          </p:cNvPr>
          <p:cNvGrpSpPr/>
          <p:nvPr/>
        </p:nvGrpSpPr>
        <p:grpSpPr>
          <a:xfrm>
            <a:off x="154745" y="155781"/>
            <a:ext cx="11887200" cy="6357561"/>
            <a:chOff x="154745" y="155781"/>
            <a:chExt cx="11887200" cy="63575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BD57E8-41A6-4F1B-9DB0-9D67F6413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45" y="155781"/>
              <a:ext cx="11887200" cy="63575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9EEF578-55A8-40A1-94E8-A03168572B67}"/>
                </a:ext>
              </a:extLst>
            </p:cNvPr>
            <p:cNvSpPr/>
            <p:nvPr/>
          </p:nvSpPr>
          <p:spPr>
            <a:xfrm>
              <a:off x="322333" y="1357023"/>
              <a:ext cx="5415858" cy="5050301"/>
            </a:xfrm>
            <a:prstGeom prst="roundRect">
              <a:avLst>
                <a:gd name="adj" fmla="val 6456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Maria is a lot like any other students in her </a:t>
              </a:r>
              <a:r>
                <a:rPr lang="en-US" sz="2400" b="1" i="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neighbourhood</a:t>
              </a:r>
              <a:r>
                <a:rPr lang="en-US" sz="24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. She goes to school and likes to be with her friends. </a:t>
              </a:r>
            </a:p>
            <a:p>
              <a:pPr algn="ctr"/>
              <a:r>
                <a:rPr lang="en-US" sz="24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But Maria cannot see the</a:t>
              </a:r>
            </a:p>
            <a:p>
              <a:pPr algn="ctr"/>
              <a:r>
                <a:rPr lang="en-US" sz="24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beautiful spring day . She cannot see the flowers, the blue sky, or the singing birds . She cannot</a:t>
              </a:r>
            </a:p>
            <a:p>
              <a:pPr algn="ctr"/>
              <a:r>
                <a:rPr lang="en-US" sz="24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see the new green leaves on the tress . She cannot see these because she is visually impaired . She has been unable to see since</a:t>
              </a:r>
            </a:p>
            <a:p>
              <a:pPr algn="ctr"/>
              <a:r>
                <a:rPr lang="en-US" sz="24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she was born.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005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AD429F-6FEA-A263-018D-34FD7CD51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5" y="131468"/>
            <a:ext cx="11942659" cy="6515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C20948-25B7-4C7D-BB54-4E3255A2422C}"/>
              </a:ext>
            </a:extLst>
          </p:cNvPr>
          <p:cNvSpPr txBox="1"/>
          <p:nvPr/>
        </p:nvSpPr>
        <p:spPr>
          <a:xfrm>
            <a:off x="5698021" y="2714921"/>
            <a:ext cx="6229350" cy="3932099"/>
          </a:xfrm>
          <a:prstGeom prst="roundRect">
            <a:avLst>
              <a:gd name="adj" fmla="val 693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But Maria is happy. She goes to school everyday. She can learn the information because she reads Braille. Braille is a script that uses raised dots . Each letter is made from dots. People move their fingers across the raised dots to read. Maria learned to read Braille as a young child. Her books at school are in Braille. She enjoys reading poems and history . Maria's teacher says that she is a good learner.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159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27A5A3-75E9-4E3B-B911-54DD133E8C29}"/>
              </a:ext>
            </a:extLst>
          </p:cNvPr>
          <p:cNvSpPr txBox="1"/>
          <p:nvPr/>
        </p:nvSpPr>
        <p:spPr>
          <a:xfrm>
            <a:off x="-364314" y="178170"/>
            <a:ext cx="73350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speaking loudly</a:t>
            </a:r>
          </a:p>
        </p:txBody>
      </p:sp>
      <p:pic>
        <p:nvPicPr>
          <p:cNvPr id="1026" name="Picture 2" descr="করোনাকালে স্কুল কলেজের বেতন মওকুফে প্রধানমন্ত্রীর হস্তক্ষেপ কামনা">
            <a:extLst>
              <a:ext uri="{FF2B5EF4-FFF2-40B4-BE49-F238E27FC236}">
                <a16:creationId xmlns:a16="http://schemas.microsoft.com/office/drawing/2014/main" id="{B403D4E5-4760-4772-91EC-2CFC26909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550" y="918314"/>
            <a:ext cx="9281250" cy="5220703"/>
          </a:xfrm>
          <a:prstGeom prst="snip2DiagRect">
            <a:avLst>
              <a:gd name="adj1" fmla="val 0"/>
              <a:gd name="adj2" fmla="val 13113"/>
            </a:avLst>
          </a:prstGeom>
          <a:solidFill>
            <a:srgbClr val="FFFFFF">
              <a:shade val="85000"/>
            </a:srgbClr>
          </a:solidFill>
          <a:ln w="12700" cap="sq">
            <a:solidFill>
              <a:schemeClr val="tx2">
                <a:lumMod val="75000"/>
              </a:schemeClr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42900" dist="152400" dir="10440000" sx="79000" sy="79000" algn="t" rotWithShape="0">
              <a:prstClr val="black">
                <a:alpha val="39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97184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2CD236-C8B7-406F-B0E5-B12B27CC269B}"/>
              </a:ext>
            </a:extLst>
          </p:cNvPr>
          <p:cNvSpPr/>
          <p:nvPr/>
        </p:nvSpPr>
        <p:spPr>
          <a:xfrm>
            <a:off x="2103407" y="5880119"/>
            <a:ext cx="6597255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en-US" sz="3200" b="1" dirty="0">
                <a:ln w="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Open your book and turn to page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endParaRPr lang="en-US" sz="3200" dirty="0">
              <a:ln w="0"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6616" y="393110"/>
            <a:ext cx="4679034" cy="5496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1" y="407475"/>
            <a:ext cx="4580072" cy="5467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7" name="Group 76"/>
          <p:cNvGrpSpPr/>
          <p:nvPr/>
        </p:nvGrpSpPr>
        <p:grpSpPr>
          <a:xfrm>
            <a:off x="5773330" y="872183"/>
            <a:ext cx="875120" cy="4681737"/>
            <a:chOff x="5849530" y="872183"/>
            <a:chExt cx="920904" cy="4681737"/>
          </a:xfrm>
        </p:grpSpPr>
        <p:grpSp>
          <p:nvGrpSpPr>
            <p:cNvPr id="44" name="Group 43"/>
            <p:cNvGrpSpPr/>
            <p:nvPr/>
          </p:nvGrpSpPr>
          <p:grpSpPr>
            <a:xfrm>
              <a:off x="5849530" y="1519883"/>
              <a:ext cx="814224" cy="300237"/>
              <a:chOff x="5819050" y="902663"/>
              <a:chExt cx="814224" cy="300237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252E359-5DE3-4A0B-AEF8-66FDF4F520C0}"/>
                  </a:ext>
                </a:extLst>
              </p:cNvPr>
              <p:cNvSpPr/>
              <p:nvPr/>
            </p:nvSpPr>
            <p:spPr>
              <a:xfrm>
                <a:off x="5819050" y="914401"/>
                <a:ext cx="297555" cy="278655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FE8FF2B-6906-4F88-9104-963ABD5037EF}"/>
                  </a:ext>
                </a:extLst>
              </p:cNvPr>
              <p:cNvSpPr/>
              <p:nvPr/>
            </p:nvSpPr>
            <p:spPr>
              <a:xfrm>
                <a:off x="6335719" y="914401"/>
                <a:ext cx="297555" cy="278655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Arc 42">
                <a:extLst>
                  <a:ext uri="{FF2B5EF4-FFF2-40B4-BE49-F238E27FC236}">
                    <a16:creationId xmlns:a16="http://schemas.microsoft.com/office/drawing/2014/main" id="{50517F58-EB01-4586-B8D8-5F98D1618F84}"/>
                  </a:ext>
                </a:extLst>
              </p:cNvPr>
              <p:cNvSpPr/>
              <p:nvPr/>
            </p:nvSpPr>
            <p:spPr>
              <a:xfrm rot="18233701">
                <a:off x="6072286" y="891442"/>
                <a:ext cx="300237" cy="322679"/>
              </a:xfrm>
              <a:prstGeom prst="arc">
                <a:avLst>
                  <a:gd name="adj1" fmla="val 11828154"/>
                  <a:gd name="adj2" fmla="val 5409507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849530" y="872183"/>
              <a:ext cx="814224" cy="300237"/>
              <a:chOff x="5819050" y="902663"/>
              <a:chExt cx="814224" cy="300237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252E359-5DE3-4A0B-AEF8-66FDF4F520C0}"/>
                  </a:ext>
                </a:extLst>
              </p:cNvPr>
              <p:cNvSpPr/>
              <p:nvPr/>
            </p:nvSpPr>
            <p:spPr>
              <a:xfrm>
                <a:off x="5819050" y="914401"/>
                <a:ext cx="297555" cy="278655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FE8FF2B-6906-4F88-9104-963ABD5037EF}"/>
                  </a:ext>
                </a:extLst>
              </p:cNvPr>
              <p:cNvSpPr/>
              <p:nvPr/>
            </p:nvSpPr>
            <p:spPr>
              <a:xfrm>
                <a:off x="6335719" y="914401"/>
                <a:ext cx="297555" cy="278655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50517F58-EB01-4586-B8D8-5F98D1618F84}"/>
                  </a:ext>
                </a:extLst>
              </p:cNvPr>
              <p:cNvSpPr/>
              <p:nvPr/>
            </p:nvSpPr>
            <p:spPr>
              <a:xfrm rot="18233701">
                <a:off x="6072286" y="891442"/>
                <a:ext cx="300237" cy="322679"/>
              </a:xfrm>
              <a:prstGeom prst="arc">
                <a:avLst>
                  <a:gd name="adj1" fmla="val 11828154"/>
                  <a:gd name="adj2" fmla="val 5409507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864770" y="2053283"/>
              <a:ext cx="814224" cy="300237"/>
              <a:chOff x="5819050" y="902663"/>
              <a:chExt cx="814224" cy="30023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252E359-5DE3-4A0B-AEF8-66FDF4F520C0}"/>
                  </a:ext>
                </a:extLst>
              </p:cNvPr>
              <p:cNvSpPr/>
              <p:nvPr/>
            </p:nvSpPr>
            <p:spPr>
              <a:xfrm>
                <a:off x="5819050" y="914401"/>
                <a:ext cx="297555" cy="278655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FE8FF2B-6906-4F88-9104-963ABD5037EF}"/>
                  </a:ext>
                </a:extLst>
              </p:cNvPr>
              <p:cNvSpPr/>
              <p:nvPr/>
            </p:nvSpPr>
            <p:spPr>
              <a:xfrm>
                <a:off x="6335719" y="914401"/>
                <a:ext cx="297555" cy="278655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50517F58-EB01-4586-B8D8-5F98D1618F84}"/>
                  </a:ext>
                </a:extLst>
              </p:cNvPr>
              <p:cNvSpPr/>
              <p:nvPr/>
            </p:nvSpPr>
            <p:spPr>
              <a:xfrm rot="18233701">
                <a:off x="6072286" y="891442"/>
                <a:ext cx="300237" cy="322679"/>
              </a:xfrm>
              <a:prstGeom prst="arc">
                <a:avLst>
                  <a:gd name="adj1" fmla="val 11828154"/>
                  <a:gd name="adj2" fmla="val 5409507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880010" y="2586683"/>
              <a:ext cx="814224" cy="300237"/>
              <a:chOff x="5819050" y="902663"/>
              <a:chExt cx="814224" cy="300237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252E359-5DE3-4A0B-AEF8-66FDF4F520C0}"/>
                  </a:ext>
                </a:extLst>
              </p:cNvPr>
              <p:cNvSpPr/>
              <p:nvPr/>
            </p:nvSpPr>
            <p:spPr>
              <a:xfrm>
                <a:off x="5819050" y="914401"/>
                <a:ext cx="297555" cy="278655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FE8FF2B-6906-4F88-9104-963ABD5037EF}"/>
                  </a:ext>
                </a:extLst>
              </p:cNvPr>
              <p:cNvSpPr/>
              <p:nvPr/>
            </p:nvSpPr>
            <p:spPr>
              <a:xfrm>
                <a:off x="6335719" y="914401"/>
                <a:ext cx="297555" cy="278655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50517F58-EB01-4586-B8D8-5F98D1618F84}"/>
                  </a:ext>
                </a:extLst>
              </p:cNvPr>
              <p:cNvSpPr/>
              <p:nvPr/>
            </p:nvSpPr>
            <p:spPr>
              <a:xfrm rot="18233701">
                <a:off x="6072286" y="891442"/>
                <a:ext cx="300237" cy="322679"/>
              </a:xfrm>
              <a:prstGeom prst="arc">
                <a:avLst>
                  <a:gd name="adj1" fmla="val 11828154"/>
                  <a:gd name="adj2" fmla="val 5409507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895250" y="3120083"/>
              <a:ext cx="814224" cy="300237"/>
              <a:chOff x="5819050" y="902663"/>
              <a:chExt cx="814224" cy="300237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252E359-5DE3-4A0B-AEF8-66FDF4F520C0}"/>
                  </a:ext>
                </a:extLst>
              </p:cNvPr>
              <p:cNvSpPr/>
              <p:nvPr/>
            </p:nvSpPr>
            <p:spPr>
              <a:xfrm>
                <a:off x="5819050" y="914401"/>
                <a:ext cx="297555" cy="278655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FE8FF2B-6906-4F88-9104-963ABD5037EF}"/>
                  </a:ext>
                </a:extLst>
              </p:cNvPr>
              <p:cNvSpPr/>
              <p:nvPr/>
            </p:nvSpPr>
            <p:spPr>
              <a:xfrm>
                <a:off x="6335719" y="914401"/>
                <a:ext cx="297555" cy="278655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Arc 59">
                <a:extLst>
                  <a:ext uri="{FF2B5EF4-FFF2-40B4-BE49-F238E27FC236}">
                    <a16:creationId xmlns:a16="http://schemas.microsoft.com/office/drawing/2014/main" id="{50517F58-EB01-4586-B8D8-5F98D1618F84}"/>
                  </a:ext>
                </a:extLst>
              </p:cNvPr>
              <p:cNvSpPr/>
              <p:nvPr/>
            </p:nvSpPr>
            <p:spPr>
              <a:xfrm rot="18233701">
                <a:off x="6072286" y="891442"/>
                <a:ext cx="300237" cy="322679"/>
              </a:xfrm>
              <a:prstGeom prst="arc">
                <a:avLst>
                  <a:gd name="adj1" fmla="val 11828154"/>
                  <a:gd name="adj2" fmla="val 5409507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5910490" y="3653483"/>
              <a:ext cx="814224" cy="300237"/>
              <a:chOff x="5819050" y="902663"/>
              <a:chExt cx="814224" cy="300237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252E359-5DE3-4A0B-AEF8-66FDF4F520C0}"/>
                  </a:ext>
                </a:extLst>
              </p:cNvPr>
              <p:cNvSpPr/>
              <p:nvPr/>
            </p:nvSpPr>
            <p:spPr>
              <a:xfrm>
                <a:off x="5819050" y="914401"/>
                <a:ext cx="297555" cy="278655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FE8FF2B-6906-4F88-9104-963ABD5037EF}"/>
                  </a:ext>
                </a:extLst>
              </p:cNvPr>
              <p:cNvSpPr/>
              <p:nvPr/>
            </p:nvSpPr>
            <p:spPr>
              <a:xfrm>
                <a:off x="6335719" y="914401"/>
                <a:ext cx="297555" cy="278655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50517F58-EB01-4586-B8D8-5F98D1618F84}"/>
                  </a:ext>
                </a:extLst>
              </p:cNvPr>
              <p:cNvSpPr/>
              <p:nvPr/>
            </p:nvSpPr>
            <p:spPr>
              <a:xfrm rot="18233701">
                <a:off x="6072286" y="891442"/>
                <a:ext cx="300237" cy="322679"/>
              </a:xfrm>
              <a:prstGeom prst="arc">
                <a:avLst>
                  <a:gd name="adj1" fmla="val 11828154"/>
                  <a:gd name="adj2" fmla="val 5409507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5925730" y="4186883"/>
              <a:ext cx="814224" cy="300237"/>
              <a:chOff x="5819050" y="902663"/>
              <a:chExt cx="814224" cy="300237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252E359-5DE3-4A0B-AEF8-66FDF4F520C0}"/>
                  </a:ext>
                </a:extLst>
              </p:cNvPr>
              <p:cNvSpPr/>
              <p:nvPr/>
            </p:nvSpPr>
            <p:spPr>
              <a:xfrm>
                <a:off x="5819050" y="914401"/>
                <a:ext cx="297555" cy="278655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FE8FF2B-6906-4F88-9104-963ABD5037EF}"/>
                  </a:ext>
                </a:extLst>
              </p:cNvPr>
              <p:cNvSpPr/>
              <p:nvPr/>
            </p:nvSpPr>
            <p:spPr>
              <a:xfrm>
                <a:off x="6335719" y="914401"/>
                <a:ext cx="297555" cy="278655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Arc 67">
                <a:extLst>
                  <a:ext uri="{FF2B5EF4-FFF2-40B4-BE49-F238E27FC236}">
                    <a16:creationId xmlns:a16="http://schemas.microsoft.com/office/drawing/2014/main" id="{50517F58-EB01-4586-B8D8-5F98D1618F84}"/>
                  </a:ext>
                </a:extLst>
              </p:cNvPr>
              <p:cNvSpPr/>
              <p:nvPr/>
            </p:nvSpPr>
            <p:spPr>
              <a:xfrm rot="18233701">
                <a:off x="6072286" y="891442"/>
                <a:ext cx="300237" cy="322679"/>
              </a:xfrm>
              <a:prstGeom prst="arc">
                <a:avLst>
                  <a:gd name="adj1" fmla="val 11828154"/>
                  <a:gd name="adj2" fmla="val 5409507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5940970" y="4720283"/>
              <a:ext cx="814224" cy="300237"/>
              <a:chOff x="5819050" y="902663"/>
              <a:chExt cx="814224" cy="300237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252E359-5DE3-4A0B-AEF8-66FDF4F520C0}"/>
                  </a:ext>
                </a:extLst>
              </p:cNvPr>
              <p:cNvSpPr/>
              <p:nvPr/>
            </p:nvSpPr>
            <p:spPr>
              <a:xfrm>
                <a:off x="5819050" y="914401"/>
                <a:ext cx="297555" cy="278655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FE8FF2B-6906-4F88-9104-963ABD5037EF}"/>
                  </a:ext>
                </a:extLst>
              </p:cNvPr>
              <p:cNvSpPr/>
              <p:nvPr/>
            </p:nvSpPr>
            <p:spPr>
              <a:xfrm>
                <a:off x="6335719" y="914401"/>
                <a:ext cx="297555" cy="278655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Arc 71">
                <a:extLst>
                  <a:ext uri="{FF2B5EF4-FFF2-40B4-BE49-F238E27FC236}">
                    <a16:creationId xmlns:a16="http://schemas.microsoft.com/office/drawing/2014/main" id="{50517F58-EB01-4586-B8D8-5F98D1618F84}"/>
                  </a:ext>
                </a:extLst>
              </p:cNvPr>
              <p:cNvSpPr/>
              <p:nvPr/>
            </p:nvSpPr>
            <p:spPr>
              <a:xfrm rot="18233701">
                <a:off x="6072286" y="891442"/>
                <a:ext cx="300237" cy="322679"/>
              </a:xfrm>
              <a:prstGeom prst="arc">
                <a:avLst>
                  <a:gd name="adj1" fmla="val 11828154"/>
                  <a:gd name="adj2" fmla="val 5409507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956210" y="5253683"/>
              <a:ext cx="814224" cy="300237"/>
              <a:chOff x="5819050" y="902663"/>
              <a:chExt cx="814224" cy="300237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252E359-5DE3-4A0B-AEF8-66FDF4F520C0}"/>
                  </a:ext>
                </a:extLst>
              </p:cNvPr>
              <p:cNvSpPr/>
              <p:nvPr/>
            </p:nvSpPr>
            <p:spPr>
              <a:xfrm>
                <a:off x="5819050" y="914401"/>
                <a:ext cx="297555" cy="278655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FE8FF2B-6906-4F88-9104-963ABD5037EF}"/>
                  </a:ext>
                </a:extLst>
              </p:cNvPr>
              <p:cNvSpPr/>
              <p:nvPr/>
            </p:nvSpPr>
            <p:spPr>
              <a:xfrm>
                <a:off x="6335719" y="914401"/>
                <a:ext cx="297555" cy="278655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Arc 75">
                <a:extLst>
                  <a:ext uri="{FF2B5EF4-FFF2-40B4-BE49-F238E27FC236}">
                    <a16:creationId xmlns:a16="http://schemas.microsoft.com/office/drawing/2014/main" id="{50517F58-EB01-4586-B8D8-5F98D1618F84}"/>
                  </a:ext>
                </a:extLst>
              </p:cNvPr>
              <p:cNvSpPr/>
              <p:nvPr/>
            </p:nvSpPr>
            <p:spPr>
              <a:xfrm rot="18233701">
                <a:off x="6072286" y="891442"/>
                <a:ext cx="300237" cy="322679"/>
              </a:xfrm>
              <a:prstGeom prst="arc">
                <a:avLst>
                  <a:gd name="adj1" fmla="val 11828154"/>
                  <a:gd name="adj2" fmla="val 5409507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97184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FE24A2E-CC86-443C-A4D3-CFC6B87BBDEC}"/>
              </a:ext>
            </a:extLst>
          </p:cNvPr>
          <p:cNvSpPr/>
          <p:nvPr/>
        </p:nvSpPr>
        <p:spPr>
          <a:xfrm>
            <a:off x="259081" y="230051"/>
            <a:ext cx="5864654" cy="63064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68752C-94C1-4470-87CA-24223816FFFE}"/>
              </a:ext>
            </a:extLst>
          </p:cNvPr>
          <p:cNvSpPr/>
          <p:nvPr/>
        </p:nvSpPr>
        <p:spPr>
          <a:xfrm>
            <a:off x="60960" y="56272"/>
            <a:ext cx="12070080" cy="67524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CBD810-DF11-4300-90CC-90CEA8B3FB4C}"/>
              </a:ext>
            </a:extLst>
          </p:cNvPr>
          <p:cNvSpPr/>
          <p:nvPr/>
        </p:nvSpPr>
        <p:spPr>
          <a:xfrm>
            <a:off x="6345946" y="646639"/>
            <a:ext cx="670560" cy="335280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817F39-A989-429E-896F-407CD2B7320F}"/>
              </a:ext>
            </a:extLst>
          </p:cNvPr>
          <p:cNvSpPr/>
          <p:nvPr/>
        </p:nvSpPr>
        <p:spPr>
          <a:xfrm>
            <a:off x="6096000" y="230051"/>
            <a:ext cx="5836919" cy="63064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5AFD95-0385-4E57-B1EB-82EBFF72AD63}"/>
              </a:ext>
            </a:extLst>
          </p:cNvPr>
          <p:cNvGrpSpPr/>
          <p:nvPr/>
        </p:nvGrpSpPr>
        <p:grpSpPr>
          <a:xfrm>
            <a:off x="5109341" y="576882"/>
            <a:ext cx="1851100" cy="5519721"/>
            <a:chOff x="5109341" y="491976"/>
            <a:chExt cx="1851100" cy="551972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BC3B335-7ABF-4B16-8008-6F2B2FECFAEA}"/>
                </a:ext>
              </a:extLst>
            </p:cNvPr>
            <p:cNvGrpSpPr/>
            <p:nvPr/>
          </p:nvGrpSpPr>
          <p:grpSpPr>
            <a:xfrm>
              <a:off x="5125535" y="491976"/>
              <a:ext cx="1834906" cy="335280"/>
              <a:chOff x="5181600" y="646639"/>
              <a:chExt cx="1834906" cy="33528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252E359-5DE3-4A0B-AEF8-66FDF4F520C0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FE8FF2B-6906-4F88-9104-963ABD5037EF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>
                <a:extLst>
                  <a:ext uri="{FF2B5EF4-FFF2-40B4-BE49-F238E27FC236}">
                    <a16:creationId xmlns:a16="http://schemas.microsoft.com/office/drawing/2014/main" id="{50517F58-EB01-4586-B8D8-5F98D1618F84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D525E9A-F701-46FA-AA05-018773DF7A63}"/>
                </a:ext>
              </a:extLst>
            </p:cNvPr>
            <p:cNvGrpSpPr/>
            <p:nvPr/>
          </p:nvGrpSpPr>
          <p:grpSpPr>
            <a:xfrm>
              <a:off x="5125535" y="1096533"/>
              <a:ext cx="1834906" cy="335280"/>
              <a:chOff x="5181600" y="646639"/>
              <a:chExt cx="1834906" cy="33528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606B4CD-92A3-4E47-9057-753374723FAB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3D3A962-97C5-44C5-B453-256D3F4D48E6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Arc 46">
                <a:extLst>
                  <a:ext uri="{FF2B5EF4-FFF2-40B4-BE49-F238E27FC236}">
                    <a16:creationId xmlns:a16="http://schemas.microsoft.com/office/drawing/2014/main" id="{A77EB272-8C56-4785-8FCE-80DCD4585B05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52E3DFB-780F-4FEA-9A9A-0EE8C5D2870C}"/>
                </a:ext>
              </a:extLst>
            </p:cNvPr>
            <p:cNvGrpSpPr/>
            <p:nvPr/>
          </p:nvGrpSpPr>
          <p:grpSpPr>
            <a:xfrm>
              <a:off x="5125535" y="1773680"/>
              <a:ext cx="1834906" cy="335280"/>
              <a:chOff x="5181600" y="646639"/>
              <a:chExt cx="1834906" cy="33528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08545FA-A1A9-4505-9EC6-7913310FCB8A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2FFB83B-4B01-46AD-AD65-DED09E6C70C1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>
                <a:extLst>
                  <a:ext uri="{FF2B5EF4-FFF2-40B4-BE49-F238E27FC236}">
                    <a16:creationId xmlns:a16="http://schemas.microsoft.com/office/drawing/2014/main" id="{D544867D-C52C-4BC5-AFB6-C7B761E766D0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ED60250-1231-4DA9-9FFE-BBF2E3AEA78B}"/>
                </a:ext>
              </a:extLst>
            </p:cNvPr>
            <p:cNvGrpSpPr/>
            <p:nvPr/>
          </p:nvGrpSpPr>
          <p:grpSpPr>
            <a:xfrm>
              <a:off x="5125535" y="2343772"/>
              <a:ext cx="1834906" cy="335280"/>
              <a:chOff x="5181600" y="646639"/>
              <a:chExt cx="1834906" cy="33528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14B69C5-8C5E-42C7-A2DD-FA26DF922A42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0DEA374-F6A2-403B-B774-28FA1C638A9F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841F483D-5C2A-4A5B-93FA-4BD9A9DD2D50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BB6354C-E473-4783-B94A-85E28126ACBE}"/>
                </a:ext>
              </a:extLst>
            </p:cNvPr>
            <p:cNvGrpSpPr/>
            <p:nvPr/>
          </p:nvGrpSpPr>
          <p:grpSpPr>
            <a:xfrm>
              <a:off x="5125535" y="4927974"/>
              <a:ext cx="1834906" cy="335280"/>
              <a:chOff x="5181600" y="646639"/>
              <a:chExt cx="1834906" cy="33528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0FE39A0-A3A0-4128-A695-7C46378FF022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67405C5-593A-4F3D-ABEA-D57E7B35172C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83727BEC-37BF-400F-9BFC-B10045C77D95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4308507-B05F-415D-ABD9-60DB8B386780}"/>
                </a:ext>
              </a:extLst>
            </p:cNvPr>
            <p:cNvGrpSpPr/>
            <p:nvPr/>
          </p:nvGrpSpPr>
          <p:grpSpPr>
            <a:xfrm>
              <a:off x="5114739" y="4225485"/>
              <a:ext cx="1834906" cy="335280"/>
              <a:chOff x="5181600" y="646639"/>
              <a:chExt cx="1834906" cy="33528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E2758F6-7F5A-4961-AC6D-458A20476FCA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C37E0F3-F561-457F-89BB-F5BBD57DF8F9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id="{45C5FB95-9BE6-41B3-BA5A-CAE465004859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A085716-CCAD-4E82-8F9A-25D39501BBA5}"/>
                </a:ext>
              </a:extLst>
            </p:cNvPr>
            <p:cNvGrpSpPr/>
            <p:nvPr/>
          </p:nvGrpSpPr>
          <p:grpSpPr>
            <a:xfrm>
              <a:off x="5109341" y="5676417"/>
              <a:ext cx="1834906" cy="335280"/>
              <a:chOff x="5181600" y="646639"/>
              <a:chExt cx="1834906" cy="33528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E0D0952-5A65-4A57-99A4-C1814BC70249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003F1D2-6FF5-41BA-8683-24EAFD32A47F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B5D2A25E-C068-465D-B824-C92A7B5F35A9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D44F3F7-A457-4073-BB3F-D9670E6EEF2F}"/>
                </a:ext>
              </a:extLst>
            </p:cNvPr>
            <p:cNvGrpSpPr/>
            <p:nvPr/>
          </p:nvGrpSpPr>
          <p:grpSpPr>
            <a:xfrm>
              <a:off x="5120137" y="3559892"/>
              <a:ext cx="1834906" cy="335280"/>
              <a:chOff x="5181600" y="646639"/>
              <a:chExt cx="1834906" cy="33528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F4914E4-500D-4DE3-9F13-C45AF57C0C9F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A1BFB4-B42B-4B4F-9E41-4F3F5ED33EAD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1F9A9070-C9AA-4C67-AC3B-EE94A271C56C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F626B75-337F-4349-AC24-3D89337565C4}"/>
                </a:ext>
              </a:extLst>
            </p:cNvPr>
            <p:cNvGrpSpPr/>
            <p:nvPr/>
          </p:nvGrpSpPr>
          <p:grpSpPr>
            <a:xfrm>
              <a:off x="5120137" y="2931885"/>
              <a:ext cx="1834906" cy="335280"/>
              <a:chOff x="5181600" y="646639"/>
              <a:chExt cx="1834906" cy="33528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8260AB2-2C68-45A1-A5C2-14F07BD585B7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CFA6BD7-CA7D-40F7-98B1-E76388555BD7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DA6D86B3-6C16-4D47-B371-B3C5CA00E9F2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A22024F-EBBB-4857-BA66-066895EB3A48}"/>
              </a:ext>
            </a:extLst>
          </p:cNvPr>
          <p:cNvSpPr/>
          <p:nvPr/>
        </p:nvSpPr>
        <p:spPr>
          <a:xfrm>
            <a:off x="488242" y="535950"/>
            <a:ext cx="4361293" cy="5632241"/>
          </a:xfrm>
          <a:prstGeom prst="rect">
            <a:avLst/>
          </a:prstGeom>
          <a:blipFill dpi="0" rotWithShape="1">
            <a:blip r:embed="rId4" cstate="print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AD12032-BA04-4307-8658-F72B3DAF274A}"/>
              </a:ext>
            </a:extLst>
          </p:cNvPr>
          <p:cNvSpPr/>
          <p:nvPr/>
        </p:nvSpPr>
        <p:spPr>
          <a:xfrm>
            <a:off x="7210182" y="576882"/>
            <a:ext cx="4510165" cy="5632241"/>
          </a:xfrm>
          <a:prstGeom prst="rect">
            <a:avLst/>
          </a:prstGeom>
          <a:blipFill dpi="0" rotWithShape="1">
            <a:blip r:embed="rId5" cstate="print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B17632-143E-4A2C-9B55-3218EF739238}"/>
              </a:ext>
            </a:extLst>
          </p:cNvPr>
          <p:cNvSpPr/>
          <p:nvPr/>
        </p:nvSpPr>
        <p:spPr>
          <a:xfrm>
            <a:off x="7220978" y="2969348"/>
            <a:ext cx="4649935" cy="19697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292B5D"/>
                </a:solidFill>
              </a:rPr>
              <a:t>Md.Hafizur Rahman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Assistant Teacher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Haripur Government Primary School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Haripur ,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Thakurgaon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.</a:t>
            </a:r>
            <a:endParaRPr lang="en-US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Phone: 01716437086</a:t>
            </a:r>
          </a:p>
          <a:p>
            <a:pPr algn="ctr"/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Email:hafizict5@gmail.com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988127-2854-406D-B5BB-D4805AB46DED}"/>
              </a:ext>
            </a:extLst>
          </p:cNvPr>
          <p:cNvSpPr txBox="1">
            <a:spLocks/>
          </p:cNvSpPr>
          <p:nvPr/>
        </p:nvSpPr>
        <p:spPr>
          <a:xfrm>
            <a:off x="7613953" y="737902"/>
            <a:ext cx="3629236" cy="8909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152400" dir="12060000" sx="106000" sy="106000" algn="t" rotWithShape="0">
              <a:prstClr val="black">
                <a:alpha val="71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anose="02020603050405020304" pitchFamily="18" charset="0"/>
              </a:rPr>
              <a:t>Presented By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D39718FF-1D97-4AA3-9AC4-A9D118CD48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50" y="1747042"/>
            <a:ext cx="2851156" cy="298613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37E5B87B-9182-42DA-AAF0-E9D67B4AF2C7}"/>
              </a:ext>
            </a:extLst>
          </p:cNvPr>
          <p:cNvSpPr/>
          <p:nvPr/>
        </p:nvSpPr>
        <p:spPr>
          <a:xfrm rot="2519298">
            <a:off x="1273152" y="1710939"/>
            <a:ext cx="2822451" cy="3052748"/>
          </a:xfrm>
          <a:custGeom>
            <a:avLst/>
            <a:gdLst>
              <a:gd name="connsiteX0" fmla="*/ 2083270 w 2810532"/>
              <a:gd name="connsiteY0" fmla="*/ 2879987 h 2879987"/>
              <a:gd name="connsiteX1" fmla="*/ 2303982 w 2810532"/>
              <a:gd name="connsiteY1" fmla="*/ 2681339 h 2879987"/>
              <a:gd name="connsiteX2" fmla="*/ 2611884 w 2810532"/>
              <a:gd name="connsiteY2" fmla="*/ 2681339 h 2879987"/>
              <a:gd name="connsiteX3" fmla="*/ 2611884 w 2810532"/>
              <a:gd name="connsiteY3" fmla="*/ 2404217 h 2879987"/>
              <a:gd name="connsiteX4" fmla="*/ 2810532 w 2810532"/>
              <a:gd name="connsiteY4" fmla="*/ 2225426 h 2879987"/>
              <a:gd name="connsiteX5" fmla="*/ 2810532 w 2810532"/>
              <a:gd name="connsiteY5" fmla="*/ 2879987 h 2879987"/>
              <a:gd name="connsiteX6" fmla="*/ 0 w 2810532"/>
              <a:gd name="connsiteY6" fmla="*/ 1961315 h 2879987"/>
              <a:gd name="connsiteX7" fmla="*/ 198648 w 2810532"/>
              <a:gd name="connsiteY7" fmla="*/ 2182027 h 2879987"/>
              <a:gd name="connsiteX8" fmla="*/ 198648 w 2810532"/>
              <a:gd name="connsiteY8" fmla="*/ 2681338 h 2879987"/>
              <a:gd name="connsiteX9" fmla="*/ 648046 w 2810532"/>
              <a:gd name="connsiteY9" fmla="*/ 2681339 h 2879987"/>
              <a:gd name="connsiteX10" fmla="*/ 2303982 w 2810532"/>
              <a:gd name="connsiteY10" fmla="*/ 2681339 h 2879987"/>
              <a:gd name="connsiteX11" fmla="*/ 2083270 w 2810532"/>
              <a:gd name="connsiteY11" fmla="*/ 2879987 h 2879987"/>
              <a:gd name="connsiteX12" fmla="*/ 826836 w 2810532"/>
              <a:gd name="connsiteY12" fmla="*/ 2879987 h 2879987"/>
              <a:gd name="connsiteX13" fmla="*/ 1 w 2810532"/>
              <a:gd name="connsiteY13" fmla="*/ 2879987 h 2879987"/>
              <a:gd name="connsiteX14" fmla="*/ 807401 w 2810532"/>
              <a:gd name="connsiteY14" fmla="*/ 0 h 2879987"/>
              <a:gd name="connsiteX15" fmla="*/ 2065019 w 2810532"/>
              <a:gd name="connsiteY15" fmla="*/ 0 h 2879987"/>
              <a:gd name="connsiteX16" fmla="*/ 2065020 w 2810532"/>
              <a:gd name="connsiteY16" fmla="*/ 1 h 2879987"/>
              <a:gd name="connsiteX17" fmla="*/ 2810532 w 2810532"/>
              <a:gd name="connsiteY17" fmla="*/ 1 h 2879987"/>
              <a:gd name="connsiteX18" fmla="*/ 2810532 w 2810532"/>
              <a:gd name="connsiteY18" fmla="*/ 828319 h 2879987"/>
              <a:gd name="connsiteX19" fmla="*/ 2611885 w 2810532"/>
              <a:gd name="connsiteY19" fmla="*/ 607608 h 2879987"/>
              <a:gd name="connsiteX20" fmla="*/ 2611885 w 2810532"/>
              <a:gd name="connsiteY20" fmla="*/ 198649 h 2879987"/>
              <a:gd name="connsiteX21" fmla="*/ 2243807 w 2810532"/>
              <a:gd name="connsiteY21" fmla="*/ 198649 h 2879987"/>
              <a:gd name="connsiteX22" fmla="*/ 2243806 w 2810532"/>
              <a:gd name="connsiteY22" fmla="*/ 198648 h 2879987"/>
              <a:gd name="connsiteX23" fmla="*/ 586690 w 2810532"/>
              <a:gd name="connsiteY23" fmla="*/ 198648 h 2879987"/>
              <a:gd name="connsiteX24" fmla="*/ 0 w 2810532"/>
              <a:gd name="connsiteY24" fmla="*/ 0 h 2879987"/>
              <a:gd name="connsiteX25" fmla="*/ 807400 w 2810532"/>
              <a:gd name="connsiteY25" fmla="*/ 0 h 2879987"/>
              <a:gd name="connsiteX26" fmla="*/ 586690 w 2810532"/>
              <a:gd name="connsiteY26" fmla="*/ 198648 h 2879987"/>
              <a:gd name="connsiteX27" fmla="*/ 198647 w 2810532"/>
              <a:gd name="connsiteY27" fmla="*/ 198648 h 2879987"/>
              <a:gd name="connsiteX28" fmla="*/ 198647 w 2810532"/>
              <a:gd name="connsiteY28" fmla="*/ 547899 h 2879987"/>
              <a:gd name="connsiteX29" fmla="*/ 0 w 2810532"/>
              <a:gd name="connsiteY29" fmla="*/ 726689 h 287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810532" h="2879987">
                <a:moveTo>
                  <a:pt x="2083270" y="2879987"/>
                </a:moveTo>
                <a:lnTo>
                  <a:pt x="2303982" y="2681339"/>
                </a:lnTo>
                <a:lnTo>
                  <a:pt x="2611884" y="2681339"/>
                </a:lnTo>
                <a:lnTo>
                  <a:pt x="2611884" y="2404217"/>
                </a:lnTo>
                <a:lnTo>
                  <a:pt x="2810532" y="2225426"/>
                </a:lnTo>
                <a:lnTo>
                  <a:pt x="2810532" y="2879987"/>
                </a:lnTo>
                <a:close/>
                <a:moveTo>
                  <a:pt x="0" y="1961315"/>
                </a:moveTo>
                <a:lnTo>
                  <a:pt x="198648" y="2182027"/>
                </a:lnTo>
                <a:lnTo>
                  <a:pt x="198648" y="2681338"/>
                </a:lnTo>
                <a:lnTo>
                  <a:pt x="648046" y="2681339"/>
                </a:lnTo>
                <a:lnTo>
                  <a:pt x="2303982" y="2681339"/>
                </a:lnTo>
                <a:lnTo>
                  <a:pt x="2083270" y="2879987"/>
                </a:lnTo>
                <a:lnTo>
                  <a:pt x="826836" y="2879987"/>
                </a:lnTo>
                <a:lnTo>
                  <a:pt x="1" y="2879987"/>
                </a:lnTo>
                <a:close/>
                <a:moveTo>
                  <a:pt x="807401" y="0"/>
                </a:moveTo>
                <a:lnTo>
                  <a:pt x="2065019" y="0"/>
                </a:lnTo>
                <a:lnTo>
                  <a:pt x="2065020" y="1"/>
                </a:lnTo>
                <a:lnTo>
                  <a:pt x="2810532" y="1"/>
                </a:lnTo>
                <a:lnTo>
                  <a:pt x="2810532" y="828319"/>
                </a:lnTo>
                <a:lnTo>
                  <a:pt x="2611885" y="607608"/>
                </a:lnTo>
                <a:lnTo>
                  <a:pt x="2611885" y="198649"/>
                </a:lnTo>
                <a:lnTo>
                  <a:pt x="2243807" y="198649"/>
                </a:lnTo>
                <a:lnTo>
                  <a:pt x="2243806" y="198648"/>
                </a:lnTo>
                <a:lnTo>
                  <a:pt x="586690" y="198648"/>
                </a:lnTo>
                <a:close/>
                <a:moveTo>
                  <a:pt x="0" y="0"/>
                </a:moveTo>
                <a:lnTo>
                  <a:pt x="807400" y="0"/>
                </a:lnTo>
                <a:lnTo>
                  <a:pt x="586690" y="198648"/>
                </a:lnTo>
                <a:lnTo>
                  <a:pt x="198647" y="198648"/>
                </a:lnTo>
                <a:lnTo>
                  <a:pt x="198647" y="547899"/>
                </a:lnTo>
                <a:lnTo>
                  <a:pt x="0" y="72668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9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3387529E-8C63-4D55-AD90-D8A6B0AAA3AB}"/>
              </a:ext>
            </a:extLst>
          </p:cNvPr>
          <p:cNvSpPr/>
          <p:nvPr/>
        </p:nvSpPr>
        <p:spPr>
          <a:xfrm>
            <a:off x="270675" y="140823"/>
            <a:ext cx="5540015" cy="7315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reading loudly</a:t>
            </a:r>
          </a:p>
          <a:p>
            <a:pPr algn="ctr"/>
            <a:endParaRPr lang="en-US" dirty="0"/>
          </a:p>
        </p:txBody>
      </p:sp>
      <p:pic>
        <p:nvPicPr>
          <p:cNvPr id="3074" name="Picture 2" descr="প্রাথমিক শিক্ষার্থীদের টিকার আওতায় আনা হচ্ছে: প্রধানমন্ত্রী">
            <a:extLst>
              <a:ext uri="{FF2B5EF4-FFF2-40B4-BE49-F238E27FC236}">
                <a16:creationId xmlns:a16="http://schemas.microsoft.com/office/drawing/2014/main" id="{403FBC82-62FD-4285-B6E0-FBD829EB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67" y="1146663"/>
            <a:ext cx="7704773" cy="4984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8067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9B9611E0-BCC8-4068-AC5D-55627FC65846}"/>
              </a:ext>
            </a:extLst>
          </p:cNvPr>
          <p:cNvSpPr/>
          <p:nvPr/>
        </p:nvSpPr>
        <p:spPr>
          <a:xfrm>
            <a:off x="194475" y="236621"/>
            <a:ext cx="5540015" cy="7315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silent reading</a:t>
            </a:r>
          </a:p>
          <a:p>
            <a:pPr algn="ctr"/>
            <a:endParaRPr lang="en-US" dirty="0"/>
          </a:p>
        </p:txBody>
      </p:sp>
      <p:pic>
        <p:nvPicPr>
          <p:cNvPr id="2050" name="Picture 2" descr="Process for recruitment of headmasters in primary schools started in East  Midnapore - Anandabazar">
            <a:extLst>
              <a:ext uri="{FF2B5EF4-FFF2-40B4-BE49-F238E27FC236}">
                <a16:creationId xmlns:a16="http://schemas.microsoft.com/office/drawing/2014/main" id="{DF5D709E-F204-43FE-9479-7899D440C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14" y="1052512"/>
            <a:ext cx="7834825" cy="5212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5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F042C6-5E19-4283-B651-F7B5D5923890}"/>
              </a:ext>
            </a:extLst>
          </p:cNvPr>
          <p:cNvSpPr txBox="1"/>
          <p:nvPr/>
        </p:nvSpPr>
        <p:spPr>
          <a:xfrm>
            <a:off x="535188" y="1838359"/>
            <a:ext cx="1097101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 Maria can hear the singing of the bird.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D12AA-B037-4FD0-AD79-7E934CCD4CBB}"/>
              </a:ext>
            </a:extLst>
          </p:cNvPr>
          <p:cNvSpPr/>
          <p:nvPr/>
        </p:nvSpPr>
        <p:spPr>
          <a:xfrm>
            <a:off x="537670" y="2710778"/>
            <a:ext cx="1096853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Maria is a slow learner.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72EBA6-F69E-4907-8307-F6AE095E6A0A}"/>
              </a:ext>
            </a:extLst>
          </p:cNvPr>
          <p:cNvSpPr/>
          <p:nvPr/>
        </p:nvSpPr>
        <p:spPr>
          <a:xfrm>
            <a:off x="535188" y="3565766"/>
            <a:ext cx="1096853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Maria enjoys reading story book.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F7F001-C99C-4337-80CE-0EFC211FD12B}"/>
              </a:ext>
            </a:extLst>
          </p:cNvPr>
          <p:cNvSpPr/>
          <p:nvPr/>
        </p:nvSpPr>
        <p:spPr>
          <a:xfrm>
            <a:off x="535188" y="4438185"/>
            <a:ext cx="1096853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d) A visually impaired student is not able to study.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9984C-A204-41A3-AE7E-2320630B2405}"/>
              </a:ext>
            </a:extLst>
          </p:cNvPr>
          <p:cNvSpPr txBox="1"/>
          <p:nvPr/>
        </p:nvSpPr>
        <p:spPr>
          <a:xfrm>
            <a:off x="535188" y="5333674"/>
            <a:ext cx="1096853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e) Maria can read Braille.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F8442E-69AF-442A-A766-9CAF31C74498}"/>
              </a:ext>
            </a:extLst>
          </p:cNvPr>
          <p:cNvSpPr txBox="1"/>
          <p:nvPr/>
        </p:nvSpPr>
        <p:spPr>
          <a:xfrm>
            <a:off x="9646105" y="2670288"/>
            <a:ext cx="2054917" cy="646331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75CBFD-D251-4D77-8DE0-9D97DBE1703C}"/>
              </a:ext>
            </a:extLst>
          </p:cNvPr>
          <p:cNvSpPr txBox="1"/>
          <p:nvPr/>
        </p:nvSpPr>
        <p:spPr>
          <a:xfrm>
            <a:off x="9635177" y="1788657"/>
            <a:ext cx="2076773" cy="646331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4C507B2E-4177-49D0-A917-4FD3F8613481}"/>
              </a:ext>
            </a:extLst>
          </p:cNvPr>
          <p:cNvSpPr/>
          <p:nvPr/>
        </p:nvSpPr>
        <p:spPr>
          <a:xfrm>
            <a:off x="290508" y="256652"/>
            <a:ext cx="3842532" cy="70476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D990D6B-363D-4101-9C06-341AB36C6D91}"/>
              </a:ext>
            </a:extLst>
          </p:cNvPr>
          <p:cNvSpPr/>
          <p:nvPr/>
        </p:nvSpPr>
        <p:spPr>
          <a:xfrm>
            <a:off x="4860758" y="202303"/>
            <a:ext cx="3350082" cy="1161276"/>
          </a:xfrm>
          <a:prstGeom prst="roundRect">
            <a:avLst>
              <a:gd name="adj" fmla="val 39359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or False</a:t>
            </a:r>
          </a:p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FC3223-EE1F-4922-811B-FD44145CB2F3}"/>
              </a:ext>
            </a:extLst>
          </p:cNvPr>
          <p:cNvSpPr txBox="1"/>
          <p:nvPr/>
        </p:nvSpPr>
        <p:spPr>
          <a:xfrm>
            <a:off x="9639947" y="5258604"/>
            <a:ext cx="2024126" cy="646331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1D9CFA-B9DB-47E6-9BB1-A29F3C4F339F}"/>
              </a:ext>
            </a:extLst>
          </p:cNvPr>
          <p:cNvSpPr txBox="1"/>
          <p:nvPr/>
        </p:nvSpPr>
        <p:spPr>
          <a:xfrm>
            <a:off x="9646105" y="4355189"/>
            <a:ext cx="2054917" cy="646331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B9961B-DD4A-4C44-8576-50CFA67A4FB9}"/>
              </a:ext>
            </a:extLst>
          </p:cNvPr>
          <p:cNvSpPr txBox="1"/>
          <p:nvPr/>
        </p:nvSpPr>
        <p:spPr>
          <a:xfrm>
            <a:off x="9646105" y="3492432"/>
            <a:ext cx="2054917" cy="646331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632228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5" grpId="0" animBg="1"/>
      <p:bldP spid="10" grpId="0" animBg="1"/>
      <p:bldP spid="17" grpId="0" animBg="1"/>
      <p:bldP spid="19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2C52A5-7F63-4D40-A42C-F55BBFF60E30}"/>
              </a:ext>
            </a:extLst>
          </p:cNvPr>
          <p:cNvSpPr txBox="1"/>
          <p:nvPr/>
        </p:nvSpPr>
        <p:spPr>
          <a:xfrm>
            <a:off x="4149544" y="185278"/>
            <a:ext cx="4362559" cy="82230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Fill in the blanks.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1A40C-C179-4044-AC97-513137B91AA1}"/>
              </a:ext>
            </a:extLst>
          </p:cNvPr>
          <p:cNvSpPr txBox="1"/>
          <p:nvPr/>
        </p:nvSpPr>
        <p:spPr>
          <a:xfrm>
            <a:off x="152400" y="2123607"/>
            <a:ext cx="11721789" cy="41896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flower smell ------------ and fresh.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Maria gets ready for ------------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Maria is a good -------------.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Visually impaired person can ------------with the help of Braille.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Maria ----------- her daily life.</a:t>
            </a:r>
          </a:p>
          <a:p>
            <a:pPr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0F4CAF-C4E0-45CD-97CC-9250C06F7AAF}"/>
              </a:ext>
            </a:extLst>
          </p:cNvPr>
          <p:cNvGrpSpPr/>
          <p:nvPr/>
        </p:nvGrpSpPr>
        <p:grpSpPr>
          <a:xfrm>
            <a:off x="834812" y="996520"/>
            <a:ext cx="10467870" cy="654581"/>
            <a:chOff x="959392" y="853118"/>
            <a:chExt cx="10467870" cy="65458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89B50E-B087-4181-A613-F00DE82C0A01}"/>
                </a:ext>
              </a:extLst>
            </p:cNvPr>
            <p:cNvSpPr txBox="1"/>
            <p:nvPr/>
          </p:nvSpPr>
          <p:spPr>
            <a:xfrm>
              <a:off x="9104728" y="908970"/>
              <a:ext cx="194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sweet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500F03-B75E-4479-B156-E3FCBF8C5F58}"/>
                </a:ext>
              </a:extLst>
            </p:cNvPr>
            <p:cNvSpPr txBox="1"/>
            <p:nvPr/>
          </p:nvSpPr>
          <p:spPr>
            <a:xfrm>
              <a:off x="3347763" y="879079"/>
              <a:ext cx="1796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FA30EA-0006-4AC7-8393-19CF16857719}"/>
                </a:ext>
              </a:extLst>
            </p:cNvPr>
            <p:cNvSpPr txBox="1"/>
            <p:nvPr/>
          </p:nvSpPr>
          <p:spPr>
            <a:xfrm>
              <a:off x="5296243" y="860912"/>
              <a:ext cx="18452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C181C9-3E4A-4E73-A47A-31B036BE678E}"/>
                </a:ext>
              </a:extLst>
            </p:cNvPr>
            <p:cNvSpPr txBox="1"/>
            <p:nvPr/>
          </p:nvSpPr>
          <p:spPr>
            <a:xfrm>
              <a:off x="959392" y="853118"/>
              <a:ext cx="22172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enjoys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1CA08C-CF3A-4867-AF34-64D48CB6FB69}"/>
                </a:ext>
              </a:extLst>
            </p:cNvPr>
            <p:cNvSpPr txBox="1"/>
            <p:nvPr/>
          </p:nvSpPr>
          <p:spPr>
            <a:xfrm>
              <a:off x="7030969" y="870474"/>
              <a:ext cx="2301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School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5C03EB5-4C7E-42D7-8183-2C031817DA1F}"/>
                </a:ext>
              </a:extLst>
            </p:cNvPr>
            <p:cNvGrpSpPr/>
            <p:nvPr/>
          </p:nvGrpSpPr>
          <p:grpSpPr>
            <a:xfrm>
              <a:off x="1045304" y="879079"/>
              <a:ext cx="10381958" cy="628620"/>
              <a:chOff x="1241321" y="3526587"/>
              <a:chExt cx="9751368" cy="6286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662D1C-679A-4E73-9AAB-7BCB83BE0787}"/>
                  </a:ext>
                </a:extLst>
              </p:cNvPr>
              <p:cNvSpPr/>
              <p:nvPr/>
            </p:nvSpPr>
            <p:spPr>
              <a:xfrm>
                <a:off x="3185046" y="3533056"/>
                <a:ext cx="1943725" cy="622151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4D53E4E-2D6B-45E7-89D3-F345D982910A}"/>
                  </a:ext>
                </a:extLst>
              </p:cNvPr>
              <p:cNvSpPr/>
              <p:nvPr/>
            </p:nvSpPr>
            <p:spPr>
              <a:xfrm>
                <a:off x="1241321" y="3529908"/>
                <a:ext cx="1943725" cy="622151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80021BF-609B-4585-8B1B-446E31E236A5}"/>
                  </a:ext>
                </a:extLst>
              </p:cNvPr>
              <p:cNvSpPr/>
              <p:nvPr/>
            </p:nvSpPr>
            <p:spPr>
              <a:xfrm>
                <a:off x="5128769" y="3532144"/>
                <a:ext cx="1943724" cy="622151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95B50C4-8F35-4BBC-90A3-640346159339}"/>
                  </a:ext>
                </a:extLst>
              </p:cNvPr>
              <p:cNvSpPr/>
              <p:nvPr/>
            </p:nvSpPr>
            <p:spPr>
              <a:xfrm>
                <a:off x="8744991" y="3530934"/>
                <a:ext cx="2247698" cy="622151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60D06DB-30EE-4B70-B94F-2B7374698534}"/>
                  </a:ext>
                </a:extLst>
              </p:cNvPr>
              <p:cNvSpPr/>
              <p:nvPr/>
            </p:nvSpPr>
            <p:spPr>
              <a:xfrm>
                <a:off x="7072491" y="3526587"/>
                <a:ext cx="1672496" cy="622151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B983D53-C616-4D64-A2B0-6A6D1DD0B118}"/>
              </a:ext>
            </a:extLst>
          </p:cNvPr>
          <p:cNvSpPr txBox="1"/>
          <p:nvPr/>
        </p:nvSpPr>
        <p:spPr>
          <a:xfrm>
            <a:off x="6902241" y="1003946"/>
            <a:ext cx="2317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993EFF-51CB-466D-8D40-405593F372EF}"/>
              </a:ext>
            </a:extLst>
          </p:cNvPr>
          <p:cNvSpPr txBox="1"/>
          <p:nvPr/>
        </p:nvSpPr>
        <p:spPr>
          <a:xfrm>
            <a:off x="8949261" y="1070120"/>
            <a:ext cx="203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DFA1A-2A3B-4401-A4D7-952CBC987214}"/>
              </a:ext>
            </a:extLst>
          </p:cNvPr>
          <p:cNvSpPr txBox="1"/>
          <p:nvPr/>
        </p:nvSpPr>
        <p:spPr>
          <a:xfrm>
            <a:off x="5116507" y="1001615"/>
            <a:ext cx="197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249F3F-44DD-41F3-BDB2-90B8CEE8C5F5}"/>
              </a:ext>
            </a:extLst>
          </p:cNvPr>
          <p:cNvSpPr txBox="1"/>
          <p:nvPr/>
        </p:nvSpPr>
        <p:spPr>
          <a:xfrm>
            <a:off x="3213591" y="1037379"/>
            <a:ext cx="1794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A0E57A63-8C9D-4ECF-A73B-6B12BF7B1E33}"/>
              </a:ext>
            </a:extLst>
          </p:cNvPr>
          <p:cNvSpPr/>
          <p:nvPr/>
        </p:nvSpPr>
        <p:spPr>
          <a:xfrm>
            <a:off x="317811" y="167641"/>
            <a:ext cx="3720789" cy="69624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3F7BBD-775F-491F-A0CA-A00FCD462978}"/>
              </a:ext>
            </a:extLst>
          </p:cNvPr>
          <p:cNvSpPr txBox="1"/>
          <p:nvPr/>
        </p:nvSpPr>
        <p:spPr>
          <a:xfrm>
            <a:off x="834812" y="1007628"/>
            <a:ext cx="221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enjoys</a:t>
            </a:r>
          </a:p>
        </p:txBody>
      </p:sp>
    </p:spTree>
    <p:extLst>
      <p:ext uri="{BB962C8B-B14F-4D97-AF65-F5344CB8AC3E}">
        <p14:creationId xmlns:p14="http://schemas.microsoft.com/office/powerpoint/2010/main" val="3959141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44584 0.1319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92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24466 0.2710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0.16003 0.3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77556E-17 L 0.19622 0.461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5495 0.5583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0" grpId="0" animBg="1"/>
      <p:bldP spid="26" grpId="0"/>
      <p:bldP spid="2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CA20B2-28FD-4376-A049-9117E514F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128289"/>
              </p:ext>
            </p:extLst>
          </p:nvPr>
        </p:nvGraphicFramePr>
        <p:xfrm>
          <a:off x="312669" y="2283136"/>
          <a:ext cx="11605011" cy="393131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3172653">
                  <a:extLst>
                    <a:ext uri="{9D8B030D-6E8A-4147-A177-3AD203B41FA5}">
                      <a16:colId xmlns:a16="http://schemas.microsoft.com/office/drawing/2014/main" val="3179015185"/>
                    </a:ext>
                  </a:extLst>
                </a:gridCol>
                <a:gridCol w="8432358">
                  <a:extLst>
                    <a:ext uri="{9D8B030D-6E8A-4147-A177-3AD203B41FA5}">
                      <a16:colId xmlns:a16="http://schemas.microsoft.com/office/drawing/2014/main" val="3842234929"/>
                    </a:ext>
                  </a:extLst>
                </a:gridCol>
              </a:tblGrid>
              <a:tr h="50029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Column-A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Column-B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8388424"/>
                  </a:ext>
                </a:extLst>
              </a:tr>
              <a:tr h="686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a.</a:t>
                      </a:r>
                      <a:r>
                        <a:rPr lang="en-US" sz="2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Visually impaired </a:t>
                      </a:r>
                      <a:endParaRPr lang="en-US" sz="2800" b="1" dirty="0">
                        <a:ln w="0"/>
                        <a:solidFill>
                          <a:sysClr val="windowText" lastClr="000000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District or community within a town or city</a:t>
                      </a:r>
                      <a:r>
                        <a:rPr lang="en-US" sz="2800" b="1" dirty="0">
                          <a:latin typeface="+mn-lt"/>
                        </a:rPr>
                        <a:t>.</a:t>
                      </a:r>
                      <a:endParaRPr lang="en-US" sz="2800" b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3314054"/>
                  </a:ext>
                </a:extLst>
              </a:tr>
              <a:tr h="500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b. </a:t>
                      </a:r>
                      <a:r>
                        <a:rPr lang="en-US" sz="2800" b="1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Neighbourhood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lv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ii)</a:t>
                      </a:r>
                      <a:r>
                        <a:rPr lang="en-US" sz="2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A person who fight for his/her country</a:t>
                      </a:r>
                      <a:endParaRPr lang="en-US" sz="2800" b="1" dirty="0">
                        <a:ln w="0"/>
                        <a:solidFill>
                          <a:schemeClr val="tx1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2090526"/>
                  </a:ext>
                </a:extLst>
              </a:tr>
              <a:tr h="61835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c. 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Spring </a:t>
                      </a:r>
                      <a:endParaRPr lang="en-US" sz="2800" b="1" dirty="0">
                        <a:ln w="0"/>
                        <a:solidFill>
                          <a:schemeClr val="tx1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Iii</a:t>
                      </a:r>
                      <a:r>
                        <a:rPr lang="en-US" sz="2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partially or completely blind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5182379"/>
                  </a:ext>
                </a:extLst>
              </a:tr>
              <a:tr h="500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d. 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History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iv)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a form of written language for blind people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4379156"/>
                  </a:ext>
                </a:extLst>
              </a:tr>
              <a:tr h="500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e. 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Braille</a:t>
                      </a:r>
                      <a:endParaRPr lang="en-US" sz="2800" b="1" dirty="0">
                        <a:ln w="0"/>
                        <a:solidFill>
                          <a:schemeClr val="tx1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itchFamily="18" charset="0"/>
                        </a:rPr>
                        <a:t>v)T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he season after winter and before summer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0895927"/>
                  </a:ext>
                </a:extLst>
              </a:tr>
              <a:tr h="500296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vi)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</a:t>
                      </a:r>
                      <a:r>
                        <a:rPr lang="en-US" sz="2800" b="1" dirty="0">
                          <a:latin typeface="+mn-lt"/>
                        </a:rPr>
                        <a:t> 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the study of past events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58849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73CF5D-0178-4656-B21D-FCB049772368}"/>
              </a:ext>
            </a:extLst>
          </p:cNvPr>
          <p:cNvSpPr txBox="1"/>
          <p:nvPr/>
        </p:nvSpPr>
        <p:spPr>
          <a:xfrm>
            <a:off x="293495" y="1428419"/>
            <a:ext cx="1058631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         TimesNew Roman"/>
              </a:rPr>
              <a:t>Match the words of the column A with their meanings in column B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8A23DC24-45D6-4B76-B8F1-22BEA02C0879}"/>
              </a:ext>
            </a:extLst>
          </p:cNvPr>
          <p:cNvSpPr/>
          <p:nvPr/>
        </p:nvSpPr>
        <p:spPr>
          <a:xfrm>
            <a:off x="133995" y="244155"/>
            <a:ext cx="3486026" cy="69434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  <a:cs typeface="NikoshBAN" panose="02000000000000000000" pitchFamily="2" charset="0"/>
              </a:rPr>
              <a:t>Pair work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        Times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67914" y="4088972"/>
            <a:ext cx="914400" cy="480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10422611" y="2825861"/>
            <a:ext cx="914400" cy="480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10629816" y="5189357"/>
            <a:ext cx="914400" cy="480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8010714" y="5730189"/>
            <a:ext cx="914400" cy="480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8" name="Oval 17"/>
          <p:cNvSpPr/>
          <p:nvPr/>
        </p:nvSpPr>
        <p:spPr>
          <a:xfrm>
            <a:off x="10629816" y="4644715"/>
            <a:ext cx="914400" cy="480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74329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CD0F83E1-EE6F-4D1F-8425-A8B9A8F5D82B}"/>
              </a:ext>
            </a:extLst>
          </p:cNvPr>
          <p:cNvSpPr/>
          <p:nvPr/>
        </p:nvSpPr>
        <p:spPr>
          <a:xfrm>
            <a:off x="293493" y="4297634"/>
            <a:ext cx="2590800" cy="8178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D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FABCB0D8-67DA-4229-8AE6-E3034B957FAC}"/>
              </a:ext>
            </a:extLst>
          </p:cNvPr>
          <p:cNvSpPr/>
          <p:nvPr/>
        </p:nvSpPr>
        <p:spPr>
          <a:xfrm>
            <a:off x="293493" y="3376894"/>
            <a:ext cx="2590800" cy="8485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C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D30B432B-297F-4ADC-AF74-0F30F93F89B5}"/>
              </a:ext>
            </a:extLst>
          </p:cNvPr>
          <p:cNvSpPr/>
          <p:nvPr/>
        </p:nvSpPr>
        <p:spPr>
          <a:xfrm>
            <a:off x="293493" y="2427690"/>
            <a:ext cx="2590800" cy="8485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B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8A23DC24-45D6-4B76-B8F1-22BEA02C0879}"/>
              </a:ext>
            </a:extLst>
          </p:cNvPr>
          <p:cNvSpPr/>
          <p:nvPr/>
        </p:nvSpPr>
        <p:spPr>
          <a:xfrm>
            <a:off x="293493" y="168525"/>
            <a:ext cx="3127365" cy="69434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work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        TimesNew Roman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FEA001C9-9B9D-422C-AE5C-7A8F77D71263}"/>
              </a:ext>
            </a:extLst>
          </p:cNvPr>
          <p:cNvSpPr/>
          <p:nvPr/>
        </p:nvSpPr>
        <p:spPr>
          <a:xfrm>
            <a:off x="293493" y="1584382"/>
            <a:ext cx="2590800" cy="7823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A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048C58-6F85-4420-86AB-AEB01CF0753A}"/>
              </a:ext>
            </a:extLst>
          </p:cNvPr>
          <p:cNvSpPr/>
          <p:nvPr/>
        </p:nvSpPr>
        <p:spPr>
          <a:xfrm>
            <a:off x="3285172" y="4751943"/>
            <a:ext cx="793492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Write three sentence about “Braille”.</a:t>
            </a:r>
            <a:endParaRPr lang="en-US" sz="3200" b="1" dirty="0">
              <a:ln w="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050" name="Picture 2" descr="শিক্ষক বাতায়ন">
            <a:extLst>
              <a:ext uri="{FF2B5EF4-FFF2-40B4-BE49-F238E27FC236}">
                <a16:creationId xmlns:a16="http://schemas.microsoft.com/office/drawing/2014/main" id="{7FAD1997-3B14-4BC9-B6B6-93086C7E5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71" y="616006"/>
            <a:ext cx="4250251" cy="3187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76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2" grpId="0" animBg="1"/>
      <p:bldP spid="10" grpId="0" animBg="1"/>
      <p:bldP spid="11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407A8A-D0EC-4404-9506-FFE7B2508A18}"/>
              </a:ext>
            </a:extLst>
          </p:cNvPr>
          <p:cNvSpPr/>
          <p:nvPr/>
        </p:nvSpPr>
        <p:spPr>
          <a:xfrm>
            <a:off x="520889" y="1951092"/>
            <a:ext cx="628787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Ques:1. When does Maria gets up?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7DD721-1157-40D2-B6D5-E4933EB61070}"/>
              </a:ext>
            </a:extLst>
          </p:cNvPr>
          <p:cNvSpPr/>
          <p:nvPr/>
        </p:nvSpPr>
        <p:spPr>
          <a:xfrm>
            <a:off x="361844" y="3755801"/>
            <a:ext cx="1146831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Ques:4. What is Braille?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5BFCA-E9BF-4E69-9AE8-053FF3B32B97}"/>
              </a:ext>
            </a:extLst>
          </p:cNvPr>
          <p:cNvSpPr txBox="1"/>
          <p:nvPr/>
        </p:nvSpPr>
        <p:spPr>
          <a:xfrm>
            <a:off x="413288" y="2563323"/>
            <a:ext cx="1182525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Ques:2. What does Maria do before going to school?</a:t>
            </a:r>
            <a:endParaRPr lang="en-US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3C2BB2-3AE3-4CAE-AA65-184944525F64}"/>
              </a:ext>
            </a:extLst>
          </p:cNvPr>
          <p:cNvSpPr/>
          <p:nvPr/>
        </p:nvSpPr>
        <p:spPr>
          <a:xfrm>
            <a:off x="413288" y="3159562"/>
            <a:ext cx="1177871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Ques:3.Why can’t Maria see the beautiful spring day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E0D288-30F5-43BC-A119-313E4E4A9F35}"/>
              </a:ext>
            </a:extLst>
          </p:cNvPr>
          <p:cNvSpPr txBox="1"/>
          <p:nvPr/>
        </p:nvSpPr>
        <p:spPr>
          <a:xfrm>
            <a:off x="259170" y="184951"/>
            <a:ext cx="3527199" cy="940653"/>
          </a:xfrm>
          <a:prstGeom prst="frame">
            <a:avLst>
              <a:gd name="adj1" fmla="val 1574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         </a:t>
            </a:r>
            <a:r>
              <a:rPr lang="en-US" sz="4000" b="1" dirty="0">
                <a:latin typeface="         TimesNew Roman"/>
              </a:rPr>
              <a:t>Evaluation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8A384B-CAC8-4B19-BDD0-8805960EE2D6}"/>
              </a:ext>
            </a:extLst>
          </p:cNvPr>
          <p:cNvSpPr/>
          <p:nvPr/>
        </p:nvSpPr>
        <p:spPr>
          <a:xfrm>
            <a:off x="361844" y="4530905"/>
            <a:ext cx="1146831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Ques:5. Why is Maria called a good learner?</a:t>
            </a:r>
          </a:p>
        </p:txBody>
      </p:sp>
    </p:spTree>
    <p:extLst>
      <p:ext uri="{BB962C8B-B14F-4D97-AF65-F5344CB8AC3E}">
        <p14:creationId xmlns:p14="http://schemas.microsoft.com/office/powerpoint/2010/main" val="2889976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2" grpId="0"/>
      <p:bldP spid="15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61F12C-D6D3-4DB9-9378-0E08372212B1}"/>
              </a:ext>
            </a:extLst>
          </p:cNvPr>
          <p:cNvSpPr/>
          <p:nvPr/>
        </p:nvSpPr>
        <p:spPr>
          <a:xfrm>
            <a:off x="176359" y="212395"/>
            <a:ext cx="4273721" cy="9088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One day one word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62B220-3702-4510-9E6C-09407090ADAC}"/>
              </a:ext>
            </a:extLst>
          </p:cNvPr>
          <p:cNvSpPr/>
          <p:nvPr/>
        </p:nvSpPr>
        <p:spPr>
          <a:xfrm>
            <a:off x="2491740" y="2008475"/>
            <a:ext cx="4556760" cy="858857"/>
          </a:xfrm>
          <a:prstGeom prst="frame">
            <a:avLst/>
          </a:prstGeom>
          <a:solidFill>
            <a:schemeClr val="accent6">
              <a:lumMod val="50000"/>
            </a:schemeClr>
          </a:solidFill>
          <a:ln w="158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Learner</a:t>
            </a:r>
          </a:p>
        </p:txBody>
      </p:sp>
      <p:sp>
        <p:nvSpPr>
          <p:cNvPr id="4" name="Right Arrow 21">
            <a:extLst>
              <a:ext uri="{FF2B5EF4-FFF2-40B4-BE49-F238E27FC236}">
                <a16:creationId xmlns:a16="http://schemas.microsoft.com/office/drawing/2014/main" id="{CF20881B-2AC6-4EFF-A7AF-A625838E349F}"/>
              </a:ext>
            </a:extLst>
          </p:cNvPr>
          <p:cNvSpPr/>
          <p:nvPr/>
        </p:nvSpPr>
        <p:spPr>
          <a:xfrm>
            <a:off x="7121988" y="2065681"/>
            <a:ext cx="897941" cy="70788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2DEAC-2FC8-4A5D-9DAB-F0B40D1C53B1}"/>
              </a:ext>
            </a:extLst>
          </p:cNvPr>
          <p:cNvSpPr/>
          <p:nvPr/>
        </p:nvSpPr>
        <p:spPr>
          <a:xfrm>
            <a:off x="8168862" y="2129882"/>
            <a:ext cx="313921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23">
            <a:extLst>
              <a:ext uri="{FF2B5EF4-FFF2-40B4-BE49-F238E27FC236}">
                <a16:creationId xmlns:a16="http://schemas.microsoft.com/office/drawing/2014/main" id="{5A3BEF11-41CB-439A-8020-E558D8BF1555}"/>
              </a:ext>
            </a:extLst>
          </p:cNvPr>
          <p:cNvSpPr/>
          <p:nvPr/>
        </p:nvSpPr>
        <p:spPr>
          <a:xfrm rot="5400000">
            <a:off x="4626574" y="3157419"/>
            <a:ext cx="606469" cy="612363"/>
          </a:xfrm>
          <a:prstGeom prst="rightArrow">
            <a:avLst/>
          </a:prstGeom>
          <a:solidFill>
            <a:srgbClr val="00B0F0"/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3AFB35C5-39A2-44BF-B266-AA2402946966}"/>
              </a:ext>
            </a:extLst>
          </p:cNvPr>
          <p:cNvSpPr/>
          <p:nvPr/>
        </p:nvSpPr>
        <p:spPr>
          <a:xfrm>
            <a:off x="2737631" y="3871301"/>
            <a:ext cx="4384357" cy="952619"/>
          </a:xfrm>
          <a:prstGeom prst="downArrowCallout">
            <a:avLst>
              <a:gd name="adj1" fmla="val 46316"/>
              <a:gd name="adj2" fmla="val 42189"/>
              <a:gd name="adj3" fmla="val 25061"/>
              <a:gd name="adj4" fmla="val 6730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sentence making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D07D1E-2114-4A77-A771-D2CE182801B9}"/>
              </a:ext>
            </a:extLst>
          </p:cNvPr>
          <p:cNvSpPr/>
          <p:nvPr/>
        </p:nvSpPr>
        <p:spPr>
          <a:xfrm>
            <a:off x="1046496" y="5088909"/>
            <a:ext cx="793492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He is a good learner.</a:t>
            </a:r>
            <a:endParaRPr lang="en-US" sz="3200" b="1" dirty="0">
              <a:ln w="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04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CBBB33-618D-4D27-82E6-9662F9043E23}"/>
              </a:ext>
            </a:extLst>
          </p:cNvPr>
          <p:cNvSpPr/>
          <p:nvPr/>
        </p:nvSpPr>
        <p:spPr>
          <a:xfrm>
            <a:off x="313031" y="3853968"/>
            <a:ext cx="11597640" cy="1718472"/>
          </a:xfrm>
          <a:prstGeom prst="rect">
            <a:avLst/>
          </a:prstGeom>
          <a:noFill/>
          <a:ln w="28575" cmpd="thickThin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91440" rIns="274320" bIns="9144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ctr"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  <a:p>
            <a:pPr marL="114300" algn="ctr">
              <a:defRPr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  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Write five sentence about a visually impaired person  you know.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114300" algn="ctr"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D82E8BE9-0A53-4F40-B29F-96992F665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470" y="4426754"/>
            <a:ext cx="316291" cy="5729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A549B04-F52A-4948-A3DA-5AAAA70B1FEA}"/>
              </a:ext>
            </a:extLst>
          </p:cNvPr>
          <p:cNvGrpSpPr/>
          <p:nvPr/>
        </p:nvGrpSpPr>
        <p:grpSpPr>
          <a:xfrm>
            <a:off x="558423" y="354133"/>
            <a:ext cx="2518825" cy="2649899"/>
            <a:chOff x="558423" y="354133"/>
            <a:chExt cx="2518825" cy="2649899"/>
          </a:xfrm>
        </p:grpSpPr>
        <p:sp>
          <p:nvSpPr>
            <p:cNvPr id="3" name="Rectangular Callout 4">
              <a:extLst>
                <a:ext uri="{FF2B5EF4-FFF2-40B4-BE49-F238E27FC236}">
                  <a16:creationId xmlns:a16="http://schemas.microsoft.com/office/drawing/2014/main" id="{D2660AC8-0568-4780-9DEE-811B564CFF45}"/>
                </a:ext>
              </a:extLst>
            </p:cNvPr>
            <p:cNvSpPr/>
            <p:nvPr/>
          </p:nvSpPr>
          <p:spPr>
            <a:xfrm>
              <a:off x="656890" y="435045"/>
              <a:ext cx="2420358" cy="2488074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ular Callout 4">
              <a:extLst>
                <a:ext uri="{FF2B5EF4-FFF2-40B4-BE49-F238E27FC236}">
                  <a16:creationId xmlns:a16="http://schemas.microsoft.com/office/drawing/2014/main" id="{D2660AC8-0568-4780-9DEE-811B564CFF45}"/>
                </a:ext>
              </a:extLst>
            </p:cNvPr>
            <p:cNvSpPr/>
            <p:nvPr/>
          </p:nvSpPr>
          <p:spPr>
            <a:xfrm>
              <a:off x="558423" y="354133"/>
              <a:ext cx="2518825" cy="2649899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২-কাঠা (৩-শতক) জায়গায় অল্পখরচে ৫ রুমের টিনশেড বাড়ির প্লান ও ডিজাইন ||  tin shed house design - YouTube">
            <a:extLst>
              <a:ext uri="{FF2B5EF4-FFF2-40B4-BE49-F238E27FC236}">
                <a16:creationId xmlns:a16="http://schemas.microsoft.com/office/drawing/2014/main" id="{11E6DBC2-C0FA-4DCC-AD9A-2A6A92A27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51" y="653268"/>
            <a:ext cx="5268912" cy="2963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089776-739A-4E49-B984-F1D63D909FF2}"/>
              </a:ext>
            </a:extLst>
          </p:cNvPr>
          <p:cNvSpPr txBox="1"/>
          <p:nvPr/>
        </p:nvSpPr>
        <p:spPr>
          <a:xfrm>
            <a:off x="910470" y="1054339"/>
            <a:ext cx="1814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Task </a:t>
            </a:r>
          </a:p>
        </p:txBody>
      </p:sp>
    </p:spTree>
    <p:extLst>
      <p:ext uri="{BB962C8B-B14F-4D97-AF65-F5344CB8AC3E}">
        <p14:creationId xmlns:p14="http://schemas.microsoft.com/office/powerpoint/2010/main" val="7342970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lower Images, Pictures, Photos - Flower Photographs | Shutter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77" y="95261"/>
            <a:ext cx="11840703" cy="6607759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1DE815-ACB1-481D-A6BD-D78A4D91953B}"/>
              </a:ext>
            </a:extLst>
          </p:cNvPr>
          <p:cNvSpPr txBox="1"/>
          <p:nvPr/>
        </p:nvSpPr>
        <p:spPr>
          <a:xfrm>
            <a:off x="597717" y="942039"/>
            <a:ext cx="4069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Good Bye </a:t>
            </a:r>
          </a:p>
        </p:txBody>
      </p:sp>
    </p:spTree>
    <p:extLst>
      <p:ext uri="{BB962C8B-B14F-4D97-AF65-F5344CB8AC3E}">
        <p14:creationId xmlns:p14="http://schemas.microsoft.com/office/powerpoint/2010/main" val="236084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A2F039-7D15-49C7-90EC-200EA86BA5B8}"/>
              </a:ext>
            </a:extLst>
          </p:cNvPr>
          <p:cNvSpPr/>
          <p:nvPr/>
        </p:nvSpPr>
        <p:spPr>
          <a:xfrm>
            <a:off x="6345946" y="646639"/>
            <a:ext cx="670560" cy="335280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A24CC28-52D1-4F88-BEB7-278A3E40FE5F}"/>
              </a:ext>
            </a:extLst>
          </p:cNvPr>
          <p:cNvSpPr/>
          <p:nvPr/>
        </p:nvSpPr>
        <p:spPr>
          <a:xfrm>
            <a:off x="518509" y="535950"/>
            <a:ext cx="4451676" cy="56322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E0DEE1-34A4-4F06-AEEA-B3E9F3866734}"/>
              </a:ext>
            </a:extLst>
          </p:cNvPr>
          <p:cNvSpPr/>
          <p:nvPr/>
        </p:nvSpPr>
        <p:spPr>
          <a:xfrm>
            <a:off x="238921" y="230051"/>
            <a:ext cx="5884813" cy="63064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7C8716-4B7C-4277-B7B0-D4A107DB4ED6}"/>
              </a:ext>
            </a:extLst>
          </p:cNvPr>
          <p:cNvSpPr/>
          <p:nvPr/>
        </p:nvSpPr>
        <p:spPr>
          <a:xfrm>
            <a:off x="6096000" y="230051"/>
            <a:ext cx="5857077" cy="63064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19F404-07D4-4C38-AB03-855BC7D41528}"/>
              </a:ext>
            </a:extLst>
          </p:cNvPr>
          <p:cNvGrpSpPr/>
          <p:nvPr/>
        </p:nvGrpSpPr>
        <p:grpSpPr>
          <a:xfrm>
            <a:off x="5109341" y="576882"/>
            <a:ext cx="1851100" cy="5519721"/>
            <a:chOff x="5109341" y="491976"/>
            <a:chExt cx="1851100" cy="55197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7A9C62-082A-4904-9413-D172EE981A98}"/>
                </a:ext>
              </a:extLst>
            </p:cNvPr>
            <p:cNvGrpSpPr/>
            <p:nvPr/>
          </p:nvGrpSpPr>
          <p:grpSpPr>
            <a:xfrm>
              <a:off x="5125535" y="491976"/>
              <a:ext cx="1834906" cy="335280"/>
              <a:chOff x="5181600" y="646639"/>
              <a:chExt cx="1834906" cy="33528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0E5CE11-7E4D-4EC0-A301-624086D1E694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F120CD0-FD0D-4394-9477-60C2707E95DE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C4CCDA21-2E37-4812-8DFF-9C8802AB8FD8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71BCC5D-68E2-4BC9-BF66-3A8023467109}"/>
                </a:ext>
              </a:extLst>
            </p:cNvPr>
            <p:cNvGrpSpPr/>
            <p:nvPr/>
          </p:nvGrpSpPr>
          <p:grpSpPr>
            <a:xfrm>
              <a:off x="5125535" y="1096533"/>
              <a:ext cx="1834906" cy="335280"/>
              <a:chOff x="5181600" y="646639"/>
              <a:chExt cx="1834906" cy="33528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78DF659-9323-421A-98BC-62A27C38B02B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73714A-F98D-4CA1-8471-2CB6A1BC0211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Arc 42">
                <a:extLst>
                  <a:ext uri="{FF2B5EF4-FFF2-40B4-BE49-F238E27FC236}">
                    <a16:creationId xmlns:a16="http://schemas.microsoft.com/office/drawing/2014/main" id="{C0CDF2B3-C7DC-4A43-A011-6AE500E7E39F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36AD993-9A78-4F90-82F5-81117FACE36D}"/>
                </a:ext>
              </a:extLst>
            </p:cNvPr>
            <p:cNvGrpSpPr/>
            <p:nvPr/>
          </p:nvGrpSpPr>
          <p:grpSpPr>
            <a:xfrm>
              <a:off x="5125535" y="1773680"/>
              <a:ext cx="1834906" cy="335280"/>
              <a:chOff x="5181600" y="646639"/>
              <a:chExt cx="1834906" cy="33528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28C54F4-E80D-4296-A020-9F82C1E05DEB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A404908-F910-47C7-98D0-5770F6EC406E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4198C55F-C9E4-43D6-BF20-A7430BCD9457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12DDCF8-BD26-48CA-B28D-6ED8007CE74C}"/>
                </a:ext>
              </a:extLst>
            </p:cNvPr>
            <p:cNvGrpSpPr/>
            <p:nvPr/>
          </p:nvGrpSpPr>
          <p:grpSpPr>
            <a:xfrm>
              <a:off x="5125535" y="2343772"/>
              <a:ext cx="1834906" cy="335280"/>
              <a:chOff x="5181600" y="646639"/>
              <a:chExt cx="1834906" cy="33528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C06F601-28A8-4C18-BE74-2A864138CA91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04998A2-2AD5-4598-A60C-AF5D02FF9FFC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5AF4ED49-9FF5-4B8F-BAAF-5F66FA565275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EF3385-A552-4649-AD35-DB743925B792}"/>
                </a:ext>
              </a:extLst>
            </p:cNvPr>
            <p:cNvGrpSpPr/>
            <p:nvPr/>
          </p:nvGrpSpPr>
          <p:grpSpPr>
            <a:xfrm>
              <a:off x="5125535" y="4927974"/>
              <a:ext cx="1834906" cy="335280"/>
              <a:chOff x="5181600" y="646639"/>
              <a:chExt cx="1834906" cy="33528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AD28969-8C63-4379-BA4D-5FD9C22AC5B9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3675B1A-939A-4516-8E1A-90EE18DC0B0B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29797503-55D5-4636-A928-D7CAF9558636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6663144-8700-495F-A02E-44B1EED5D7BB}"/>
                </a:ext>
              </a:extLst>
            </p:cNvPr>
            <p:cNvGrpSpPr/>
            <p:nvPr/>
          </p:nvGrpSpPr>
          <p:grpSpPr>
            <a:xfrm>
              <a:off x="5114739" y="4225485"/>
              <a:ext cx="1834906" cy="335280"/>
              <a:chOff x="5181600" y="646639"/>
              <a:chExt cx="1834906" cy="33528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654F4B4-4518-4E58-A386-43D2E9BFBB49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B3D1A31-07E2-43C5-B657-827738DE2124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77EF9C2B-48CB-43DD-8251-1621051DEEEE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576B119-341B-4963-9D96-F32976F729BE}"/>
                </a:ext>
              </a:extLst>
            </p:cNvPr>
            <p:cNvGrpSpPr/>
            <p:nvPr/>
          </p:nvGrpSpPr>
          <p:grpSpPr>
            <a:xfrm>
              <a:off x="5109341" y="5676417"/>
              <a:ext cx="1834906" cy="335280"/>
              <a:chOff x="5181600" y="646639"/>
              <a:chExt cx="1834906" cy="33528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8599B49-ACD1-4B75-B7F1-25C96CF65592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C930EEE-2B08-4816-9A78-DD33A6897CF5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39151160-735B-4FC3-813A-568B3C9C8E89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792BA7-313B-41DD-BBBD-89985C95099B}"/>
                </a:ext>
              </a:extLst>
            </p:cNvPr>
            <p:cNvGrpSpPr/>
            <p:nvPr/>
          </p:nvGrpSpPr>
          <p:grpSpPr>
            <a:xfrm>
              <a:off x="5120137" y="3559892"/>
              <a:ext cx="1834906" cy="335280"/>
              <a:chOff x="5181600" y="646639"/>
              <a:chExt cx="1834906" cy="33528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19416A9-CDFF-4734-9564-48C97AA69E31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A84B910-F472-4243-9E8F-5D85878E4039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4E69297C-7B37-4762-B753-1CB51CD42B52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024171D-C508-4F8A-9E47-3E253AE9AD6E}"/>
                </a:ext>
              </a:extLst>
            </p:cNvPr>
            <p:cNvGrpSpPr/>
            <p:nvPr/>
          </p:nvGrpSpPr>
          <p:grpSpPr>
            <a:xfrm>
              <a:off x="5120137" y="2931885"/>
              <a:ext cx="1834906" cy="335280"/>
              <a:chOff x="5181600" y="646639"/>
              <a:chExt cx="1834906" cy="33528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669BCB-F565-4A2F-98A5-87EF92C0FA0F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258215F-43C3-48D4-9346-1768DAEBE877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28C4D307-4A6E-4C00-98ED-2E8B937C8E7F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5EA8DBFA-8EC1-43FA-A464-DFD1E62A8CDC}"/>
              </a:ext>
            </a:extLst>
          </p:cNvPr>
          <p:cNvSpPr/>
          <p:nvPr/>
        </p:nvSpPr>
        <p:spPr>
          <a:xfrm>
            <a:off x="7240583" y="557694"/>
            <a:ext cx="4510165" cy="5632241"/>
          </a:xfrm>
          <a:prstGeom prst="rect">
            <a:avLst/>
          </a:prstGeom>
          <a:blipFill dpi="0" rotWithShape="1">
            <a:blip r:embed="rId4" cstate="print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485AB-D2C0-42DA-A093-E735F42F61F8}"/>
              </a:ext>
            </a:extLst>
          </p:cNvPr>
          <p:cNvSpPr txBox="1"/>
          <p:nvPr/>
        </p:nvSpPr>
        <p:spPr>
          <a:xfrm>
            <a:off x="6461759" y="2582614"/>
            <a:ext cx="5491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Subject : English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Class: Five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Time: 40 minutes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Date: 01-11-2022</a:t>
            </a: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4703D1-9AAF-488A-B839-8A08C2C33A2A}"/>
              </a:ext>
            </a:extLst>
          </p:cNvPr>
          <p:cNvSpPr txBox="1">
            <a:spLocks/>
          </p:cNvSpPr>
          <p:nvPr/>
        </p:nvSpPr>
        <p:spPr>
          <a:xfrm>
            <a:off x="7659841" y="1242261"/>
            <a:ext cx="3615643" cy="72553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1" dirty="0">
                <a:latin typeface="+mn-lt"/>
                <a:cs typeface="Times New Roman" panose="02020603050405020304" pitchFamily="18" charset="0"/>
              </a:rPr>
              <a:t>Lesson Identity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BD2F7F-3877-42CF-B402-6324FF8EE18E}"/>
              </a:ext>
            </a:extLst>
          </p:cNvPr>
          <p:cNvSpPr/>
          <p:nvPr/>
        </p:nvSpPr>
        <p:spPr>
          <a:xfrm>
            <a:off x="60960" y="56272"/>
            <a:ext cx="12070080" cy="67524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A63581-9915-4CB3-A70E-90652392E752}"/>
              </a:ext>
            </a:extLst>
          </p:cNvPr>
          <p:cNvSpPr/>
          <p:nvPr/>
        </p:nvSpPr>
        <p:spPr>
          <a:xfrm>
            <a:off x="366109" y="535950"/>
            <a:ext cx="4416003" cy="5558002"/>
          </a:xfrm>
          <a:prstGeom prst="rect">
            <a:avLst/>
          </a:prstGeom>
          <a:blipFill dpi="0" rotWithShape="1">
            <a:blip r:embed="rId5" cstate="print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D8CC38-DB6D-421E-B8F8-D97514BF94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037" y="1373968"/>
            <a:ext cx="3161010" cy="36479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960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514C55-7B07-4AB6-B771-5DD9198E6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03" y="888723"/>
            <a:ext cx="10663311" cy="5514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6DB73C-8CF1-4A45-97F2-E7526DAE0DF5}"/>
              </a:ext>
            </a:extLst>
          </p:cNvPr>
          <p:cNvSpPr/>
          <p:nvPr/>
        </p:nvSpPr>
        <p:spPr>
          <a:xfrm>
            <a:off x="706559" y="73267"/>
            <a:ext cx="10914734" cy="584775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Dear Student ,what do you see in the picture?</a:t>
            </a:r>
          </a:p>
        </p:txBody>
      </p:sp>
      <p:sp>
        <p:nvSpPr>
          <p:cNvPr id="22534" name="AutoShape 6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AutoShape 10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0" name="AutoShape 12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B8BB37-F1AF-4047-80A2-5040FF5F5884}"/>
              </a:ext>
            </a:extLst>
          </p:cNvPr>
          <p:cNvSpPr/>
          <p:nvPr/>
        </p:nvSpPr>
        <p:spPr>
          <a:xfrm>
            <a:off x="1452147" y="305823"/>
            <a:ext cx="10914734" cy="584775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What is the girl doing in the picture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6EFEB1-913D-4116-868D-4A6A9A6D69CA}"/>
              </a:ext>
            </a:extLst>
          </p:cNvPr>
          <p:cNvSpPr/>
          <p:nvPr/>
        </p:nvSpPr>
        <p:spPr>
          <a:xfrm>
            <a:off x="875372" y="4768948"/>
            <a:ext cx="4611028" cy="1200329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82617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Get a Professional To Do Your TV Wall Mount? | Install My Antenna">
            <a:extLst>
              <a:ext uri="{FF2B5EF4-FFF2-40B4-BE49-F238E27FC236}">
                <a16:creationId xmlns:a16="http://schemas.microsoft.com/office/drawing/2014/main" id="{47677B13-ABC1-43FF-A515-74B3ADA8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38114"/>
            <a:ext cx="11917680" cy="65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FA1425C-BF0C-4E70-8BB8-7EE588D9FAF0}"/>
              </a:ext>
            </a:extLst>
          </p:cNvPr>
          <p:cNvSpPr/>
          <p:nvPr/>
        </p:nvSpPr>
        <p:spPr>
          <a:xfrm>
            <a:off x="274320" y="321309"/>
            <a:ext cx="3535680" cy="806451"/>
          </a:xfrm>
          <a:prstGeom prst="roundRect">
            <a:avLst>
              <a:gd name="adj" fmla="val 12813"/>
            </a:avLst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Today lesson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CBEE4-810B-40C3-BA29-406F13AC8359}"/>
              </a:ext>
            </a:extLst>
          </p:cNvPr>
          <p:cNvSpPr txBox="1"/>
          <p:nvPr/>
        </p:nvSpPr>
        <p:spPr>
          <a:xfrm>
            <a:off x="3672840" y="4848397"/>
            <a:ext cx="179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onotype Corsiva" panose="03010101010201010101" pitchFamily="66" charset="0"/>
                <a:cs typeface="Times New Roman" pitchFamily="18" charset="0"/>
              </a:rPr>
              <a:t>Unit: 20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A6240-FAF5-4DD9-B506-65974095A269}"/>
              </a:ext>
            </a:extLst>
          </p:cNvPr>
          <p:cNvSpPr txBox="1"/>
          <p:nvPr/>
        </p:nvSpPr>
        <p:spPr>
          <a:xfrm>
            <a:off x="4069080" y="1935711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Life is beautiful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34316-8355-40B5-9A31-16275E326BED}"/>
              </a:ext>
            </a:extLst>
          </p:cNvPr>
          <p:cNvSpPr txBox="1"/>
          <p:nvPr/>
        </p:nvSpPr>
        <p:spPr>
          <a:xfrm>
            <a:off x="5196840" y="5190814"/>
            <a:ext cx="179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onotype Corsiva" panose="03010101010201010101" pitchFamily="66" charset="0"/>
                <a:cs typeface="Times New Roman" pitchFamily="18" charset="0"/>
              </a:rPr>
              <a:t>Page No. 78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40053D-B51D-4D5B-9021-87FC3B1DC438}"/>
              </a:ext>
            </a:extLst>
          </p:cNvPr>
          <p:cNvSpPr txBox="1"/>
          <p:nvPr/>
        </p:nvSpPr>
        <p:spPr>
          <a:xfrm>
            <a:off x="5196840" y="4656638"/>
            <a:ext cx="179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onotype Corsiva" panose="03010101010201010101" pitchFamily="66" charset="0"/>
                <a:cs typeface="Times New Roman" pitchFamily="18" charset="0"/>
              </a:rPr>
              <a:t>Lesson: 1-2</a:t>
            </a:r>
          </a:p>
        </p:txBody>
      </p:sp>
    </p:spTree>
    <p:extLst>
      <p:ext uri="{BB962C8B-B14F-4D97-AF65-F5344CB8AC3E}">
        <p14:creationId xmlns:p14="http://schemas.microsoft.com/office/powerpoint/2010/main" val="8520564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72A5C0-D7FF-4EC9-9B3A-E502A16D0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5" b="94118" l="7381" r="94167">
                        <a14:foregroundMark x1="47857" y1="91554" x2="40714" y2="91554"/>
                        <a14:foregroundMark x1="70238" y1="93213" x2="73452" y2="93213"/>
                        <a14:foregroundMark x1="41786" y1="93514" x2="44048" y2="94419"/>
                        <a14:foregroundMark x1="10714" y1="66214" x2="7381" y2="65913"/>
                        <a14:foregroundMark x1="89286" y1="28959" x2="94167" y2="25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82" y="0"/>
            <a:ext cx="2396818" cy="189177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3D7504-1DFA-4A88-835D-16DD27ABE6EA}"/>
              </a:ext>
            </a:extLst>
          </p:cNvPr>
          <p:cNvSpPr/>
          <p:nvPr/>
        </p:nvSpPr>
        <p:spPr>
          <a:xfrm>
            <a:off x="495066" y="211582"/>
            <a:ext cx="5306907" cy="8146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Learning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9298D-A60F-42D9-894B-A83D26836251}"/>
              </a:ext>
            </a:extLst>
          </p:cNvPr>
          <p:cNvSpPr txBox="1"/>
          <p:nvPr/>
        </p:nvSpPr>
        <p:spPr>
          <a:xfrm>
            <a:off x="332151" y="1967446"/>
            <a:ext cx="24113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  <a:cs typeface="NikoshBAN" panose="02000000000000000000" pitchFamily="2" charset="0"/>
              </a:rPr>
              <a:t>Listening: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F01F1-4CC6-47CC-B1DB-88DAA255EDAD}"/>
              </a:ext>
            </a:extLst>
          </p:cNvPr>
          <p:cNvSpPr txBox="1"/>
          <p:nvPr/>
        </p:nvSpPr>
        <p:spPr>
          <a:xfrm>
            <a:off x="301155" y="3399093"/>
            <a:ext cx="23926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  <a:cs typeface="NikoshBAN" panose="02000000000000000000" pitchFamily="2" charset="0"/>
              </a:rPr>
              <a:t>Speaking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9DFD1-A5A1-4ED5-9D6C-E7DE5D521539}"/>
              </a:ext>
            </a:extLst>
          </p:cNvPr>
          <p:cNvSpPr/>
          <p:nvPr/>
        </p:nvSpPr>
        <p:spPr>
          <a:xfrm>
            <a:off x="213124" y="5330704"/>
            <a:ext cx="11677719" cy="1276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5"/>
              </a:spcAft>
              <a:tabLst>
                <a:tab pos="2545715" algn="ctr"/>
              </a:tabLs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1.6.1- 	recognize and read statements, commands, greetings, questions and answers.</a:t>
            </a:r>
          </a:p>
          <a:p>
            <a:pPr>
              <a:lnSpc>
                <a:spcPct val="107000"/>
              </a:lnSpc>
              <a:spcAft>
                <a:spcPts val="95"/>
              </a:spcAft>
              <a:tabLst>
                <a:tab pos="2545715" algn="ctr"/>
              </a:tabLs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.5.1- 	read silently with understanding text</a:t>
            </a:r>
          </a:p>
          <a:p>
            <a:pPr>
              <a:lnSpc>
                <a:spcPct val="107000"/>
              </a:lnSpc>
              <a:spcAft>
                <a:spcPts val="95"/>
              </a:spcAft>
              <a:tabLst>
                <a:tab pos="2545715" algn="ctr"/>
              </a:tabLst>
            </a:pP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2DF8ED-DC55-446E-96BE-70ED585B1C3F}"/>
              </a:ext>
            </a:extLst>
          </p:cNvPr>
          <p:cNvSpPr txBox="1"/>
          <p:nvPr/>
        </p:nvSpPr>
        <p:spPr>
          <a:xfrm>
            <a:off x="301156" y="4887174"/>
            <a:ext cx="23926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  <a:cs typeface="NikoshBAN" panose="02000000000000000000" pitchFamily="2" charset="0"/>
              </a:rPr>
              <a:t>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F5F11E-82EF-4473-A648-2CBB24EB6639}"/>
              </a:ext>
            </a:extLst>
          </p:cNvPr>
          <p:cNvSpPr txBox="1"/>
          <p:nvPr/>
        </p:nvSpPr>
        <p:spPr>
          <a:xfrm>
            <a:off x="452493" y="1119077"/>
            <a:ext cx="6060441" cy="64918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cs typeface="NikoshBAN" panose="02000000000000000000" pitchFamily="2" charset="0"/>
              </a:rPr>
              <a:t>By end of the  lesson student will be able to-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E32B51-65D9-41A0-9422-921109A871E5}"/>
              </a:ext>
            </a:extLst>
          </p:cNvPr>
          <p:cNvSpPr txBox="1"/>
          <p:nvPr/>
        </p:nvSpPr>
        <p:spPr>
          <a:xfrm>
            <a:off x="304283" y="2335632"/>
            <a:ext cx="12254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1.3.1- recognize which words in a sentence are stressed</a:t>
            </a: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3.4.1- 	understand statements made by the teacher and student.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A098FE-2208-476A-B238-8F5CCA946B14}"/>
              </a:ext>
            </a:extLst>
          </p:cNvPr>
          <p:cNvSpPr txBox="1"/>
          <p:nvPr/>
        </p:nvSpPr>
        <p:spPr>
          <a:xfrm>
            <a:off x="240879" y="3977050"/>
            <a:ext cx="11483731" cy="85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1.1.1: Say words, phrases and sentences with proper sound   and stress.</a:t>
            </a:r>
          </a:p>
          <a:p>
            <a:pPr>
              <a:lnSpc>
                <a:spcPct val="107000"/>
              </a:lnSpc>
              <a:spcAft>
                <a:spcPts val="95"/>
              </a:spcAft>
              <a:tabLst>
                <a:tab pos="1289685" algn="ctr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3.2.1- 	understand questions about family and friends of students.</a:t>
            </a:r>
          </a:p>
        </p:txBody>
      </p:sp>
    </p:spTree>
    <p:extLst>
      <p:ext uri="{BB962C8B-B14F-4D97-AF65-F5344CB8AC3E}">
        <p14:creationId xmlns:p14="http://schemas.microsoft.com/office/powerpoint/2010/main" val="689946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10" grpId="0"/>
      <p:bldP spid="12" grpId="0"/>
      <p:bldP spid="13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505924" y="271730"/>
            <a:ext cx="4197277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Visually impaired 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309965" y="1813300"/>
            <a:ext cx="5208123" cy="146728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ysClr val="windowText" lastClr="000000"/>
                </a:solidFill>
              </a:rPr>
              <a:t>partially or completely blind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1065251" y="4032478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2559549" y="4997403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6200000" flipH="1">
            <a:off x="2335496" y="3263739"/>
            <a:ext cx="507141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6ACC51-941A-4BB9-9D52-131899E1DA7B}"/>
              </a:ext>
            </a:extLst>
          </p:cNvPr>
          <p:cNvSpPr/>
          <p:nvPr/>
        </p:nvSpPr>
        <p:spPr>
          <a:xfrm rot="5191745">
            <a:off x="2561167" y="999960"/>
            <a:ext cx="521573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437268" y="5684251"/>
            <a:ext cx="1003763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is visually impaired since birth.</a:t>
            </a:r>
          </a:p>
        </p:txBody>
      </p:sp>
      <p:sp>
        <p:nvSpPr>
          <p:cNvPr id="22530" name="AutoShape 2" descr="Visiting Liberation War Museum | Print Ver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Visiting Liberation War Museum | Print Ver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Personne Aveugle Icône Isolé Design, Vecteur Illustration Graphique Clip  Art Libres De Droits , Svg , Vecteurs Et Illustration. Image 60348738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3167" y="1291988"/>
            <a:ext cx="4381862" cy="3922449"/>
          </a:xfrm>
          <a:prstGeom prst="rect">
            <a:avLst/>
          </a:prstGeom>
          <a:ln w="381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1039528" y="435355"/>
            <a:ext cx="3423983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ysClr val="windowText" lastClr="000000"/>
                </a:solidFill>
              </a:rPr>
              <a:t>Neighbourhood</a:t>
            </a:r>
            <a:r>
              <a:rPr lang="en-US" sz="3600" dirty="0">
                <a:solidFill>
                  <a:sysClr val="windowText" lastClr="000000"/>
                </a:solidFill>
              </a:rPr>
              <a:t> 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337553" y="1935425"/>
            <a:ext cx="4807884" cy="1174038"/>
          </a:xfrm>
          <a:prstGeom prst="roundRect">
            <a:avLst>
              <a:gd name="adj" fmla="val 1822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/>
              <a:t>A </a:t>
            </a:r>
            <a:r>
              <a:rPr lang="en-US" sz="2800" b="1" dirty="0">
                <a:solidFill>
                  <a:sysClr val="windowText" lastClr="000000"/>
                </a:solidFill>
              </a:rPr>
              <a:t>District or community within a town or city</a:t>
            </a:r>
            <a:r>
              <a:rPr lang="en-US" sz="2800" b="1" dirty="0"/>
              <a:t>.</a:t>
            </a:r>
            <a:endParaRPr lang="en-US" sz="28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899965" y="3970484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প্রতিবেশি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2161790" y="4919912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6200000" flipH="1">
            <a:off x="2301945" y="3193993"/>
            <a:ext cx="646629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6ACC51-941A-4BB9-9D52-131899E1DA7B}"/>
              </a:ext>
            </a:extLst>
          </p:cNvPr>
          <p:cNvSpPr/>
          <p:nvPr/>
        </p:nvSpPr>
        <p:spPr>
          <a:xfrm rot="5191745">
            <a:off x="2466575" y="1236959"/>
            <a:ext cx="472349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0" y="5684251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she lived in a wealthy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neighbourhood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of Dhaka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2" descr="Your Neighbourhood Budget 2021 | engage.burns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0456" y="1419499"/>
            <a:ext cx="5630115" cy="335721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863850" y="280372"/>
            <a:ext cx="2489532" cy="908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Spring 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325464" y="1844298"/>
            <a:ext cx="4792388" cy="136652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3600" dirty="0">
                <a:solidFill>
                  <a:sysClr val="windowText" lastClr="000000"/>
                </a:solidFill>
              </a:rPr>
              <a:t>he season after winter and before summer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941268" y="4230295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বসন্তকাল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2296078" y="5214379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6200000" flipH="1">
            <a:off x="2157266" y="3379976"/>
            <a:ext cx="646629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6ACC51-941A-4BB9-9D52-131899E1DA7B}"/>
              </a:ext>
            </a:extLst>
          </p:cNvPr>
          <p:cNvSpPr/>
          <p:nvPr/>
        </p:nvSpPr>
        <p:spPr>
          <a:xfrm rot="5191745">
            <a:off x="1963578" y="1104315"/>
            <a:ext cx="455002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437268" y="5684251"/>
            <a:ext cx="1003763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It is a beautiful spring day.</a:t>
            </a:r>
          </a:p>
        </p:txBody>
      </p:sp>
      <p:pic>
        <p:nvPicPr>
          <p:cNvPr id="11" name="Picture 2" descr="আজ বসন্ত, কাল ভালোবাসার পরশ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0808" y="1488280"/>
            <a:ext cx="5931924" cy="334078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904</Words>
  <Application>Microsoft Office PowerPoint</Application>
  <PresentationFormat>Widescreen</PresentationFormat>
  <Paragraphs>167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         TimesNew Roman</vt:lpstr>
      <vt:lpstr>Arial</vt:lpstr>
      <vt:lpstr>Calibri</vt:lpstr>
      <vt:lpstr>Calibri Light</vt:lpstr>
      <vt:lpstr>Century Gothic</vt:lpstr>
      <vt:lpstr>Monotype Corsiva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Md.Hafizur Rahman</dc:creator>
  <cp:lastModifiedBy>FAYEJ JAMAN</cp:lastModifiedBy>
  <cp:revision>265</cp:revision>
  <dcterms:created xsi:type="dcterms:W3CDTF">2022-04-11T04:51:21Z</dcterms:created>
  <dcterms:modified xsi:type="dcterms:W3CDTF">2022-11-01T12:04:40Z</dcterms:modified>
</cp:coreProperties>
</file>