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62" r:id="rId9"/>
    <p:sldId id="273" r:id="rId10"/>
    <p:sldId id="274" r:id="rId11"/>
    <p:sldId id="275" r:id="rId12"/>
    <p:sldId id="276" r:id="rId13"/>
    <p:sldId id="277" r:id="rId14"/>
    <p:sldId id="278" r:id="rId15"/>
    <p:sldId id="263" r:id="rId16"/>
    <p:sldId id="264" r:id="rId17"/>
    <p:sldId id="265" r:id="rId18"/>
    <p:sldId id="268" r:id="rId19"/>
    <p:sldId id="269" r:id="rId20"/>
    <p:sldId id="270" r:id="rId21"/>
    <p:sldId id="2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DC4044"/>
    <a:srgbClr val="F1F53B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 snapToGrid="0">
      <p:cViewPr varScale="1">
        <p:scale>
          <a:sx n="68" d="100"/>
          <a:sy n="68" d="100"/>
        </p:scale>
        <p:origin x="-79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7153-B2FA-43BF-8A25-23747A87B516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FED8-753A-42D7-8B02-64883FFA8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372663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7153-B2FA-43BF-8A25-23747A87B516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FED8-753A-42D7-8B02-64883FFA8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19729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7153-B2FA-43BF-8A25-23747A87B516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FED8-753A-42D7-8B02-64883FFA8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253582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7153-B2FA-43BF-8A25-23747A87B516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FED8-753A-42D7-8B02-64883FFA8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139198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7153-B2FA-43BF-8A25-23747A87B516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FED8-753A-42D7-8B02-64883FFA8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593964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7153-B2FA-43BF-8A25-23747A87B516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FED8-753A-42D7-8B02-64883FFA8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71250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7153-B2FA-43BF-8A25-23747A87B516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FED8-753A-42D7-8B02-64883FFA8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975228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7153-B2FA-43BF-8A25-23747A87B516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FED8-753A-42D7-8B02-64883FFA8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189815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7153-B2FA-43BF-8A25-23747A87B516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FED8-753A-42D7-8B02-64883FFA8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91235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7153-B2FA-43BF-8A25-23747A87B516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FED8-753A-42D7-8B02-64883FFA8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895991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7153-B2FA-43BF-8A25-23747A87B516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EFED8-753A-42D7-8B02-64883FFA8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648706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67153-B2FA-43BF-8A25-23747A87B516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EFED8-753A-42D7-8B02-64883FFA8E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27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" y="5047817"/>
            <a:ext cx="11844997" cy="155560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ar-SA" sz="7200" dirty="0" smtClean="0">
                <a:solidFill>
                  <a:srgbClr val="0070C0"/>
                </a:solidFill>
                <a:latin typeface="NikoshBAN" panose="02000000000000000000" pitchFamily="2" charset="0"/>
                <a:cs typeface="+mn-cs"/>
              </a:rPr>
              <a:t>ايها الطلاب! أهلا و سهلا. كيف أنتم؟</a:t>
            </a:r>
            <a:endParaRPr lang="en-US" sz="7200" dirty="0">
              <a:solidFill>
                <a:srgbClr val="0070C0"/>
              </a:solidFill>
              <a:latin typeface="NikoshBAN" panose="02000000000000000000" pitchFamily="2" charset="0"/>
              <a:cs typeface="+mn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336987" y="253857"/>
            <a:ext cx="11549575" cy="4762353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6982" y="96982"/>
            <a:ext cx="12025745" cy="6664036"/>
          </a:xfrm>
          <a:prstGeom prst="rect">
            <a:avLst/>
          </a:prstGeom>
          <a:noFill/>
          <a:ln w="190500" cmpd="tri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55849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85459" y="1838103"/>
            <a:ext cx="4443412" cy="54816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rgbClr val="FFFF00"/>
                </a:solidFill>
              </a:rPr>
              <a:t>حتى مع القطيعة</a:t>
            </a:r>
            <a:endParaRPr lang="ar-SA" sz="4000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86071" y="1838103"/>
            <a:ext cx="4586287" cy="54816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rgbClr val="FFFF00"/>
                </a:solidFill>
              </a:rPr>
              <a:t>و أرجع الوديعة</a:t>
            </a:r>
            <a:endParaRPr lang="ar-SA" sz="40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784494" y="1932018"/>
            <a:ext cx="428613" cy="374665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 descr="C:\Users\RASEL\Desktop\New folder (2)\2013082112040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7286" y="3108960"/>
            <a:ext cx="11633982" cy="3559126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1269043" y="2511019"/>
            <a:ext cx="4443412" cy="54816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</a:rPr>
              <a:t>এমনকি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সম্পর্ক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ছিন্নকারীরও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269655" y="2511019"/>
            <a:ext cx="4586287" cy="54816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solidFill>
                  <a:srgbClr val="FFFF00"/>
                </a:solidFill>
              </a:rPr>
              <a:t>আ</a:t>
            </a:r>
            <a:r>
              <a:rPr lang="en-US" sz="2800" dirty="0" err="1" smtClean="0">
                <a:solidFill>
                  <a:srgbClr val="FFFF00"/>
                </a:solidFill>
              </a:rPr>
              <a:t>মি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আমানাত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ফিরেয়ে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দেই</a:t>
            </a:r>
            <a:endParaRPr lang="ar-SA" sz="2800" dirty="0">
              <a:solidFill>
                <a:srgbClr val="FFFF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768078" y="2604934"/>
            <a:ext cx="428613" cy="374665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RASEL\Desktop\New folder (2)\دين-الامانة-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9297" y="323192"/>
            <a:ext cx="5606855" cy="1294592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98474" y="98687"/>
            <a:ext cx="11985674" cy="6639949"/>
          </a:xfrm>
          <a:prstGeom prst="rect">
            <a:avLst/>
          </a:prstGeom>
          <a:noFill/>
          <a:ln w="190500" cmpd="tri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5119" y="2738427"/>
            <a:ext cx="4443412" cy="53931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</a:rPr>
              <a:t>إلى متاع أحد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15731" y="2738427"/>
            <a:ext cx="4586287" cy="53931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</a:rPr>
              <a:t>ولا أمدن يدى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720521" y="2836370"/>
            <a:ext cx="428613" cy="37466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25083" y="3501728"/>
            <a:ext cx="5433448" cy="545319"/>
          </a:xfrm>
          <a:prstGeom prst="roundRect">
            <a:avLst/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কারো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সম্পদের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দিকে</a:t>
            </a:r>
            <a:endParaRPr lang="ar-SA" sz="3200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215731" y="3501728"/>
            <a:ext cx="5976269" cy="545319"/>
          </a:xfrm>
          <a:prstGeom prst="roundRect">
            <a:avLst/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আমি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আমার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হাত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প্রসারিত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করি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না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Oval 8"/>
          <p:cNvSpPr/>
          <p:nvPr/>
        </p:nvSpPr>
        <p:spPr>
          <a:xfrm>
            <a:off x="5708536" y="3587054"/>
            <a:ext cx="428613" cy="374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RASEL\Desktop\New folder (2)\22930730842053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8271" y="168812"/>
            <a:ext cx="4881489" cy="2475914"/>
          </a:xfrm>
          <a:prstGeom prst="rect">
            <a:avLst/>
          </a:prstGeom>
          <a:noFill/>
        </p:spPr>
      </p:pic>
      <p:pic>
        <p:nvPicPr>
          <p:cNvPr id="10" name="Picture 9" descr="خواطر_ظلم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2838" y="4127112"/>
            <a:ext cx="5936566" cy="2730888"/>
          </a:xfrm>
          <a:prstGeom prst="rect">
            <a:avLst/>
          </a:prstGeom>
        </p:spPr>
      </p:pic>
      <p:pic>
        <p:nvPicPr>
          <p:cNvPr id="12" name="Picture 11" descr="hqdefaul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948" y="4121833"/>
            <a:ext cx="5795888" cy="273616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8474" y="98687"/>
            <a:ext cx="11985674" cy="6639949"/>
          </a:xfrm>
          <a:prstGeom prst="rect">
            <a:avLst/>
          </a:prstGeom>
          <a:noFill/>
          <a:ln w="190500" cmpd="tri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الامانة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7095" y="196948"/>
            <a:ext cx="5416062" cy="1997612"/>
          </a:xfrm>
        </p:spPr>
      </p:pic>
      <p:sp>
        <p:nvSpPr>
          <p:cNvPr id="4" name="Rounded Rectangle 3"/>
          <p:cNvSpPr/>
          <p:nvPr/>
        </p:nvSpPr>
        <p:spPr>
          <a:xfrm>
            <a:off x="1252421" y="2315808"/>
            <a:ext cx="4443412" cy="53931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</a:rPr>
              <a:t>ولا أضل سائلا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53033" y="2315808"/>
            <a:ext cx="4586287" cy="53931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</a:rPr>
              <a:t>ولا أقول باطلا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750960" y="2372159"/>
            <a:ext cx="428613" cy="37466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96948" y="3002792"/>
            <a:ext cx="5496537" cy="95023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আর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আমি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অনুসন্ধানীকে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ভুল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পথ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দেখাই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না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250686" y="3002792"/>
            <a:ext cx="5692786" cy="92209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আমি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মিথ্যা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বলি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না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748612" y="3059143"/>
            <a:ext cx="428613" cy="80947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474" y="98687"/>
            <a:ext cx="11985674" cy="6639949"/>
          </a:xfrm>
          <a:prstGeom prst="rect">
            <a:avLst/>
          </a:prstGeom>
          <a:noFill/>
          <a:ln w="190500" cmpd="tri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015" y="4006433"/>
            <a:ext cx="5838093" cy="2563178"/>
          </a:xfrm>
          <a:prstGeom prst="rect">
            <a:avLst/>
          </a:prstGeom>
        </p:spPr>
      </p:pic>
      <p:pic>
        <p:nvPicPr>
          <p:cNvPr id="13" name="Picture 12" descr="1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2838" y="3989141"/>
            <a:ext cx="5964700" cy="2608607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52419" y="2208628"/>
            <a:ext cx="4443412" cy="66772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rgbClr val="FFFF00"/>
                </a:solidFill>
              </a:rPr>
              <a:t>أهلكته الخيانة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53031" y="2208628"/>
            <a:ext cx="4586287" cy="66772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rgbClr val="FFFF00"/>
                </a:solidFill>
              </a:rPr>
              <a:t>من يخن الأمانة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750958" y="2236763"/>
            <a:ext cx="428613" cy="513605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0" y="3002792"/>
            <a:ext cx="5693485" cy="95023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খেয়ানত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তাকে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az-Cyrl-AZ" sz="4400" dirty="0" smtClean="0">
                <a:solidFill>
                  <a:schemeClr val="tx1"/>
                </a:solidFill>
                <a:latin typeface="GangaSagarMJ"/>
                <a:cs typeface="GangaSagarMJ"/>
              </a:rPr>
              <a:t>П</a:t>
            </a:r>
            <a:r>
              <a:rPr lang="en-US" sz="4000" dirty="0" err="1" smtClean="0">
                <a:solidFill>
                  <a:schemeClr val="tx1"/>
                </a:solidFill>
                <a:latin typeface="GangaSagarMJ"/>
                <a:cs typeface="GangaSagarMJ"/>
              </a:rPr>
              <a:t>sm</a:t>
            </a:r>
            <a:r>
              <a:rPr lang="en-US" sz="4400" dirty="0" smtClean="0">
                <a:solidFill>
                  <a:schemeClr val="tx1"/>
                </a:solidFill>
                <a:latin typeface="GangaSagarMJ"/>
                <a:cs typeface="GangaSagarMJ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GangaSagarMJ"/>
                <a:cs typeface="GangaSagarMJ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GangaSagarMJ"/>
                <a:cs typeface="GangaSagarMJ"/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250685" y="3002792"/>
            <a:ext cx="5941315" cy="92209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যে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আমানতের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খেয়ানত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করে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748612" y="3059143"/>
            <a:ext cx="428613" cy="80947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9127" y="168812"/>
            <a:ext cx="5387926" cy="191320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8474" y="98687"/>
            <a:ext cx="11985674" cy="6639949"/>
          </a:xfrm>
          <a:prstGeom prst="rect">
            <a:avLst/>
          </a:prstGeom>
          <a:noFill/>
          <a:ln w="190500" cmpd="tri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inde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907" y="3993026"/>
            <a:ext cx="5802997" cy="2621454"/>
          </a:xfrm>
          <a:prstGeom prst="rect">
            <a:avLst/>
          </a:prstGeom>
        </p:spPr>
      </p:pic>
      <p:pic>
        <p:nvPicPr>
          <p:cNvPr id="13" name="Picture 12" descr="silhouette-two-businessmen-shaking-hands-concept-business-betrayal-keep-arms-behind-his-back-weapon-6592197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2214" y="3996863"/>
            <a:ext cx="5983459" cy="261495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48641" y="2180493"/>
            <a:ext cx="5162842" cy="678288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/>
              <a:t>واعمل بالعدالة</a:t>
            </a:r>
            <a:endParaRPr lang="en-US" sz="4000" dirty="0"/>
          </a:p>
        </p:txBody>
      </p:sp>
      <p:sp>
        <p:nvSpPr>
          <p:cNvPr id="5" name="Rounded Rectangle 4"/>
          <p:cNvSpPr/>
          <p:nvPr/>
        </p:nvSpPr>
        <p:spPr>
          <a:xfrm>
            <a:off x="6274192" y="2208629"/>
            <a:ext cx="5219114" cy="650152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/>
              <a:t>أنكر الظلم دائما</a:t>
            </a:r>
            <a:endParaRPr lang="en-US" sz="4000" dirty="0"/>
          </a:p>
        </p:txBody>
      </p:sp>
      <p:sp>
        <p:nvSpPr>
          <p:cNvPr id="6" name="Oval 5"/>
          <p:cNvSpPr/>
          <p:nvPr/>
        </p:nvSpPr>
        <p:spPr>
          <a:xfrm>
            <a:off x="5767753" y="2236764"/>
            <a:ext cx="436099" cy="504546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56356ac0a30554259dd3efb397a8a9e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883" y="141321"/>
            <a:ext cx="4586068" cy="1898494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0" y="3002792"/>
            <a:ext cx="5693485" cy="95023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ন্যায়পরায়নতার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সাথে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কাজ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করি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250685" y="3002792"/>
            <a:ext cx="5941315" cy="92209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আমি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সবসময়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জুলুমকে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ঘ</a:t>
            </a:r>
            <a:r>
              <a:rPr lang="en-US" sz="3200" dirty="0" smtClean="0">
                <a:solidFill>
                  <a:schemeClr val="tx1"/>
                </a:solidFill>
                <a:latin typeface="SutonnyMJ"/>
                <a:cs typeface="SutonnyMJ"/>
              </a:rPr>
              <a:t>…</a:t>
            </a:r>
            <a:r>
              <a:rPr lang="en-US" sz="3200" dirty="0" err="1" smtClean="0">
                <a:solidFill>
                  <a:schemeClr val="tx1"/>
                </a:solidFill>
                <a:latin typeface="SutonnyMJ"/>
                <a:cs typeface="SutonnyMJ"/>
              </a:rPr>
              <a:t>না</a:t>
            </a:r>
            <a:r>
              <a:rPr lang="en-US" sz="3200" dirty="0" smtClean="0">
                <a:solidFill>
                  <a:schemeClr val="tx1"/>
                </a:solidFill>
                <a:latin typeface="SutonnyMJ"/>
                <a:cs typeface="SutonnyMJ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/>
                <a:cs typeface="SutonnyMJ"/>
              </a:rPr>
              <a:t>করি</a:t>
            </a:r>
            <a:endParaRPr lang="en-US" sz="32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748612" y="3059143"/>
            <a:ext cx="428613" cy="80947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474" y="98687"/>
            <a:ext cx="11985674" cy="6639949"/>
          </a:xfrm>
          <a:prstGeom prst="rect">
            <a:avLst/>
          </a:prstGeom>
          <a:noFill/>
          <a:ln w="190500" cmpd="tri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index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80" y="3971998"/>
            <a:ext cx="5781089" cy="2653885"/>
          </a:xfrm>
          <a:prstGeom prst="rect">
            <a:avLst/>
          </a:prstGeom>
        </p:spPr>
      </p:pic>
      <p:pic>
        <p:nvPicPr>
          <p:cNvPr id="13" name="Picture 12" descr="الدعاء-على-الظالم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6906" y="3995225"/>
            <a:ext cx="5940962" cy="263065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103457"/>
          </a:xfrm>
          <a:ln w="762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sz="5400" b="1" dirty="0" smtClean="0">
                <a:solidFill>
                  <a:srgbClr val="00B050"/>
                </a:solidFill>
              </a:rPr>
              <a:t>أيها الاحباء! انظروا  و افهموا فيديو الكواليس 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70323"/>
            <a:ext cx="5157787" cy="823912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4800" dirty="0" smtClean="0">
                <a:solidFill>
                  <a:srgbClr val="0070C0"/>
                </a:solidFill>
              </a:rPr>
              <a:t>أمانة الكلام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 w="76200"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Video Link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70323"/>
            <a:ext cx="5183188" cy="823912"/>
          </a:xfrm>
          <a:ln w="38100"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sz="4800" dirty="0" smtClean="0">
                <a:solidFill>
                  <a:srgbClr val="FF0000"/>
                </a:solidFill>
              </a:rPr>
              <a:t>أمانة المال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 w="76200">
            <a:solidFill>
              <a:srgbClr val="7030A0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u="sng" dirty="0">
                <a:solidFill>
                  <a:srgbClr val="FF0000"/>
                </a:solidFill>
              </a:rPr>
              <a:t>Video </a:t>
            </a:r>
            <a:r>
              <a:rPr lang="en-US" b="1" u="sng" dirty="0" smtClean="0">
                <a:solidFill>
                  <a:srgbClr val="FF0000"/>
                </a:solidFill>
              </a:rPr>
              <a:t>Link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8474" y="98687"/>
            <a:ext cx="11985674" cy="6639949"/>
          </a:xfrm>
          <a:prstGeom prst="rect">
            <a:avLst/>
          </a:prstGeom>
          <a:noFill/>
          <a:ln w="190500" cmpd="tri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94065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8474" y="98687"/>
            <a:ext cx="11985674" cy="6639949"/>
          </a:xfrm>
          <a:prstGeom prst="rect">
            <a:avLst/>
          </a:prstGeom>
          <a:noFill/>
          <a:ln w="190500" cmpd="tri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rved Down Ribbon 8"/>
          <p:cNvSpPr/>
          <p:nvPr/>
        </p:nvSpPr>
        <p:spPr>
          <a:xfrm>
            <a:off x="1415401" y="223382"/>
            <a:ext cx="9351819" cy="1524000"/>
          </a:xfrm>
          <a:prstGeom prst="ellipseRibbon">
            <a:avLst>
              <a:gd name="adj1" fmla="val 25000"/>
              <a:gd name="adj2" fmla="val 55037"/>
              <a:gd name="adj3" fmla="val 12500"/>
            </a:avLst>
          </a:prstGeom>
          <a:solidFill>
            <a:srgbClr val="FFC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>
                <a:solidFill>
                  <a:srgbClr val="7030A0"/>
                </a:solidFill>
              </a:rPr>
              <a:t>معانى المفردات الهامة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9240981" y="1734868"/>
            <a:ext cx="2549236" cy="928254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/>
              <a:t>الأمانة</a:t>
            </a:r>
            <a:endParaRPr lang="en-US" sz="3200" dirty="0"/>
          </a:p>
        </p:txBody>
      </p:sp>
      <p:sp>
        <p:nvSpPr>
          <p:cNvPr id="14" name="Left Arrow 13"/>
          <p:cNvSpPr/>
          <p:nvPr/>
        </p:nvSpPr>
        <p:spPr>
          <a:xfrm>
            <a:off x="9240981" y="2682402"/>
            <a:ext cx="2549236" cy="928254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rgbClr val="7030A0"/>
                </a:solidFill>
              </a:rPr>
              <a:t>خلق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9240981" y="3679760"/>
            <a:ext cx="2549236" cy="928254"/>
          </a:xfrm>
          <a:prstGeom prst="left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/>
              <a:t>الحق</a:t>
            </a:r>
            <a:endParaRPr lang="en-US" sz="4000" dirty="0"/>
          </a:p>
        </p:txBody>
      </p:sp>
      <p:sp>
        <p:nvSpPr>
          <p:cNvPr id="16" name="Left Arrow 15"/>
          <p:cNvSpPr/>
          <p:nvPr/>
        </p:nvSpPr>
        <p:spPr>
          <a:xfrm>
            <a:off x="9240981" y="4642566"/>
            <a:ext cx="2549236" cy="928254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chemeClr val="accent5"/>
                </a:solidFill>
              </a:rPr>
              <a:t>القطيعة</a:t>
            </a:r>
            <a:endParaRPr lang="en-US" sz="4000" dirty="0">
              <a:solidFill>
                <a:schemeClr val="accent5"/>
              </a:solidFill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9254836" y="5639924"/>
            <a:ext cx="2549236" cy="928254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</a:rPr>
              <a:t>متاع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8" name="Left Arrow 17"/>
          <p:cNvSpPr/>
          <p:nvPr/>
        </p:nvSpPr>
        <p:spPr>
          <a:xfrm>
            <a:off x="3532909" y="1757079"/>
            <a:ext cx="2549236" cy="928254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/>
              <a:t>الأمين</a:t>
            </a:r>
            <a:endParaRPr lang="en-US" sz="3200" dirty="0"/>
          </a:p>
        </p:txBody>
      </p:sp>
      <p:sp>
        <p:nvSpPr>
          <p:cNvPr id="19" name="Left Arrow 18"/>
          <p:cNvSpPr/>
          <p:nvPr/>
        </p:nvSpPr>
        <p:spPr>
          <a:xfrm>
            <a:off x="3532909" y="2704613"/>
            <a:ext cx="2549236" cy="928254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</a:rPr>
              <a:t>دين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0" name="Left Arrow 19"/>
          <p:cNvSpPr/>
          <p:nvPr/>
        </p:nvSpPr>
        <p:spPr>
          <a:xfrm>
            <a:off x="3532909" y="3701971"/>
            <a:ext cx="2549236" cy="928254"/>
          </a:xfrm>
          <a:prstGeom prst="lef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/>
              <a:t>السر</a:t>
            </a:r>
            <a:endParaRPr lang="en-US" sz="4000" dirty="0"/>
          </a:p>
        </p:txBody>
      </p:sp>
      <p:sp>
        <p:nvSpPr>
          <p:cNvPr id="21" name="Left Arrow 20"/>
          <p:cNvSpPr/>
          <p:nvPr/>
        </p:nvSpPr>
        <p:spPr>
          <a:xfrm>
            <a:off x="3532909" y="4664777"/>
            <a:ext cx="2549236" cy="928254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rgbClr val="C00000"/>
                </a:solidFill>
              </a:rPr>
              <a:t>الوديعة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22" name="Left Arrow 21"/>
          <p:cNvSpPr/>
          <p:nvPr/>
        </p:nvSpPr>
        <p:spPr>
          <a:xfrm>
            <a:off x="3546764" y="5662135"/>
            <a:ext cx="2549236" cy="928254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/>
              <a:t>العدالة</a:t>
            </a:r>
            <a:endParaRPr lang="en-US" sz="4000" dirty="0"/>
          </a:p>
        </p:txBody>
      </p:sp>
      <p:sp>
        <p:nvSpPr>
          <p:cNvPr id="23" name="Rectangle 22"/>
          <p:cNvSpPr/>
          <p:nvPr/>
        </p:nvSpPr>
        <p:spPr>
          <a:xfrm>
            <a:off x="374073" y="1872077"/>
            <a:ext cx="3158836" cy="77782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FF00"/>
                </a:solidFill>
                <a:latin typeface="NikoshBAN"/>
              </a:rPr>
              <a:t>বিশ্বস্ত</a:t>
            </a:r>
            <a:r>
              <a:rPr lang="en-US" sz="4000" dirty="0" smtClean="0">
                <a:solidFill>
                  <a:srgbClr val="00FF00"/>
                </a:solidFill>
                <a:latin typeface="NikoshBAN"/>
              </a:rPr>
              <a:t> </a:t>
            </a:r>
            <a:r>
              <a:rPr lang="en-US" sz="4000" dirty="0" err="1" smtClean="0">
                <a:solidFill>
                  <a:srgbClr val="00FF00"/>
                </a:solidFill>
                <a:latin typeface="NikoshBAN"/>
              </a:rPr>
              <a:t>ব</a:t>
            </a:r>
            <a:r>
              <a:rPr lang="en-US" sz="5200" dirty="0" err="1" smtClean="0">
                <a:solidFill>
                  <a:srgbClr val="00FF00"/>
                </a:solidFill>
                <a:latin typeface="SutonnyMJ"/>
                <a:cs typeface="SutonnyMJ"/>
              </a:rPr>
              <a:t>Ə</a:t>
            </a:r>
            <a:r>
              <a:rPr lang="en-US" sz="4000" dirty="0" err="1" smtClean="0">
                <a:solidFill>
                  <a:srgbClr val="00FF00"/>
                </a:solidFill>
                <a:latin typeface="SutonnyMJ"/>
                <a:cs typeface="SutonnyMJ"/>
              </a:rPr>
              <a:t>ক্তি</a:t>
            </a:r>
            <a:endParaRPr lang="en-US" sz="4000" dirty="0">
              <a:solidFill>
                <a:srgbClr val="00FF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7928" y="2679831"/>
            <a:ext cx="3158836" cy="95723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ধর্ম</a:t>
            </a:r>
            <a:endParaRPr lang="en-US" sz="4000" dirty="0"/>
          </a:p>
        </p:txBody>
      </p:sp>
      <p:sp>
        <p:nvSpPr>
          <p:cNvPr id="25" name="Rectangle 24"/>
          <p:cNvSpPr/>
          <p:nvPr/>
        </p:nvSpPr>
        <p:spPr>
          <a:xfrm>
            <a:off x="374073" y="3676515"/>
            <a:ext cx="3158836" cy="9572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গোপন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বিষয়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073" y="4649335"/>
            <a:ext cx="3158836" cy="95723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আমানত</a:t>
            </a:r>
            <a:endParaRPr lang="en-US" sz="4000" dirty="0"/>
          </a:p>
        </p:txBody>
      </p:sp>
      <p:sp>
        <p:nvSpPr>
          <p:cNvPr id="27" name="Rectangle 26"/>
          <p:cNvSpPr/>
          <p:nvPr/>
        </p:nvSpPr>
        <p:spPr>
          <a:xfrm>
            <a:off x="374073" y="5641268"/>
            <a:ext cx="3158836" cy="95723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</a:rPr>
              <a:t>ন</a:t>
            </a:r>
            <a:r>
              <a:rPr lang="en-US" sz="5200" dirty="0" err="1" smtClean="0">
                <a:solidFill>
                  <a:srgbClr val="C00000"/>
                </a:solidFill>
                <a:latin typeface="SutonnyMJ"/>
                <a:cs typeface="SutonnyMJ"/>
              </a:rPr>
              <a:t>Ə</a:t>
            </a:r>
            <a:r>
              <a:rPr lang="en-US" sz="4000" dirty="0" err="1" smtClean="0">
                <a:solidFill>
                  <a:srgbClr val="C00000"/>
                </a:solidFill>
              </a:rPr>
              <a:t>য়পরায়নতা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96000" y="1872077"/>
            <a:ext cx="3158836" cy="80119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FF00"/>
                </a:solidFill>
                <a:latin typeface="NikoshBAN"/>
              </a:rPr>
              <a:t>বিশ্বস্ততা</a:t>
            </a:r>
            <a:endParaRPr lang="en-US" sz="4000" dirty="0">
              <a:solidFill>
                <a:srgbClr val="00FF00"/>
              </a:solidFill>
              <a:latin typeface="NikoshBAN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96000" y="2703201"/>
            <a:ext cx="3158836" cy="957231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চরি</a:t>
            </a:r>
            <a:r>
              <a:rPr lang="en-US" sz="5200" dirty="0" err="1" smtClean="0">
                <a:latin typeface="SutonnyMJ"/>
                <a:cs typeface="SutonnyMJ"/>
              </a:rPr>
              <a:t>Î</a:t>
            </a:r>
            <a:endParaRPr lang="en-US" sz="5200" dirty="0"/>
          </a:p>
        </p:txBody>
      </p:sp>
      <p:sp>
        <p:nvSpPr>
          <p:cNvPr id="30" name="Rectangle 29"/>
          <p:cNvSpPr/>
          <p:nvPr/>
        </p:nvSpPr>
        <p:spPr>
          <a:xfrm>
            <a:off x="6096000" y="3699885"/>
            <a:ext cx="3158836" cy="9572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</a:rPr>
              <a:t>সত</a:t>
            </a:r>
            <a:r>
              <a:rPr lang="en-US" sz="5200" dirty="0" err="1" smtClean="0">
                <a:solidFill>
                  <a:srgbClr val="C00000"/>
                </a:solidFill>
                <a:latin typeface="SutonnyMJ"/>
                <a:cs typeface="SutonnyMJ"/>
              </a:rPr>
              <a:t>Ə</a:t>
            </a:r>
            <a:endParaRPr lang="en-US" sz="5200" dirty="0">
              <a:solidFill>
                <a:srgbClr val="C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96000" y="4686560"/>
            <a:ext cx="3158836" cy="957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শ</a:t>
            </a:r>
            <a:r>
              <a:rPr lang="en-US" sz="5200" dirty="0" err="1" smtClean="0">
                <a:solidFill>
                  <a:schemeClr val="tx1"/>
                </a:solidFill>
                <a:latin typeface="SutonnyMJ"/>
                <a:cs typeface="SutonnyMJ"/>
              </a:rPr>
              <a:t>Îy</a:t>
            </a:r>
            <a:endParaRPr lang="en-US" sz="52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96000" y="5678493"/>
            <a:ext cx="3158836" cy="9572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/>
              </a:rPr>
              <a:t>সম্পদ</a:t>
            </a:r>
            <a:endParaRPr lang="en-US" sz="4000" dirty="0">
              <a:solidFill>
                <a:srgbClr val="7030A0"/>
              </a:solidFill>
              <a:latin typeface="Nikosh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14254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145020"/>
          </a:xfrm>
          <a:solidFill>
            <a:schemeClr val="bg1">
              <a:lumMod val="75000"/>
            </a:schemeClr>
          </a:solidFill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sz="6000" b="1" dirty="0" smtClean="0">
                <a:solidFill>
                  <a:srgbClr val="FF0066"/>
                </a:solidFill>
              </a:rPr>
              <a:t>العمل الانفرادى</a:t>
            </a:r>
            <a:endParaRPr lang="en-US" sz="6000" b="1" dirty="0">
              <a:solidFill>
                <a:srgbClr val="FF006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5400" dirty="0" smtClean="0">
                <a:solidFill>
                  <a:srgbClr val="C00000"/>
                </a:solidFill>
              </a:rPr>
              <a:t>للطالبات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76091"/>
            <a:ext cx="5157787" cy="3513572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r">
              <a:buNone/>
            </a:pPr>
            <a:endParaRPr lang="ar-SA" sz="3600" b="1" dirty="0" smtClean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ar-SA" sz="3600" b="1" dirty="0">
                <a:solidFill>
                  <a:srgbClr val="0070C0"/>
                </a:solidFill>
              </a:rPr>
              <a:t>*السؤال:</a:t>
            </a:r>
            <a:r>
              <a:rPr lang="ar-SA" sz="3600" b="1" dirty="0" smtClean="0">
                <a:solidFill>
                  <a:srgbClr val="0070C0"/>
                </a:solidFill>
              </a:rPr>
              <a:t>  </a:t>
            </a:r>
            <a:r>
              <a:rPr lang="ar-SA" sz="3600" b="1" dirty="0">
                <a:solidFill>
                  <a:srgbClr val="0070C0"/>
                </a:solidFill>
              </a:rPr>
              <a:t>ما معنى </a:t>
            </a:r>
            <a:r>
              <a:rPr lang="ar-SA" sz="3600" b="1" dirty="0" smtClean="0">
                <a:solidFill>
                  <a:srgbClr val="0070C0"/>
                </a:solidFill>
              </a:rPr>
              <a:t>”الأمانة" </a:t>
            </a:r>
            <a:r>
              <a:rPr lang="ar-SA" sz="3600" b="1" dirty="0">
                <a:solidFill>
                  <a:srgbClr val="0070C0"/>
                </a:solidFill>
              </a:rPr>
              <a:t>؟</a:t>
            </a:r>
          </a:p>
          <a:p>
            <a:pPr marL="0" indent="0" algn="r">
              <a:buNone/>
            </a:pPr>
            <a:endParaRPr lang="ar-SA" sz="3600" b="1" dirty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ar-SA" sz="3600" b="1" dirty="0">
                <a:solidFill>
                  <a:srgbClr val="0070C0"/>
                </a:solidFill>
              </a:rPr>
              <a:t>*السؤال:</a:t>
            </a:r>
            <a:r>
              <a:rPr lang="ar-SA" sz="3600" b="1" dirty="0" smtClean="0">
                <a:solidFill>
                  <a:srgbClr val="0070C0"/>
                </a:solidFill>
              </a:rPr>
              <a:t> </a:t>
            </a:r>
            <a:r>
              <a:rPr lang="ar-SA" sz="3600" b="1" dirty="0">
                <a:solidFill>
                  <a:srgbClr val="0070C0"/>
                </a:solidFill>
              </a:rPr>
              <a:t>ما معنى </a:t>
            </a:r>
            <a:r>
              <a:rPr lang="ar-SA" sz="3600" b="1" dirty="0" smtClean="0">
                <a:solidFill>
                  <a:srgbClr val="0070C0"/>
                </a:solidFill>
              </a:rPr>
              <a:t>”القطيعة" </a:t>
            </a:r>
            <a:r>
              <a:rPr lang="ar-SA" sz="3600" b="1" dirty="0">
                <a:solidFill>
                  <a:srgbClr val="0070C0"/>
                </a:solidFill>
              </a:rPr>
              <a:t>؟ </a:t>
            </a:r>
          </a:p>
          <a:p>
            <a:pPr marL="0" indent="0" algn="r">
              <a:buNone/>
            </a:pP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  <a:ln w="57150">
            <a:solidFill>
              <a:srgbClr val="FF0066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5400" dirty="0" smtClean="0">
                <a:solidFill>
                  <a:srgbClr val="FFFF00"/>
                </a:solidFill>
              </a:rPr>
              <a:t>للطلاب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76091"/>
            <a:ext cx="5183188" cy="3513571"/>
          </a:xfr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pPr marL="0" indent="0" algn="r">
              <a:buNone/>
            </a:pPr>
            <a:endParaRPr lang="ar-SA" sz="3600" b="1" dirty="0" smtClean="0">
              <a:solidFill>
                <a:srgbClr val="7030A0"/>
              </a:solidFill>
            </a:endParaRPr>
          </a:p>
          <a:p>
            <a:pPr marL="0" indent="0" algn="r">
              <a:buNone/>
            </a:pPr>
            <a:r>
              <a:rPr lang="ar-SA" sz="3600" b="1" dirty="0" smtClean="0">
                <a:solidFill>
                  <a:srgbClr val="7030A0"/>
                </a:solidFill>
              </a:rPr>
              <a:t>*السؤال:  ما معنى ”الأمين" ؟</a:t>
            </a:r>
          </a:p>
          <a:p>
            <a:pPr marL="0" indent="0" algn="r">
              <a:buNone/>
            </a:pPr>
            <a:endParaRPr lang="ar-SA" sz="3600" b="1" dirty="0" smtClean="0">
              <a:solidFill>
                <a:srgbClr val="7030A0"/>
              </a:solidFill>
            </a:endParaRPr>
          </a:p>
          <a:p>
            <a:pPr marL="0" indent="0" algn="r">
              <a:buNone/>
            </a:pPr>
            <a:r>
              <a:rPr lang="ar-SA" sz="3600" b="1" dirty="0" smtClean="0">
                <a:solidFill>
                  <a:srgbClr val="7030A0"/>
                </a:solidFill>
              </a:rPr>
              <a:t>*</a:t>
            </a:r>
            <a:r>
              <a:rPr lang="ar-SA" sz="3600" b="1" dirty="0">
                <a:solidFill>
                  <a:srgbClr val="7030A0"/>
                </a:solidFill>
              </a:rPr>
              <a:t>السؤال: </a:t>
            </a:r>
            <a:r>
              <a:rPr lang="ar-SA" sz="3600" b="1" dirty="0" smtClean="0">
                <a:solidFill>
                  <a:srgbClr val="7030A0"/>
                </a:solidFill>
              </a:rPr>
              <a:t>ما معنى "الوديعة" ؟ </a:t>
            </a:r>
          </a:p>
        </p:txBody>
      </p:sp>
      <p:sp>
        <p:nvSpPr>
          <p:cNvPr id="7" name="Rectangle 6"/>
          <p:cNvSpPr/>
          <p:nvPr/>
        </p:nvSpPr>
        <p:spPr>
          <a:xfrm>
            <a:off x="98474" y="98687"/>
            <a:ext cx="11985674" cy="6639949"/>
          </a:xfrm>
          <a:prstGeom prst="rect">
            <a:avLst/>
          </a:prstGeom>
          <a:noFill/>
          <a:ln w="190500" cmpd="tri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67472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xplosion 2 9"/>
          <p:cNvSpPr/>
          <p:nvPr/>
        </p:nvSpPr>
        <p:spPr>
          <a:xfrm>
            <a:off x="1955408" y="253219"/>
            <a:ext cx="8004518" cy="1209822"/>
          </a:xfrm>
          <a:prstGeom prst="irregularSeal2">
            <a:avLst/>
          </a:prstGeom>
          <a:solidFill>
            <a:srgbClr val="00B050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العمل الاجماعى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39787" y="1526207"/>
            <a:ext cx="5157787" cy="823912"/>
          </a:xfrm>
          <a:solidFill>
            <a:schemeClr val="accent6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sz="4400" dirty="0" smtClean="0">
                <a:solidFill>
                  <a:schemeClr val="accent2">
                    <a:lumMod val="75000"/>
                  </a:schemeClr>
                </a:solidFill>
              </a:rPr>
              <a:t>الطالبات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839788" y="2518118"/>
            <a:ext cx="5157787" cy="3812220"/>
          </a:xfrm>
          <a:solidFill>
            <a:schemeClr val="accent4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6000" dirty="0" smtClean="0">
                <a:solidFill>
                  <a:srgbClr val="7030A0"/>
                </a:solidFill>
              </a:rPr>
              <a:t>اكتبن </a:t>
            </a:r>
            <a:r>
              <a:rPr lang="ar-SA" sz="6000" dirty="0">
                <a:solidFill>
                  <a:srgbClr val="7030A0"/>
                </a:solidFill>
              </a:rPr>
              <a:t>الان</a:t>
            </a:r>
          </a:p>
          <a:p>
            <a:pPr marL="0" indent="0" algn="ctr">
              <a:buNone/>
            </a:pPr>
            <a:r>
              <a:rPr lang="ar-SA" sz="6000" dirty="0" smtClean="0">
                <a:solidFill>
                  <a:srgbClr val="FF0066"/>
                </a:solidFill>
              </a:rPr>
              <a:t>خمسة أسماء النساء الأمين</a:t>
            </a:r>
          </a:p>
          <a:p>
            <a:pPr marL="0" indent="0" algn="ctr">
              <a:buNone/>
            </a:pPr>
            <a:r>
              <a:rPr lang="ar-SA" sz="6000" dirty="0" smtClean="0">
                <a:solidFill>
                  <a:srgbClr val="FF0066"/>
                </a:solidFill>
              </a:rPr>
              <a:t>فى جاركم. </a:t>
            </a:r>
            <a:endParaRPr lang="en-US" sz="6000" dirty="0" smtClean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172200" y="1526207"/>
            <a:ext cx="5183188" cy="823912"/>
          </a:xfrm>
          <a:solidFill>
            <a:schemeClr val="accent2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sz="4800" dirty="0" smtClean="0">
                <a:solidFill>
                  <a:srgbClr val="00B050"/>
                </a:solidFill>
              </a:rPr>
              <a:t>الطلاب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>
          <a:xfrm>
            <a:off x="6172200" y="2518118"/>
            <a:ext cx="5183188" cy="3812220"/>
          </a:xfr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6000" dirty="0" smtClean="0">
                <a:solidFill>
                  <a:srgbClr val="FF0066"/>
                </a:solidFill>
              </a:rPr>
              <a:t>اكتبوا الان</a:t>
            </a:r>
          </a:p>
          <a:p>
            <a:pPr marL="0" indent="0" algn="ctr">
              <a:buNone/>
            </a:pPr>
            <a:r>
              <a:rPr lang="ar-SA" sz="6000" dirty="0" smtClean="0">
                <a:solidFill>
                  <a:srgbClr val="FF0066"/>
                </a:solidFill>
              </a:rPr>
              <a:t>خمسة أسماء الرجال الأمين</a:t>
            </a:r>
          </a:p>
          <a:p>
            <a:pPr marL="0" indent="0" algn="ctr">
              <a:buNone/>
            </a:pPr>
            <a:r>
              <a:rPr lang="ar-SA" sz="6000" dirty="0" smtClean="0">
                <a:solidFill>
                  <a:srgbClr val="FF0066"/>
                </a:solidFill>
              </a:rPr>
              <a:t>فى مجتمعكم. </a:t>
            </a:r>
            <a:endParaRPr lang="en-US" sz="6000" dirty="0">
              <a:solidFill>
                <a:srgbClr val="FF0066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8474" y="98687"/>
            <a:ext cx="11985674" cy="6639949"/>
          </a:xfrm>
          <a:prstGeom prst="rect">
            <a:avLst/>
          </a:prstGeom>
          <a:noFill/>
          <a:ln w="1905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47050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900" decel="100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900" decel="100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900" decel="100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900" decel="100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13" grpId="0" build="p" animBg="1"/>
      <p:bldP spid="14" grpId="0" build="p" animBg="1"/>
      <p:bldP spid="15" grpId="0" build="p" animBg="1"/>
      <p:bldP spid="16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5747"/>
          </a:xfrm>
          <a:solidFill>
            <a:srgbClr val="FFFF00"/>
          </a:solidFill>
          <a:ln w="76200"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ar-SA" dirty="0" smtClean="0">
                <a:solidFill>
                  <a:srgbClr val="FF0066"/>
                </a:solidFill>
              </a:rPr>
              <a:t>ترتيب الكلمات من النظم.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27619" y="1581649"/>
            <a:ext cx="5157787" cy="823912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sz="3200" dirty="0" smtClean="0">
                <a:solidFill>
                  <a:srgbClr val="00B0F0"/>
                </a:solidFill>
              </a:rPr>
              <a:t>ترتيب الكلمات و تكوين جملة مفيدة: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9760" y="1573312"/>
            <a:ext cx="5183188" cy="823912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rgbClr val="00FF00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2800" dirty="0" smtClean="0">
                <a:solidFill>
                  <a:srgbClr val="DC4044"/>
                </a:solidFill>
              </a:rPr>
              <a:t>رتب الكلمات التالية لتكون </a:t>
            </a:r>
            <a:r>
              <a:rPr lang="ar-SA" sz="3200" dirty="0" smtClean="0">
                <a:solidFill>
                  <a:srgbClr val="DC4044"/>
                </a:solidFill>
              </a:rPr>
              <a:t>جملا</a:t>
            </a:r>
            <a:r>
              <a:rPr lang="ar-SA" sz="2800" dirty="0" smtClean="0">
                <a:solidFill>
                  <a:srgbClr val="DC4044"/>
                </a:solidFill>
              </a:rPr>
              <a:t> مفيدة؟</a:t>
            </a:r>
            <a:endParaRPr lang="en-US" sz="2800" dirty="0">
              <a:solidFill>
                <a:srgbClr val="DC4044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8474" y="98687"/>
            <a:ext cx="11985674" cy="6639949"/>
          </a:xfrm>
          <a:prstGeom prst="rect">
            <a:avLst/>
          </a:prstGeom>
          <a:noFill/>
          <a:ln w="190500" cmpd="tri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942113" y="2622671"/>
            <a:ext cx="5013902" cy="609600"/>
          </a:xfrm>
          <a:prstGeom prst="homePlat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10" name="Pentagon 9"/>
          <p:cNvSpPr/>
          <p:nvPr/>
        </p:nvSpPr>
        <p:spPr>
          <a:xfrm>
            <a:off x="942113" y="3336009"/>
            <a:ext cx="5013902" cy="60960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950628" y="4048352"/>
            <a:ext cx="5013902" cy="609600"/>
          </a:xfrm>
          <a:prstGeom prst="homePlat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942113" y="4746141"/>
            <a:ext cx="5013902" cy="609600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3" name="Pentagon 12"/>
          <p:cNvSpPr/>
          <p:nvPr/>
        </p:nvSpPr>
        <p:spPr>
          <a:xfrm>
            <a:off x="942113" y="5460606"/>
            <a:ext cx="5013902" cy="609600"/>
          </a:xfrm>
          <a:prstGeom prst="homePlat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6260669" y="2636524"/>
            <a:ext cx="5013902" cy="609600"/>
          </a:xfrm>
          <a:prstGeom prst="homePlat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15" name="Pentagon 14"/>
          <p:cNvSpPr/>
          <p:nvPr/>
        </p:nvSpPr>
        <p:spPr>
          <a:xfrm>
            <a:off x="6260669" y="3349862"/>
            <a:ext cx="5013902" cy="60960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6269184" y="4062205"/>
            <a:ext cx="5013902" cy="609600"/>
          </a:xfrm>
          <a:prstGeom prst="homePlat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6260669" y="4759994"/>
            <a:ext cx="5013902" cy="609600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8" name="Pentagon 17"/>
          <p:cNvSpPr/>
          <p:nvPr/>
        </p:nvSpPr>
        <p:spPr>
          <a:xfrm>
            <a:off x="6260669" y="5474459"/>
            <a:ext cx="5013902" cy="609600"/>
          </a:xfrm>
          <a:prstGeom prst="homePlat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00891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821841"/>
            <a:ext cx="5157787" cy="823912"/>
          </a:xfrm>
          <a:ln w="76200">
            <a:solidFill>
              <a:srgbClr val="7030A0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5400" dirty="0" smtClean="0">
                <a:solidFill>
                  <a:srgbClr val="00B0F0"/>
                </a:solidFill>
              </a:rPr>
              <a:t>المدرسة</a:t>
            </a:r>
            <a:endParaRPr lang="en-US" sz="5400" dirty="0">
              <a:solidFill>
                <a:srgbClr val="00B0F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2814567"/>
            <a:ext cx="5157787" cy="3684588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ar-SA" sz="4800" dirty="0" smtClean="0">
                <a:solidFill>
                  <a:srgbClr val="00B050"/>
                </a:solidFill>
              </a:rPr>
              <a:t>مدرس مساعد</a:t>
            </a:r>
          </a:p>
          <a:p>
            <a:pPr marL="0" indent="0" algn="r">
              <a:buNone/>
            </a:pPr>
            <a:r>
              <a:rPr lang="ar-SA" sz="3500" dirty="0" smtClean="0">
                <a:solidFill>
                  <a:srgbClr val="0070C0"/>
                </a:solidFill>
              </a:rPr>
              <a:t>المدرسة الاسلامية الفاضلة بدبيودار</a:t>
            </a:r>
          </a:p>
          <a:p>
            <a:pPr marL="0" indent="0" algn="r">
              <a:buNone/>
            </a:pPr>
            <a:r>
              <a:rPr lang="ar-SA" sz="4000" dirty="0" smtClean="0">
                <a:solidFill>
                  <a:srgbClr val="C00000"/>
                </a:solidFill>
              </a:rPr>
              <a:t>دبيودار، كوملا.</a:t>
            </a:r>
          </a:p>
          <a:p>
            <a:pPr marL="0" indent="0" algn="r">
              <a:buNone/>
            </a:pPr>
            <a:r>
              <a:rPr lang="ar-SA" sz="3600" dirty="0" smtClean="0">
                <a:solidFill>
                  <a:srgbClr val="7030A0"/>
                </a:solidFill>
              </a:rPr>
              <a:t>الجوال: </a:t>
            </a:r>
            <a:r>
              <a:rPr lang="ar-SA" dirty="0" smtClean="0">
                <a:solidFill>
                  <a:srgbClr val="7030A0"/>
                </a:solidFill>
              </a:rPr>
              <a:t>01871220280</a:t>
            </a:r>
          </a:p>
          <a:p>
            <a:pPr marL="0" indent="0" algn="r">
              <a:buNone/>
            </a:pPr>
            <a:r>
              <a:rPr lang="ar-SA" sz="3600" dirty="0" smtClean="0"/>
              <a:t>البريد الالكترونى: </a:t>
            </a:r>
          </a:p>
          <a:p>
            <a:pPr marL="0" indent="0" algn="r">
              <a:buNone/>
            </a:pPr>
            <a:r>
              <a:rPr lang="en-US" dirty="0">
                <a:solidFill>
                  <a:srgbClr val="00B0F0"/>
                </a:solidFill>
              </a:rPr>
              <a:t>a</a:t>
            </a:r>
            <a:r>
              <a:rPr lang="en-US" dirty="0" smtClean="0">
                <a:solidFill>
                  <a:srgbClr val="00B0F0"/>
                </a:solidFill>
              </a:rPr>
              <a:t>bdullah92alkawsar@gmail.com</a:t>
            </a:r>
            <a:r>
              <a:rPr lang="ar-SA" dirty="0" smtClean="0">
                <a:solidFill>
                  <a:srgbClr val="00B0F0"/>
                </a:solidFill>
              </a:rPr>
              <a:t>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76200"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rgbClr val="C00000"/>
                </a:solidFill>
              </a:rPr>
              <a:t>عنوان المدرس</a:t>
            </a:r>
            <a:endParaRPr lang="en-US" sz="8000" dirty="0">
              <a:solidFill>
                <a:srgbClr val="C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821843"/>
            <a:ext cx="5183188" cy="823912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5400" dirty="0" smtClean="0">
                <a:solidFill>
                  <a:srgbClr val="7030A0"/>
                </a:solidFill>
              </a:rPr>
              <a:t>محمد عبد الله الكوثر</a:t>
            </a:r>
            <a:endParaRPr lang="en-US" sz="5400" dirty="0">
              <a:solidFill>
                <a:srgbClr val="7030A0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814567"/>
            <a:ext cx="5183188" cy="3703318"/>
          </a:xfrm>
        </p:spPr>
      </p:pic>
      <p:sp>
        <p:nvSpPr>
          <p:cNvPr id="11" name="Rectangle 10"/>
          <p:cNvSpPr/>
          <p:nvPr/>
        </p:nvSpPr>
        <p:spPr>
          <a:xfrm>
            <a:off x="98474" y="112542"/>
            <a:ext cx="11985674" cy="6639949"/>
          </a:xfrm>
          <a:prstGeom prst="rect">
            <a:avLst/>
          </a:prstGeom>
          <a:noFill/>
          <a:ln w="190500" cmpd="tri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06849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 animBg="1"/>
      <p:bldP spid="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3782"/>
          </a:xfrm>
          <a:solidFill>
            <a:srgbClr val="00FF00"/>
          </a:solidFill>
          <a:ln w="7620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8000" b="1" dirty="0" smtClean="0">
                <a:solidFill>
                  <a:schemeClr val="accent5"/>
                </a:solidFill>
                <a:latin typeface="Arabic Typesetting" pitchFamily="66" charset="-78"/>
                <a:cs typeface="Arabic Typesetting" pitchFamily="66" charset="-78"/>
              </a:rPr>
              <a:t>الواجب المنزلى</a:t>
            </a:r>
            <a:endParaRPr lang="en-US" sz="8000" b="1" dirty="0">
              <a:solidFill>
                <a:schemeClr val="accent5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183188" y="457200"/>
            <a:ext cx="6343794" cy="5888181"/>
          </a:xfrm>
          <a:solidFill>
            <a:schemeClr val="accent4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6000" dirty="0" smtClean="0"/>
          </a:p>
          <a:p>
            <a:pPr marL="0" indent="0" algn="ctr">
              <a:buNone/>
            </a:pPr>
            <a:r>
              <a:rPr lang="ar-SA" sz="6000" dirty="0" smtClean="0">
                <a:solidFill>
                  <a:srgbClr val="7030A0"/>
                </a:solidFill>
              </a:rPr>
              <a:t>يا أيها الطلاب!</a:t>
            </a:r>
          </a:p>
          <a:p>
            <a:pPr marL="0" indent="0" algn="ctr">
              <a:buNone/>
            </a:pPr>
            <a:endParaRPr lang="ar-SA" sz="6000" dirty="0" smtClean="0"/>
          </a:p>
          <a:p>
            <a:pPr marL="0" indent="0" algn="ctr">
              <a:buNone/>
            </a:pPr>
            <a:r>
              <a:rPr lang="ar-SA" sz="6000" dirty="0" smtClean="0">
                <a:solidFill>
                  <a:srgbClr val="0070C0"/>
                </a:solidFill>
              </a:rPr>
              <a:t>إنكم تحفظون النظم و تكتبونه من حفظكم.</a:t>
            </a:r>
          </a:p>
          <a:p>
            <a:pPr marL="0" indent="0" algn="ctr">
              <a:buNone/>
            </a:pPr>
            <a:r>
              <a:rPr lang="ar-SA" sz="6000" dirty="0" smtClean="0"/>
              <a:t>إن شاء الله. </a:t>
            </a:r>
            <a:endParaRPr lang="en-US" sz="6000" dirty="0"/>
          </a:p>
        </p:txBody>
      </p:sp>
      <p:sp>
        <p:nvSpPr>
          <p:cNvPr id="7" name="Rectangle 6"/>
          <p:cNvSpPr/>
          <p:nvPr/>
        </p:nvSpPr>
        <p:spPr>
          <a:xfrm>
            <a:off x="98474" y="98687"/>
            <a:ext cx="11985674" cy="6639949"/>
          </a:xfrm>
          <a:prstGeom prst="rect">
            <a:avLst/>
          </a:prstGeom>
          <a:noFill/>
          <a:ln w="190500" cmpd="tri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839788" y="1979613"/>
            <a:ext cx="3932237" cy="4365768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79683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8474" y="98687"/>
            <a:ext cx="11985674" cy="663994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90500" cmpd="tri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380964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solidFill>
                  <a:srgbClr val="00B050"/>
                </a:solidFill>
              </a:rPr>
              <a:t>عنوان</a:t>
            </a:r>
            <a:r>
              <a:rPr lang="ar-SA" sz="8000" dirty="0">
                <a:solidFill>
                  <a:srgbClr val="00B050"/>
                </a:solidFill>
              </a:rPr>
              <a:t> </a:t>
            </a:r>
            <a:r>
              <a:rPr lang="ar-SA" sz="8000" dirty="0" smtClean="0">
                <a:solidFill>
                  <a:srgbClr val="00B050"/>
                </a:solidFill>
              </a:rPr>
              <a:t>الدرس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05858"/>
            <a:ext cx="5157787" cy="823912"/>
          </a:xfrm>
          <a:solidFill>
            <a:schemeClr val="accent1">
              <a:lumMod val="60000"/>
              <a:lumOff val="40000"/>
            </a:schemeClr>
          </a:solidFill>
          <a:ln w="76200">
            <a:solidFill>
              <a:srgbClr val="7030A0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5400" dirty="0" smtClean="0">
                <a:solidFill>
                  <a:schemeClr val="accent2"/>
                </a:solidFill>
              </a:rPr>
              <a:t>الكتاب</a:t>
            </a:r>
            <a:endParaRPr lang="en-US" sz="5400" dirty="0">
              <a:solidFill>
                <a:schemeClr val="accent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05858"/>
            <a:ext cx="5183188" cy="823912"/>
          </a:xfrm>
          <a:solidFill>
            <a:schemeClr val="bg1">
              <a:lumMod val="85000"/>
            </a:schemeClr>
          </a:solidFill>
          <a:ln w="762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5400" dirty="0" smtClean="0">
                <a:solidFill>
                  <a:srgbClr val="FF0066"/>
                </a:solidFill>
              </a:rPr>
              <a:t>الدرس</a:t>
            </a:r>
            <a:endParaRPr lang="en-US" sz="5400" dirty="0">
              <a:solidFill>
                <a:srgbClr val="FF0066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796022"/>
            <a:ext cx="5183188" cy="3684588"/>
          </a:xfrm>
          <a:solidFill>
            <a:srgbClr val="92D050"/>
          </a:solidFill>
          <a:ln w="7620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SA" sz="4400" dirty="0" smtClean="0">
                <a:sym typeface="Wingdings" panose="05000000000000000000" pitchFamily="2" charset="2"/>
              </a:rPr>
              <a:t> </a:t>
            </a:r>
            <a:r>
              <a:rPr lang="ar-SA" sz="4400" dirty="0" smtClean="0">
                <a:solidFill>
                  <a:srgbClr val="FFFF00"/>
                </a:solidFill>
              </a:rPr>
              <a:t>الصف الثامن للداخل</a:t>
            </a:r>
          </a:p>
          <a:p>
            <a:pPr marL="0" indent="0" algn="r">
              <a:buNone/>
            </a:pPr>
            <a:r>
              <a:rPr lang="ar-SA" sz="4400" dirty="0" smtClean="0">
                <a:sym typeface="Wingdings" panose="05000000000000000000" pitchFamily="2" charset="2"/>
              </a:rPr>
              <a:t> </a:t>
            </a:r>
            <a:r>
              <a:rPr lang="ar-SA" sz="4400" dirty="0" smtClean="0">
                <a:solidFill>
                  <a:schemeClr val="bg1"/>
                </a:solidFill>
              </a:rPr>
              <a:t>اللغة العربية الاتصالية</a:t>
            </a:r>
          </a:p>
          <a:p>
            <a:pPr marL="0" indent="0" algn="r">
              <a:buNone/>
            </a:pPr>
            <a:r>
              <a:rPr lang="ar-SA" sz="4400" dirty="0" smtClean="0">
                <a:sym typeface="Wingdings" panose="05000000000000000000" pitchFamily="2" charset="2"/>
              </a:rPr>
              <a:t> </a:t>
            </a:r>
            <a:r>
              <a:rPr lang="ar-SA" sz="4400" dirty="0" smtClean="0">
                <a:solidFill>
                  <a:srgbClr val="C00000"/>
                </a:solidFill>
              </a:rPr>
              <a:t>الورقة الاولى للعربية</a:t>
            </a:r>
          </a:p>
          <a:p>
            <a:pPr marL="0" indent="0" algn="r">
              <a:buFont typeface="Wingdings"/>
              <a:buChar char="&amp;"/>
            </a:pPr>
            <a:r>
              <a:rPr lang="ar-SA" sz="4400" dirty="0" smtClean="0">
                <a:solidFill>
                  <a:srgbClr val="0070C0"/>
                </a:solidFill>
              </a:rPr>
              <a:t>الفصل الدراسى الثانى</a:t>
            </a:r>
          </a:p>
          <a:p>
            <a:pPr marL="0" indent="0" algn="r">
              <a:buFont typeface="Wingdings"/>
              <a:buChar char="&amp;"/>
            </a:pPr>
            <a:r>
              <a:rPr lang="ar-SA" sz="4000" dirty="0" smtClean="0"/>
              <a:t>الدرس الثالث عشر (النظم) 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98474" y="98687"/>
            <a:ext cx="11985674" cy="6639949"/>
          </a:xfrm>
          <a:prstGeom prst="rect">
            <a:avLst/>
          </a:prstGeom>
          <a:noFill/>
          <a:ln w="190500" cmpd="tri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01858" y="2785401"/>
            <a:ext cx="5205047" cy="373497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34609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 w="76200">
            <a:solidFill>
              <a:srgbClr val="00FF00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استعداد سبقى</a:t>
            </a:r>
            <a:endParaRPr lang="en-US" sz="8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r"/>
            <a:r>
              <a:rPr lang="en-US" sz="4000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4000" b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4000" b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المنظر و الفهم</a:t>
            </a:r>
            <a:endParaRPr lang="en-US" sz="4000" b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89618" y="2518117"/>
            <a:ext cx="3253910" cy="3812345"/>
          </a:xfrm>
          <a:ln w="76200" cmpd="thickThin">
            <a:solidFill>
              <a:srgbClr val="FF0066"/>
            </a:solidFill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ar-SA" sz="4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السؤال و الجواب</a:t>
            </a:r>
            <a:r>
              <a:rPr lang="en-US" sz="4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    </a:t>
            </a:r>
            <a:endParaRPr lang="en-US" sz="400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474" y="98687"/>
            <a:ext cx="11985674" cy="6639949"/>
          </a:xfrm>
          <a:prstGeom prst="rect">
            <a:avLst/>
          </a:prstGeom>
          <a:noFill/>
          <a:ln w="190500" cmpd="tri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7374829" y="2532185"/>
            <a:ext cx="4537150" cy="38123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ar-SA" sz="4800" dirty="0" smtClean="0">
                <a:solidFill>
                  <a:srgbClr val="0070C0"/>
                </a:solidFill>
              </a:rPr>
              <a:t>أيها الطلاب!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ar-SA" sz="4000" dirty="0" smtClean="0">
                <a:solidFill>
                  <a:srgbClr val="0070C0"/>
                </a:solidFill>
              </a:rPr>
              <a:t>ماذا تنظرون فى الصور؟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ar-SA" sz="4000" dirty="0" smtClean="0">
                <a:solidFill>
                  <a:srgbClr val="0070C0"/>
                </a:solidFill>
              </a:rPr>
              <a:t>و قولوا، 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ar-SA" sz="4000" dirty="0" smtClean="0">
                <a:solidFill>
                  <a:srgbClr val="0070C0"/>
                </a:solidFill>
              </a:rPr>
              <a:t>ما العمل يقع بينهما فى 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ar-SA" sz="4000" dirty="0" smtClean="0">
                <a:solidFill>
                  <a:srgbClr val="0070C0"/>
                </a:solidFill>
              </a:rPr>
              <a:t>صورة 1،2،3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13" name="Content Placeholder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0130" y="2518113"/>
            <a:ext cx="3253910" cy="1758462"/>
          </a:xfrm>
          <a:prstGeom prst="rect">
            <a:avLst/>
          </a:prstGeom>
          <a:ln w="76200" cmpd="thickThin">
            <a:solidFill>
              <a:srgbClr val="FF0066"/>
            </a:solidFill>
          </a:ln>
        </p:spPr>
      </p:pic>
      <p:pic>
        <p:nvPicPr>
          <p:cNvPr id="14" name="Content Placeholder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8616" y="4487594"/>
            <a:ext cx="3277772" cy="1840540"/>
          </a:xfrm>
          <a:prstGeom prst="rect">
            <a:avLst/>
          </a:prstGeom>
          <a:ln w="76200" cmpd="thickThin">
            <a:solidFill>
              <a:srgbClr val="FF0066"/>
            </a:solidFill>
          </a:ln>
        </p:spPr>
      </p:pic>
    </p:spTree>
    <p:extLst>
      <p:ext uri="{BB962C8B-B14F-4D97-AF65-F5344CB8AC3E}">
        <p14:creationId xmlns="" xmlns:p14="http://schemas.microsoft.com/office/powerpoint/2010/main" val="6843673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8474" y="98687"/>
            <a:ext cx="11985674" cy="6639949"/>
          </a:xfrm>
          <a:prstGeom prst="rect">
            <a:avLst/>
          </a:prstGeom>
          <a:noFill/>
          <a:ln w="1905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rved Up Ribbon 7"/>
          <p:cNvSpPr/>
          <p:nvPr/>
        </p:nvSpPr>
        <p:spPr>
          <a:xfrm>
            <a:off x="1343891" y="278803"/>
            <a:ext cx="9310254" cy="1882506"/>
          </a:xfrm>
          <a:prstGeom prst="ellipseRibbon2">
            <a:avLst/>
          </a:prstGeom>
          <a:solidFill>
            <a:srgbClr val="92D05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dirty="0" smtClean="0">
                <a:solidFill>
                  <a:srgbClr val="FFFF00"/>
                </a:solidFill>
              </a:rPr>
              <a:t>إعلان </a:t>
            </a:r>
            <a:r>
              <a:rPr lang="ar-SA" sz="8000" dirty="0">
                <a:solidFill>
                  <a:srgbClr val="FFFF00"/>
                </a:solidFill>
              </a:rPr>
              <a:t>الدرس</a:t>
            </a:r>
            <a:endParaRPr lang="en-US" sz="8000" dirty="0">
              <a:solidFill>
                <a:srgbClr val="FFFF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941" y="2341425"/>
            <a:ext cx="10100603" cy="41812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815852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8474" y="98687"/>
            <a:ext cx="11985674" cy="6639949"/>
          </a:xfrm>
          <a:prstGeom prst="rect">
            <a:avLst/>
          </a:prstGeom>
          <a:noFill/>
          <a:ln w="190500" cmpd="tri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Callout 9"/>
          <p:cNvSpPr/>
          <p:nvPr/>
        </p:nvSpPr>
        <p:spPr>
          <a:xfrm>
            <a:off x="1547020" y="1356251"/>
            <a:ext cx="9088582" cy="1704109"/>
          </a:xfrm>
          <a:prstGeom prst="downArrowCallout">
            <a:avLst/>
          </a:prstGeom>
          <a:solidFill>
            <a:schemeClr val="accent4">
              <a:lumMod val="60000"/>
              <a:lumOff val="40000"/>
            </a:schemeClr>
          </a:solidFill>
          <a:ln w="508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dirty="0" smtClean="0">
                <a:solidFill>
                  <a:srgbClr val="C00000"/>
                </a:solidFill>
              </a:rPr>
              <a:t>أيها الطلاب! بعد نهاية هذا الدرس...</a:t>
            </a:r>
          </a:p>
        </p:txBody>
      </p:sp>
      <p:sp>
        <p:nvSpPr>
          <p:cNvPr id="11" name="Flowchart: Stored Data 10"/>
          <p:cNvSpPr/>
          <p:nvPr/>
        </p:nvSpPr>
        <p:spPr>
          <a:xfrm>
            <a:off x="2560320" y="3150301"/>
            <a:ext cx="8707901" cy="711912"/>
          </a:xfrm>
          <a:prstGeom prst="flowChartOnlineStorage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5000" dirty="0" smtClean="0">
                <a:solidFill>
                  <a:srgbClr val="7030A0"/>
                </a:solidFill>
              </a:rPr>
              <a:t>تلفظون النظم صحيحا،</a:t>
            </a:r>
            <a:endParaRPr lang="en-US" sz="5000" dirty="0">
              <a:solidFill>
                <a:srgbClr val="7030A0"/>
              </a:solidFill>
            </a:endParaRPr>
          </a:p>
        </p:txBody>
      </p:sp>
      <p:sp>
        <p:nvSpPr>
          <p:cNvPr id="12" name="Flowchart: Stored Data 11"/>
          <p:cNvSpPr/>
          <p:nvPr/>
        </p:nvSpPr>
        <p:spPr>
          <a:xfrm>
            <a:off x="1547020" y="4076447"/>
            <a:ext cx="9721201" cy="736936"/>
          </a:xfrm>
          <a:prstGeom prst="flowChartOnlineStorage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5000" dirty="0" smtClean="0">
                <a:solidFill>
                  <a:srgbClr val="0070C0"/>
                </a:solidFill>
              </a:rPr>
              <a:t>تقولون معانى المفردات الهامة،</a:t>
            </a:r>
            <a:endParaRPr lang="en-US" sz="5000" dirty="0"/>
          </a:p>
        </p:txBody>
      </p:sp>
      <p:sp>
        <p:nvSpPr>
          <p:cNvPr id="13" name="Flowchart: Stored Data 12"/>
          <p:cNvSpPr/>
          <p:nvPr/>
        </p:nvSpPr>
        <p:spPr>
          <a:xfrm>
            <a:off x="1041010" y="4943202"/>
            <a:ext cx="10227210" cy="736936"/>
          </a:xfrm>
          <a:prstGeom prst="flowChartOnlineStorag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5000" dirty="0" smtClean="0">
                <a:solidFill>
                  <a:srgbClr val="002060"/>
                </a:solidFill>
              </a:rPr>
              <a:t>ترجمون النظم باللغة البنغالية،</a:t>
            </a:r>
            <a:endParaRPr lang="en-US" sz="5000" dirty="0">
              <a:solidFill>
                <a:srgbClr val="002060"/>
              </a:solidFill>
            </a:endParaRPr>
          </a:p>
        </p:txBody>
      </p:sp>
      <p:sp>
        <p:nvSpPr>
          <p:cNvPr id="14" name="Flowchart: Stored Data 13"/>
          <p:cNvSpPr/>
          <p:nvPr/>
        </p:nvSpPr>
        <p:spPr>
          <a:xfrm>
            <a:off x="379828" y="5795890"/>
            <a:ext cx="10888392" cy="736936"/>
          </a:xfrm>
          <a:prstGeom prst="flowChartOnlineStorage">
            <a:avLst/>
          </a:prstGeom>
          <a:solidFill>
            <a:schemeClr val="accent4">
              <a:lumMod val="75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3600" dirty="0" smtClean="0"/>
              <a:t>ترتبون الكلمات من النظم لتكون جملا مفيدة..</a:t>
            </a:r>
            <a:endParaRPr lang="en-US" sz="3600" dirty="0"/>
          </a:p>
        </p:txBody>
      </p:sp>
      <p:sp>
        <p:nvSpPr>
          <p:cNvPr id="2" name="Curved Down Ribbon 1"/>
          <p:cNvSpPr/>
          <p:nvPr/>
        </p:nvSpPr>
        <p:spPr>
          <a:xfrm>
            <a:off x="2560320" y="232224"/>
            <a:ext cx="7329267" cy="990491"/>
          </a:xfrm>
          <a:prstGeom prst="ellipseRibbon">
            <a:avLst/>
          </a:prstGeom>
          <a:solidFill>
            <a:srgbClr val="FFFF0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rgbClr val="0070C0"/>
                </a:solidFill>
              </a:rPr>
              <a:t>نتائج الدرس</a:t>
            </a:r>
            <a:endParaRPr lang="en-US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76648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1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ASEL\Desktop\New folder (2)\sd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128" y="355600"/>
            <a:ext cx="11750272" cy="6324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8474" y="98687"/>
            <a:ext cx="11985674" cy="6639949"/>
          </a:xfrm>
          <a:prstGeom prst="rect">
            <a:avLst/>
          </a:prstGeom>
          <a:noFill/>
          <a:ln w="1905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98474" y="98687"/>
            <a:ext cx="11985674" cy="6639949"/>
          </a:xfrm>
          <a:prstGeom prst="rect">
            <a:avLst/>
          </a:prstGeom>
          <a:noFill/>
          <a:ln w="190500" cmpd="tri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98474" y="98687"/>
            <a:ext cx="11985674" cy="6639949"/>
          </a:xfrm>
          <a:prstGeom prst="rect">
            <a:avLst/>
          </a:prstGeom>
          <a:noFill/>
          <a:ln w="190500" cmpd="tri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1327663" y="1906726"/>
            <a:ext cx="4443412" cy="738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rgbClr val="C00000"/>
                </a:solidFill>
              </a:rPr>
              <a:t>لي خلق و دين</a:t>
            </a:r>
            <a:endParaRPr lang="ar-SA" sz="4000" dirty="0">
              <a:solidFill>
                <a:srgbClr val="C00000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328275" y="1906727"/>
            <a:ext cx="4586287" cy="7098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rgbClr val="FFFF00"/>
                </a:solidFill>
              </a:rPr>
              <a:t>أنا فتى أمين</a:t>
            </a:r>
            <a:r>
              <a:rPr lang="ar-SA" sz="4000" dirty="0" smtClean="0">
                <a:solidFill>
                  <a:srgbClr val="C00000"/>
                </a:solidFill>
              </a:rPr>
              <a:t> </a:t>
            </a:r>
            <a:endParaRPr lang="ar-SA" sz="4000" dirty="0">
              <a:solidFill>
                <a:srgbClr val="C00000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5821080" y="1993871"/>
            <a:ext cx="428613" cy="58051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RASEL\Desktop\New folder (2)\مفهوم_الأمانة_في_الإسلام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2837" y="267287"/>
            <a:ext cx="4913191" cy="1505241"/>
          </a:xfrm>
          <a:prstGeom prst="rect">
            <a:avLst/>
          </a:prstGeom>
          <a:noFill/>
        </p:spPr>
      </p:pic>
      <p:sp>
        <p:nvSpPr>
          <p:cNvPr id="34" name="Rounded Rectangle 33"/>
          <p:cNvSpPr/>
          <p:nvPr/>
        </p:nvSpPr>
        <p:spPr>
          <a:xfrm>
            <a:off x="295422" y="2748458"/>
            <a:ext cx="5445169" cy="738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</a:rPr>
              <a:t>আমার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আছে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সচ্চরিত্র</a:t>
            </a:r>
            <a:r>
              <a:rPr lang="en-US" sz="2800" dirty="0" smtClean="0">
                <a:solidFill>
                  <a:srgbClr val="C00000"/>
                </a:solidFill>
              </a:rPr>
              <a:t> ও </a:t>
            </a:r>
            <a:r>
              <a:rPr lang="en-US" sz="2800" dirty="0" err="1" smtClean="0">
                <a:solidFill>
                  <a:srgbClr val="C00000"/>
                </a:solidFill>
              </a:rPr>
              <a:t>দ্বীন</a:t>
            </a:r>
            <a:r>
              <a:rPr lang="en-US" sz="2800" dirty="0" smtClean="0">
                <a:solidFill>
                  <a:srgbClr val="C00000"/>
                </a:solidFill>
              </a:rPr>
              <a:t>।</a:t>
            </a:r>
            <a:endParaRPr lang="ar-SA" sz="2800" dirty="0">
              <a:solidFill>
                <a:srgbClr val="C0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297791" y="2748459"/>
            <a:ext cx="5631612" cy="7098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</a:rPr>
              <a:t>আমি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একজন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বিশ্বস্ত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যুবক</a:t>
            </a:r>
            <a:r>
              <a:rPr lang="en-US" sz="2800" dirty="0" smtClean="0">
                <a:solidFill>
                  <a:srgbClr val="FFFF00"/>
                </a:solidFill>
              </a:rPr>
              <a:t>।</a:t>
            </a:r>
          </a:p>
        </p:txBody>
      </p:sp>
      <p:sp>
        <p:nvSpPr>
          <p:cNvPr id="36" name="Oval 35"/>
          <p:cNvSpPr/>
          <p:nvPr/>
        </p:nvSpPr>
        <p:spPr>
          <a:xfrm>
            <a:off x="5790596" y="2835603"/>
            <a:ext cx="428613" cy="58051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:\Users\RASEL\Desktop\New folder (2)\ما_هي_فوائد_الأمانة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695" y="3618034"/>
            <a:ext cx="11394099" cy="2857500"/>
          </a:xfrm>
          <a:prstGeom prst="rect">
            <a:avLst/>
          </a:prstGeom>
          <a:noFill/>
          <a:ln w="57150">
            <a:solidFill>
              <a:srgbClr val="00FF0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6295072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52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5119" y="2221540"/>
            <a:ext cx="4443412" cy="545319"/>
          </a:xfrm>
          <a:prstGeom prst="roundRect">
            <a:avLst/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rgbClr val="C00000"/>
                </a:solidFill>
              </a:rPr>
              <a:t>السر لا أذيعه</a:t>
            </a:r>
            <a:endParaRPr lang="ar-SA" sz="4000" dirty="0">
              <a:solidFill>
                <a:srgbClr val="C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15731" y="2221540"/>
            <a:ext cx="4586287" cy="545319"/>
          </a:xfrm>
          <a:prstGeom prst="roundRect">
            <a:avLst/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rgbClr val="C00000"/>
                </a:solidFill>
              </a:rPr>
              <a:t>الحق لا أضيعه</a:t>
            </a:r>
            <a:endParaRPr lang="ar-SA" sz="4000" dirty="0">
              <a:solidFill>
                <a:srgbClr val="C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708536" y="2306866"/>
            <a:ext cx="428613" cy="374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RASEL\Desktop\New folder (2)\بحث-عن-الأمان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7490" y="211015"/>
            <a:ext cx="5640412" cy="1842868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858129" y="2964796"/>
            <a:ext cx="4798054" cy="545319"/>
          </a:xfrm>
          <a:prstGeom prst="roundRect">
            <a:avLst/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</a:rPr>
              <a:t>কারো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গোপন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বিষয়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প্রকাশ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করি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না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227450" y="2978862"/>
            <a:ext cx="5139245" cy="545319"/>
          </a:xfrm>
          <a:prstGeom prst="roundRect">
            <a:avLst/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</a:rPr>
              <a:t>আমি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কারো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অধিকার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নষ্ট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করি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না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endParaRPr lang="ar-SA" sz="2800" dirty="0">
              <a:solidFill>
                <a:srgbClr val="C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706188" y="2993850"/>
            <a:ext cx="428613" cy="37466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RASEL\Desktop\New folder (2)\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5717" y="3769358"/>
            <a:ext cx="6016283" cy="2814321"/>
          </a:xfrm>
          <a:prstGeom prst="rect">
            <a:avLst/>
          </a:prstGeom>
          <a:noFill/>
        </p:spPr>
      </p:pic>
      <p:pic>
        <p:nvPicPr>
          <p:cNvPr id="1027" name="Picture 3" descr="C:\Users\RASEL\Desktop\New folder (2)\mqdefault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25083" y="3785906"/>
            <a:ext cx="5627077" cy="2868112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98474" y="98687"/>
            <a:ext cx="11985674" cy="6639949"/>
          </a:xfrm>
          <a:prstGeom prst="rect">
            <a:avLst/>
          </a:prstGeom>
          <a:noFill/>
          <a:ln w="1905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</TotalTime>
  <Words>372</Words>
  <Application>Microsoft Office PowerPoint</Application>
  <PresentationFormat>Custom</PresentationFormat>
  <Paragraphs>120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ايها الطلاب! أهلا و سهلا. كيف أنتم؟</vt:lpstr>
      <vt:lpstr>عنوان المدرس</vt:lpstr>
      <vt:lpstr>عنوان الدرس</vt:lpstr>
      <vt:lpstr>استعداد سبقى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أيها الاحباء! انظروا  و افهموا فيديو الكواليس </vt:lpstr>
      <vt:lpstr>Slide 16</vt:lpstr>
      <vt:lpstr>العمل الانفرادى</vt:lpstr>
      <vt:lpstr>Slide 18</vt:lpstr>
      <vt:lpstr>ترتيب الكلمات من النظم.</vt:lpstr>
      <vt:lpstr>الواجب المنزلى</vt:lpstr>
      <vt:lpstr>Slide 21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مرحبا</dc:title>
  <dc:creator>Rasel</dc:creator>
  <cp:lastModifiedBy>RASEL</cp:lastModifiedBy>
  <cp:revision>154</cp:revision>
  <dcterms:created xsi:type="dcterms:W3CDTF">2022-02-13T11:29:06Z</dcterms:created>
  <dcterms:modified xsi:type="dcterms:W3CDTF">2022-08-28T16:03:59Z</dcterms:modified>
</cp:coreProperties>
</file>