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0" autoAdjust="0"/>
    <p:restoredTop sz="94660"/>
  </p:normalViewPr>
  <p:slideViewPr>
    <p:cSldViewPr snapToGrid="0">
      <p:cViewPr varScale="1">
        <p:scale>
          <a:sx n="70" d="100"/>
          <a:sy n="70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2740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80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575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228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0801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945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350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402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949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11/10/2022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205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110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4102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10935" y="1415534"/>
            <a:ext cx="261802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 err="1"/>
              <a:t>স্বাগতম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1545997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মুল্যায়নঃ </a:t>
                </a:r>
                <a:r>
                  <a:rPr lang="en-US" dirty="0" err="1" smtClean="0"/>
                  <a:t>মহাকর্ষীয়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ধ্রবক</a:t>
                </a:r>
                <a:r>
                  <a:rPr lang="en-US" dirty="0" smtClean="0"/>
                  <a:t> G </a:t>
                </a:r>
                <a:r>
                  <a:rPr lang="en-US" dirty="0" err="1" smtClean="0"/>
                  <a:t>এর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মান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কোনটি</a:t>
                </a:r>
                <a:r>
                  <a:rPr lang="en-US" dirty="0" smtClean="0"/>
                  <a:t>? (ক) 6.673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11</m:t>
                        </m:r>
                      </m:sup>
                    </m:sSup>
                  </m:oMath>
                </a14:m>
                <a:r>
                  <a:rPr lang="en-US" dirty="0" smtClean="0"/>
                  <a:t>   N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p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𝑘𝑔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( </a:t>
                </a:r>
                <a:r>
                  <a:rPr lang="en-US" dirty="0" smtClean="0"/>
                  <a:t>খ) 6.33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11</m:t>
                        </m:r>
                      </m:sup>
                    </m:sSup>
                  </m:oMath>
                </a14:m>
                <a:r>
                  <a:rPr lang="en-US" dirty="0"/>
                  <a:t>   N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p>
                  </m:oMath>
                </a14:m>
                <a:r>
                  <a:rPr lang="en-US" dirty="0" smtClean="0"/>
                  <a:t> (গ)   5.673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11</m:t>
                        </m:r>
                      </m:sup>
                    </m:sSup>
                  </m:oMath>
                </a14:m>
                <a:r>
                  <a:rPr lang="en-US" dirty="0"/>
                  <a:t>   N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p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𝑘𝑔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   </a:t>
                </a:r>
                <a:r>
                  <a:rPr lang="en-US" dirty="0" smtClean="0"/>
                  <a:t>(ঘ)        6.273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11</m:t>
                        </m:r>
                      </m:sup>
                    </m:sSup>
                  </m:oMath>
                </a14:m>
                <a:r>
                  <a:rPr lang="en-US" dirty="0"/>
                  <a:t>   N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p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𝑘𝑔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                   </a:t>
                </a:r>
              </a:p>
              <a:p>
                <a:r>
                  <a:rPr lang="en-US" dirty="0" smtClean="0"/>
                  <a:t>                                                                                                                    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15" t="-1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4647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বাড়ীর</a:t>
            </a:r>
            <a:r>
              <a:rPr lang="en-US" dirty="0" smtClean="0"/>
              <a:t> </a:t>
            </a:r>
            <a:r>
              <a:rPr lang="en-US" dirty="0" err="1" smtClean="0"/>
              <a:t>কাজঃ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3048000" y="3105835"/>
                <a:ext cx="6096000" cy="94699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dirty="0" smtClean="0"/>
                  <a:t>ঃম</a:t>
                </a:r>
                <a:r>
                  <a:rPr lang="bn-IN" dirty="0"/>
                  <a:t>ঙ্গল গ্রহের ব্যাস </a:t>
                </a:r>
                <a:r>
                  <a:rPr lang="en-US" dirty="0"/>
                  <a:t>3600km</a:t>
                </a:r>
                <a:r>
                  <a:rPr lang="bn-IN" dirty="0"/>
                  <a:t> </a:t>
                </a:r>
                <a:r>
                  <a:rPr lang="en-US" dirty="0"/>
                  <a:t>,</a:t>
                </a:r>
                <a:r>
                  <a:rPr lang="bn-IN" dirty="0" smtClean="0"/>
                  <a:t> </a:t>
                </a:r>
                <a:r>
                  <a:rPr lang="bn-IN" dirty="0"/>
                  <a:t>অভিকর্ষীয় ত্বরনের মান</a:t>
                </a:r>
                <a:r>
                  <a:rPr lang="en-US" dirty="0"/>
                  <a:t>3.6 ms^2</a:t>
                </a:r>
                <a:r>
                  <a:rPr lang="bn-IN" dirty="0"/>
                  <a:t>  </a:t>
                </a:r>
                <a:r>
                  <a:rPr lang="en-US" dirty="0" err="1" smtClean="0"/>
                  <a:t>এবংম</a:t>
                </a:r>
                <a:r>
                  <a:rPr lang="bn-IN" dirty="0" smtClean="0"/>
                  <a:t>ঙ্গলের ভর </a:t>
                </a:r>
                <a:r>
                  <a:rPr lang="bn-IN" dirty="0" smtClean="0"/>
                  <a:t> ০</a:t>
                </a:r>
                <a:r>
                  <a:rPr lang="en-US" dirty="0" smtClean="0"/>
                  <a:t>.1o8x6x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24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</m:sup>
                    </m:sSup>
                  </m:oMath>
                </a14:m>
                <a:r>
                  <a:rPr lang="en-US" dirty="0" smtClean="0"/>
                  <a:t>kg</a:t>
                </a:r>
                <a:r>
                  <a:rPr lang="bn-IN" dirty="0" smtClean="0"/>
                  <a:t>।</a:t>
                </a:r>
                <a:r>
                  <a:rPr lang="bn-IN" dirty="0"/>
                  <a:t>মঙ্গল গ্রহ হতে</a:t>
                </a:r>
                <a:r>
                  <a:rPr lang="en-US" dirty="0"/>
                  <a:t> </a:t>
                </a:r>
                <a:r>
                  <a:rPr lang="bn-IN" dirty="0"/>
                  <a:t>একটি  রকেটের মুক্তি বেগ নির্নয় কর</a:t>
                </a:r>
                <a:endParaRPr lang="en-US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3105835"/>
                <a:ext cx="6096000" cy="946991"/>
              </a:xfrm>
              <a:prstGeom prst="rect">
                <a:avLst/>
              </a:prstGeom>
              <a:blipFill>
                <a:blip r:embed="rId2"/>
                <a:stretch>
                  <a:fillRect l="-800" t="-3846" b="-57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63485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                 </a:t>
            </a:r>
          </a:p>
          <a:p>
            <a:endParaRPr lang="en-US" sz="6000" dirty="0"/>
          </a:p>
          <a:p>
            <a:r>
              <a:rPr lang="en-US" sz="6000" dirty="0" smtClean="0"/>
              <a:t>                </a:t>
            </a:r>
            <a:r>
              <a:rPr lang="en-US" sz="6000" dirty="0" err="1" smtClean="0"/>
              <a:t>ধন্যবাদ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089467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0" y="2690336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/>
              <a:t>শিক্ষক</a:t>
            </a:r>
            <a:r>
              <a:rPr lang="en-US" dirty="0"/>
              <a:t> </a:t>
            </a:r>
            <a:r>
              <a:rPr lang="en-US" dirty="0" err="1"/>
              <a:t>পরিচিতিঃ</a:t>
            </a:r>
            <a:r>
              <a:rPr lang="en-US" dirty="0"/>
              <a:t> </a:t>
            </a:r>
          </a:p>
          <a:p>
            <a:r>
              <a:rPr lang="en-US" dirty="0" err="1"/>
              <a:t>নামঃ</a:t>
            </a:r>
            <a:r>
              <a:rPr lang="en-US" dirty="0"/>
              <a:t> </a:t>
            </a:r>
            <a:r>
              <a:rPr lang="en-US" dirty="0" err="1"/>
              <a:t>মোহাম্মদ</a:t>
            </a:r>
            <a:r>
              <a:rPr lang="en-US" dirty="0"/>
              <a:t>  </a:t>
            </a:r>
            <a:r>
              <a:rPr lang="en-US" dirty="0" err="1"/>
              <a:t>জসিম</a:t>
            </a:r>
            <a:r>
              <a:rPr lang="en-US" dirty="0"/>
              <a:t> </a:t>
            </a:r>
            <a:r>
              <a:rPr lang="en-US" dirty="0" err="1"/>
              <a:t>উদ্দিন</a:t>
            </a:r>
            <a:endParaRPr lang="en-US" dirty="0"/>
          </a:p>
          <a:p>
            <a:r>
              <a:rPr lang="en-US" dirty="0"/>
              <a:t>(</a:t>
            </a:r>
            <a:r>
              <a:rPr lang="en-US" dirty="0" err="1" smtClean="0"/>
              <a:t>প্রভাষক</a:t>
            </a:r>
            <a:r>
              <a:rPr lang="bn-IN" dirty="0" smtClean="0"/>
              <a:t>,</a:t>
            </a:r>
            <a:r>
              <a:rPr lang="en-US" dirty="0" smtClean="0"/>
              <a:t> </a:t>
            </a:r>
            <a:r>
              <a:rPr lang="en-US" dirty="0" err="1"/>
              <a:t>পদার্থ</a:t>
            </a:r>
            <a:r>
              <a:rPr lang="en-US" dirty="0"/>
              <a:t> </a:t>
            </a:r>
            <a:r>
              <a:rPr lang="en-US" dirty="0" err="1"/>
              <a:t>বিদ্যা</a:t>
            </a:r>
            <a:r>
              <a:rPr lang="en-US" dirty="0"/>
              <a:t>)</a:t>
            </a:r>
          </a:p>
          <a:p>
            <a:r>
              <a:rPr lang="en-US" dirty="0" err="1"/>
              <a:t>বড়ইবাড়ী</a:t>
            </a:r>
            <a:r>
              <a:rPr lang="en-US" dirty="0"/>
              <a:t> </a:t>
            </a:r>
            <a:r>
              <a:rPr lang="en-US" dirty="0" err="1"/>
              <a:t>আদর্শ</a:t>
            </a:r>
            <a:r>
              <a:rPr lang="en-US" dirty="0"/>
              <a:t>  </a:t>
            </a:r>
            <a:r>
              <a:rPr lang="en-US" dirty="0" err="1"/>
              <a:t>ডিগ্রী</a:t>
            </a:r>
            <a:r>
              <a:rPr lang="en-US" dirty="0"/>
              <a:t> </a:t>
            </a:r>
            <a:r>
              <a:rPr lang="en-US" dirty="0" err="1"/>
              <a:t>কলেজ</a:t>
            </a:r>
            <a:endParaRPr lang="en-US" dirty="0"/>
          </a:p>
          <a:p>
            <a:r>
              <a:rPr lang="en-US" dirty="0" err="1"/>
              <a:t>কালিয়াকৈর,গাজীপুর</a:t>
            </a:r>
            <a:r>
              <a:rPr lang="en-US" dirty="0"/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676149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2633" y="2187103"/>
            <a:ext cx="4245117" cy="2384897"/>
          </a:xfrm>
        </p:spPr>
      </p:pic>
    </p:spTree>
    <p:extLst>
      <p:ext uri="{BB962C8B-B14F-4D97-AF65-F5344CB8AC3E}">
        <p14:creationId xmlns:p14="http://schemas.microsoft.com/office/powerpoint/2010/main" val="4099854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6847" y="2183563"/>
            <a:ext cx="6372799" cy="3166359"/>
          </a:xfrm>
        </p:spPr>
      </p:pic>
    </p:spTree>
    <p:extLst>
      <p:ext uri="{BB962C8B-B14F-4D97-AF65-F5344CB8AC3E}">
        <p14:creationId xmlns:p14="http://schemas.microsoft.com/office/powerpoint/2010/main" val="2213844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54138" y="3244334"/>
            <a:ext cx="483130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পাঠ</a:t>
            </a:r>
            <a:r>
              <a:rPr lang="en-US" sz="3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36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পরিচিতিঃ</a:t>
            </a:r>
            <a:r>
              <a:rPr lang="bn-IN" sz="3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মহাকর্ষ ও অভিকর্ষ ।</a:t>
            </a:r>
          </a:p>
          <a:p>
            <a:r>
              <a:rPr lang="bn-IN" sz="3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অধ্যায়ঃ ৬</a:t>
            </a:r>
            <a:endParaRPr lang="en-US" sz="3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67089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শিখন</a:t>
            </a:r>
            <a:r>
              <a:rPr lang="en-US" dirty="0" smtClean="0"/>
              <a:t> </a:t>
            </a:r>
            <a:r>
              <a:rPr lang="en-US" dirty="0" err="1" smtClean="0"/>
              <a:t>ফলঃমহাকর্ষ</a:t>
            </a:r>
            <a:r>
              <a:rPr lang="en-US" dirty="0" smtClean="0"/>
              <a:t> </a:t>
            </a:r>
            <a:r>
              <a:rPr lang="en-US" dirty="0" err="1" smtClean="0"/>
              <a:t>ধ্রবক</a:t>
            </a:r>
            <a:r>
              <a:rPr lang="en-US" dirty="0" smtClean="0"/>
              <a:t> ও </a:t>
            </a:r>
            <a:r>
              <a:rPr lang="en-US" dirty="0" err="1" smtClean="0"/>
              <a:t>অভিকর্ষ</a:t>
            </a:r>
            <a:r>
              <a:rPr lang="en-US" dirty="0" smtClean="0"/>
              <a:t> </a:t>
            </a:r>
            <a:r>
              <a:rPr lang="en-US" dirty="0" err="1" smtClean="0"/>
              <a:t>ত্বরনের</a:t>
            </a:r>
            <a:r>
              <a:rPr lang="en-US" dirty="0" smtClean="0"/>
              <a:t> </a:t>
            </a:r>
            <a:r>
              <a:rPr lang="en-US" dirty="0" err="1" smtClean="0"/>
              <a:t>মধ্যে</a:t>
            </a:r>
            <a:r>
              <a:rPr lang="en-US" dirty="0" smtClean="0"/>
              <a:t> </a:t>
            </a:r>
            <a:r>
              <a:rPr lang="en-US" dirty="0" err="1" smtClean="0"/>
              <a:t>গানিতিক</a:t>
            </a:r>
            <a:r>
              <a:rPr lang="en-US" dirty="0" smtClean="0"/>
              <a:t> </a:t>
            </a:r>
            <a:r>
              <a:rPr lang="en-US" dirty="0" err="1" smtClean="0"/>
              <a:t>রাশিমালা</a:t>
            </a:r>
            <a:r>
              <a:rPr lang="en-US" dirty="0" smtClean="0"/>
              <a:t> </a:t>
            </a:r>
            <a:r>
              <a:rPr lang="en-US" dirty="0" err="1" smtClean="0"/>
              <a:t>প্রতিপাদন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।</a:t>
            </a:r>
          </a:p>
          <a:p>
            <a:r>
              <a:rPr lang="en-US" dirty="0" err="1" smtClean="0"/>
              <a:t>মুক্তিবেগের</a:t>
            </a:r>
            <a:r>
              <a:rPr lang="en-US" dirty="0" smtClean="0"/>
              <a:t> </a:t>
            </a:r>
            <a:r>
              <a:rPr lang="en-US" dirty="0" err="1" smtClean="0"/>
              <a:t>গানিতিক</a:t>
            </a:r>
            <a:r>
              <a:rPr lang="en-US" dirty="0" smtClean="0"/>
              <a:t> </a:t>
            </a:r>
            <a:r>
              <a:rPr lang="en-US" dirty="0" err="1" smtClean="0"/>
              <a:t>রাশিমালা</a:t>
            </a:r>
            <a:r>
              <a:rPr lang="en-US" dirty="0" smtClean="0"/>
              <a:t> </a:t>
            </a:r>
            <a:r>
              <a:rPr lang="en-US" dirty="0" err="1" smtClean="0"/>
              <a:t>প্রতিপাদন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899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US" sz="3200" dirty="0" smtClean="0"/>
                  <a:t>   </a:t>
                </a:r>
                <a:r>
                  <a:rPr lang="en-US" sz="3200" dirty="0"/>
                  <a:t> </a:t>
                </a:r>
                <a:r>
                  <a:rPr lang="en-US" sz="3200" dirty="0" smtClean="0"/>
                  <a:t>  g=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𝐺𝑀</m:t>
                        </m:r>
                      </m:num>
                      <m:den>
                        <m:sSup>
                          <m:sSup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3200" dirty="0" smtClean="0"/>
                  <a:t>  ,  g= </a:t>
                </a:r>
                <a:r>
                  <a:rPr lang="en-US" sz="3200" dirty="0" err="1" smtClean="0"/>
                  <a:t>অভিকর্ষীয়</a:t>
                </a:r>
                <a:r>
                  <a:rPr lang="en-US" sz="3200" dirty="0" smtClean="0"/>
                  <a:t> </a:t>
                </a:r>
                <a:r>
                  <a:rPr lang="en-US" sz="3200" dirty="0" err="1" smtClean="0"/>
                  <a:t>ত্বরন</a:t>
                </a:r>
                <a:r>
                  <a:rPr lang="en-US" sz="3200" dirty="0"/>
                  <a:t>,</a:t>
                </a:r>
                <a:r>
                  <a:rPr lang="en-US" sz="3200" dirty="0" smtClean="0"/>
                  <a:t>    G= </a:t>
                </a:r>
                <a:r>
                  <a:rPr lang="en-US" sz="3200" dirty="0" err="1" smtClean="0"/>
                  <a:t>মহাকর্ষীয়</a:t>
                </a:r>
                <a:r>
                  <a:rPr lang="en-US" sz="3200" dirty="0" smtClean="0"/>
                  <a:t> </a:t>
                </a:r>
                <a:r>
                  <a:rPr lang="en-US" sz="3200" dirty="0" err="1" smtClean="0"/>
                  <a:t>ধ্রবক</a:t>
                </a:r>
                <a:r>
                  <a:rPr lang="en-US" sz="3200" dirty="0" smtClean="0"/>
                  <a:t>                 M=</a:t>
                </a:r>
                <a:r>
                  <a:rPr lang="bn-IN" sz="3200" dirty="0" smtClean="0"/>
                  <a:t>পৃথিবীর ভর।</a:t>
                </a:r>
                <a:endParaRPr lang="en-US" sz="3200" dirty="0" smtClean="0"/>
              </a:p>
              <a:p>
                <a:r>
                  <a:rPr lang="en-US" sz="3200" dirty="0"/>
                  <a:t> g=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𝐺𝑀</m:t>
                        </m:r>
                      </m:num>
                      <m:den>
                        <m:sSup>
                          <m:sSup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3200" dirty="0"/>
                  <a:t>  , 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94" t="-10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7225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মুক্তিবেগঃসর্বাপেক্ষা </a:t>
                </a:r>
                <a:r>
                  <a:rPr lang="en-US" dirty="0" err="1" smtClean="0"/>
                  <a:t>কম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যে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বল</a:t>
                </a:r>
                <a:r>
                  <a:rPr lang="en-US" dirty="0" smtClean="0"/>
                  <a:t>  </a:t>
                </a:r>
                <a:r>
                  <a:rPr lang="en-US" dirty="0" err="1" smtClean="0"/>
                  <a:t>প্রয়োগ</a:t>
                </a:r>
                <a:r>
                  <a:rPr lang="en-US" dirty="0" smtClean="0"/>
                  <a:t>  </a:t>
                </a:r>
                <a:r>
                  <a:rPr lang="en-US" dirty="0" err="1" smtClean="0"/>
                  <a:t>করলে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কোন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বস্তু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পৃথিবীতে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ফিরে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আসে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না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তাকে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মুক্তি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বেগ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বলে</a:t>
                </a:r>
                <a:r>
                  <a:rPr lang="en-US" dirty="0" smtClean="0"/>
                  <a:t> ।  </a:t>
                </a:r>
              </a:p>
              <a:p>
                <a:r>
                  <a:rPr lang="en-US" dirty="0" smtClean="0"/>
                  <a:t>V=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𝑔𝑅</m:t>
                        </m:r>
                      </m:e>
                    </m:rad>
                  </m:oMath>
                </a14:m>
                <a:r>
                  <a:rPr lang="en-US" dirty="0" smtClean="0"/>
                  <a:t>      g= </a:t>
                </a:r>
                <a:r>
                  <a:rPr lang="en-US" dirty="0" err="1" smtClean="0"/>
                  <a:t>অভিকর্ষীয়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ত্বরন</a:t>
                </a:r>
                <a:r>
                  <a:rPr lang="en-US" dirty="0" smtClean="0"/>
                  <a:t>           ,  R=</a:t>
                </a:r>
                <a:r>
                  <a:rPr lang="en-US" dirty="0" err="1" smtClean="0"/>
                  <a:t>পৃথিবীর</a:t>
                </a:r>
                <a:r>
                  <a:rPr lang="en-US" dirty="0" smtClean="0"/>
                  <a:t> </a:t>
                </a:r>
                <a:r>
                  <a:rPr lang="en-US" smtClean="0"/>
                  <a:t>ব্যাসার্ধ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15" t="-1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37698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জোড়ায় </a:t>
                </a:r>
                <a:r>
                  <a:rPr lang="en-US" dirty="0" err="1" smtClean="0"/>
                  <a:t>কাজ</a:t>
                </a:r>
                <a:r>
                  <a:rPr lang="en-US" dirty="0" smtClean="0"/>
                  <a:t>  </a:t>
                </a:r>
                <a:r>
                  <a:rPr lang="en-US" dirty="0" err="1" smtClean="0"/>
                  <a:t>ঃম</a:t>
                </a:r>
                <a:r>
                  <a:rPr lang="bn-IN" dirty="0" smtClean="0"/>
                  <a:t>ঙ্গল গ্রহের ব্যাস </a:t>
                </a:r>
                <a:r>
                  <a:rPr lang="en-US" dirty="0" smtClean="0"/>
                  <a:t>3600km</a:t>
                </a:r>
                <a:r>
                  <a:rPr lang="bn-IN" dirty="0" smtClean="0"/>
                  <a:t> এবং অভিকর্ষীয় ত্বরনের মান</a:t>
                </a:r>
                <a:r>
                  <a:rPr lang="en-US" dirty="0" smtClean="0"/>
                  <a:t>3.6 ms^2</a:t>
                </a:r>
                <a:r>
                  <a:rPr lang="bn-IN" dirty="0" smtClean="0"/>
                  <a:t>   ।মঙ্গল গ্রহ হতে</a:t>
                </a:r>
                <a:r>
                  <a:rPr lang="en-US" dirty="0" smtClean="0"/>
                  <a:t> </a:t>
                </a:r>
                <a:r>
                  <a:rPr lang="bn-IN" dirty="0" smtClean="0"/>
                  <a:t>একটি  রকেটের মুক্তি বেগ নির্নয় কর।</a:t>
                </a:r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V 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𝑔𝑅</m:t>
                        </m:r>
                      </m:e>
                    </m:rad>
                  </m:oMath>
                </a14:m>
                <a:endParaRPr lang="en-US" dirty="0" smtClean="0"/>
              </a:p>
              <a:p>
                <a:r>
                  <a:rPr lang="en-US" dirty="0" smtClean="0"/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33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6</m:t>
                            </m:r>
                          </m:sup>
                        </m:sSup>
                      </m:e>
                    </m:rad>
                  </m:oMath>
                </a14:m>
                <a:endParaRPr lang="en-US" dirty="0" smtClean="0"/>
              </a:p>
              <a:p>
                <a:r>
                  <a:rPr lang="en-US" dirty="0" smtClean="0"/>
                  <a:t>=7.1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dirty="0" smtClean="0">
                  <a:ea typeface="Cambria Math" panose="02040503050406030204" pitchFamily="18" charset="0"/>
                </a:endParaRPr>
              </a:p>
              <a:p>
                <a:r>
                  <a:rPr lang="en-US" dirty="0" smtClean="0"/>
                  <a:t>=7.1 kms^1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15" t="-1818" r="-15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691155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147</TotalTime>
  <Words>133</Words>
  <Application>Microsoft Office PowerPoint</Application>
  <PresentationFormat>Widescreen</PresentationFormat>
  <Paragraphs>27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Calibri Light</vt:lpstr>
      <vt:lpstr>Cambria Math</vt:lpstr>
      <vt:lpstr>Vrinda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ICT</dc:creator>
  <cp:lastModifiedBy>ICT</cp:lastModifiedBy>
  <cp:revision>60</cp:revision>
  <dcterms:created xsi:type="dcterms:W3CDTF">2022-11-09T15:12:17Z</dcterms:created>
  <dcterms:modified xsi:type="dcterms:W3CDTF">2022-11-10T00:49:49Z</dcterms:modified>
</cp:coreProperties>
</file>