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72" r:id="rId3"/>
    <p:sldId id="258" r:id="rId4"/>
    <p:sldId id="265" r:id="rId5"/>
    <p:sldId id="259" r:id="rId6"/>
    <p:sldId id="266" r:id="rId7"/>
    <p:sldId id="268" r:id="rId8"/>
    <p:sldId id="270" r:id="rId9"/>
    <p:sldId id="271" r:id="rId10"/>
    <p:sldId id="267" r:id="rId11"/>
    <p:sldId id="257" r:id="rId12"/>
    <p:sldId id="256" r:id="rId13"/>
    <p:sldId id="262" r:id="rId14"/>
    <p:sldId id="263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CDF"/>
    <a:srgbClr val="FF33CC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F89CA1-502E-44B9-B325-9D52D51EBF4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0;&#2489;&#2472;_&#2476;&#2495;&#2453;&#2509;&#2480;&#2495;&#2479;&#2492;&#2494;" TargetMode="External"/><Relationship Id="rId13" Type="http://schemas.openxmlformats.org/officeDocument/2006/relationships/image" Target="../media/image12.wmf"/><Relationship Id="rId3" Type="http://schemas.openxmlformats.org/officeDocument/2006/relationships/slideLayout" Target="../slideLayouts/slideLayout6.xml"/><Relationship Id="rId7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4;&#2509;&#2480;&#2468;&#2495;&#2488;&#2509;&#2469;&#2494;&#2474;&#2472;_&#2476;&#2495;&#2453;&#2509;&#2480;&#2495;&#2479;&#2492;&#2494;_:" TargetMode="External"/><Relationship Id="rId12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68;&#2469;&#2509;&#2479;&#2488;&#2498;&#2468;&#2509;&#2480;" TargetMode="Externa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6;&#2495;&#2479;&#2492;&#2507;&#2460;&#2472;_&#2476;&#2495;&#2453;&#2509;&#2480;&#2495;&#2479;&#2492;&#2494;" TargetMode="External"/><Relationship Id="rId11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4;&#2509;&#2480;&#2486;&#2478;&#2472;_&#2476;&#2495;&#2453;&#2509;&#2480;&#2495;&#2479;&#2492;&#2494;" TargetMode="External"/><Relationship Id="rId5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4;&#2509;&#2480;&#2453;&#2494;&#2480;&#2477;&#2503;&#2470;" TargetMode="External"/><Relationship Id="rId10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68;&#2494;&#2474;&#2507;&#2510;&#2474;&#2494;&#2470;&#2495;_&#2476;&#2495;&#2453;&#2509;&#2480;&#2495;&#2479;&#2492;&#2494;" TargetMode="External"/><Relationship Id="rId4" Type="http://schemas.openxmlformats.org/officeDocument/2006/relationships/hyperlink" Target="https://bn.wikipedia.org/wiki/%E0%A6%87%E0%A6%B2%E0%A7%87%E0%A6%95%E0%A6%9F%E0%A7%8D%E0%A6%B0%E0%A6%A8" TargetMode="External"/><Relationship Id="rId9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68;&#2494;&#2474;&#2489;&#2494;&#2480;&#2496;_&#2476;&#2495;&#2453;&#2509;&#2480;&#2495;&#2479;&#2492;&#2494;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26720"/>
            <a:ext cx="9692640" cy="64312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714500" y="2902586"/>
            <a:ext cx="8854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0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1" y="0"/>
            <a:ext cx="11368585" cy="6550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2006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701925"/>
            <a:ext cx="9777413" cy="17653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Zn + H</a:t>
            </a:r>
            <a:r>
              <a:rPr lang="en-US" b="1" baseline="-25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2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+1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SO</a:t>
            </a:r>
            <a:r>
              <a:rPr lang="en-US" b="1" baseline="-25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4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= Zn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+2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SO</a:t>
            </a:r>
            <a:r>
              <a:rPr lang="en-US" b="1" baseline="-25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4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+ H</a:t>
            </a:r>
            <a:r>
              <a:rPr lang="en-US" b="1" baseline="-25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39854" y="2738846"/>
            <a:ext cx="5884049" cy="63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143072" y="4535145"/>
            <a:ext cx="20971" cy="1850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34274" y="2817142"/>
            <a:ext cx="16853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বিজারন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5681" y="4623078"/>
            <a:ext cx="1484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জারন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3322" y="2044472"/>
            <a:ext cx="86530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নাত্বক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যুক্ত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ঋনাত্বক মৌল অপসারন বা ইলেক্ট্রন গ্রহন</a:t>
            </a:r>
            <a:r>
              <a:rPr lang="bn-BD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70306" y="5234852"/>
            <a:ext cx="7326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ঋনাত্বক</a:t>
            </a:r>
            <a:r>
              <a:rPr lang="bn-BD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যুক্ত বা ধনাত্বক মৌল অপসারন বা ইলেক্ট্রন বর্জন 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608" y="82595"/>
            <a:ext cx="1023879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   </a:t>
            </a:r>
            <a:r>
              <a:rPr lang="bn-BD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জারন বিজারন যুগপথ সনাতন ও আধুনিক সংজ্ঞায় ব্যাখ্যা </a:t>
            </a:r>
            <a:endParaRPr lang="en-US" sz="40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323902" y="2864579"/>
            <a:ext cx="18663" cy="70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39215" y="2791581"/>
            <a:ext cx="0" cy="709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356097" y="5044332"/>
            <a:ext cx="5760663" cy="20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116759" y="4539148"/>
            <a:ext cx="0" cy="548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401875" y="4339852"/>
            <a:ext cx="16379" cy="530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845742" y="1554758"/>
            <a:ext cx="18660" cy="1972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30925" y="1025173"/>
            <a:ext cx="1416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জারক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8450" y="6429100"/>
            <a:ext cx="1629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বিজারক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85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487738"/>
            <a:ext cx="8666163" cy="1101725"/>
          </a:xfrm>
        </p:spPr>
        <p:txBody>
          <a:bodyPr/>
          <a:lstStyle/>
          <a:p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Cu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+2</a:t>
            </a:r>
            <a:r>
              <a:rPr lang="en-US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O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+ </a:t>
            </a:r>
            <a:r>
              <a:rPr lang="en-US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C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=Cu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0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+C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+2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O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-2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720099" y="2741451"/>
            <a:ext cx="3956180" cy="18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019869" y="4475719"/>
            <a:ext cx="20971" cy="1850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28771" y="2888707"/>
            <a:ext cx="1101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বিজারন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4561" y="4626408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জারন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1520" y="2248659"/>
            <a:ext cx="11338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ধনাত্বক যুক্ত বা ঋনাত্বক মৌল অপসারন বা ইলেক্ট্রন গ্রহন  </a:t>
            </a:r>
            <a:endParaRPr lang="en-US" sz="3600" dirty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66205" y="5226050"/>
            <a:ext cx="6723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ঋ</a:t>
            </a:r>
            <a:r>
              <a:rPr lang="bn-BD" sz="32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নাত্বক মৌল যুক্ত বা ধনাত্বক অপসারন বা ইলেক্ট্রন বর্জন</a:t>
            </a:r>
            <a:r>
              <a:rPr lang="bn-BD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962" y="136314"/>
            <a:ext cx="10849970" cy="76944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   </a:t>
            </a:r>
            <a:r>
              <a:rPr lang="bn-BD" sz="44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জারন বিজারন যুগপথ সনাতন ও আধুনিক সংজ্ঞায় ব্যাখ্যা </a:t>
            </a:r>
            <a:endParaRPr lang="en-US" sz="4400" b="1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653177" y="2825571"/>
            <a:ext cx="18663" cy="70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96997" y="2825571"/>
            <a:ext cx="23103" cy="70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281127" y="5061463"/>
            <a:ext cx="3209731" cy="18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8472198" y="4543333"/>
            <a:ext cx="18660" cy="546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276686" y="4475721"/>
            <a:ext cx="23103" cy="568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304191" y="1376337"/>
            <a:ext cx="0" cy="1971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36565" y="963324"/>
            <a:ext cx="1553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জারক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44424" y="6382620"/>
            <a:ext cx="202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বিজারক</a:t>
            </a:r>
            <a:endParaRPr lang="en-US" sz="2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4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346" y="1105355"/>
            <a:ext cx="2558143" cy="1245959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bn-BD" sz="53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মূল্যায়ন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8876" y="3371645"/>
            <a:ext cx="10450287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 রাসায়নিক বিক্রিয়ার কারন কি । </a:t>
            </a:r>
          </a:p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 রাসায়নিক বিক্রিয় ঘটার উপায় কি । 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4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773" y="691699"/>
            <a:ext cx="3148148" cy="13255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bn-BD" sz="6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বাড়ীর কাজ </a:t>
            </a:r>
            <a:endParaRPr lang="en-US" sz="6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083" y="3184849"/>
            <a:ext cx="11299371" cy="1569660"/>
          </a:xfrm>
          <a:prstGeom prst="rect">
            <a:avLst/>
          </a:prstGeom>
          <a:solidFill>
            <a:srgbClr val="E29CDF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বিভিন্ন প্রকার বিক্রিয়া উদাহরণ সহ সংজ্ঞা লিখ ।</a:t>
            </a:r>
          </a:p>
          <a:p>
            <a:r>
              <a:rPr lang="bn-BD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দেখাও যে, জারন –বিজারন একই সঙ্গে সংঘটিত হয় । 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1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9828" y="0"/>
            <a:ext cx="30203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553548" y="5619883"/>
            <a:ext cx="53094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আল্লাহ</a:t>
            </a:r>
            <a:r>
              <a:rPr lang="en-US" sz="8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হাফেজ</a:t>
            </a:r>
            <a:r>
              <a:rPr lang="en-US" sz="8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88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0" y="1015663"/>
            <a:ext cx="9342119" cy="4760297"/>
          </a:xfrm>
          <a:prstGeom prst="ellipse">
            <a:avLst/>
          </a:prstGeom>
          <a:solidFill>
            <a:srgbClr val="C00000"/>
          </a:solidFill>
          <a:ln w="76200" cap="rnd">
            <a:solidFill>
              <a:srgbClr val="C0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48754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269" y="1037684"/>
            <a:ext cx="2969753" cy="548640"/>
          </a:xfrm>
        </p:spPr>
        <p:txBody>
          <a:bodyPr/>
          <a:lstStyle/>
          <a:p>
            <a:pPr algn="ctr"/>
            <a:r>
              <a:rPr lang="en-US" sz="60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60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3313648"/>
            <a:ext cx="5881806" cy="310896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মাহাবুর</a:t>
            </a: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রশিদ</a:t>
            </a:r>
            <a:endParaRPr lang="en-US" sz="5400" dirty="0" smtClean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সহঃ</a:t>
            </a:r>
            <a:r>
              <a:rPr lang="en-US" sz="36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3600" dirty="0" smtClean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বরেন্দ্র</a:t>
            </a:r>
            <a:r>
              <a:rPr lang="en-US" sz="40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একাডেমী</a:t>
            </a:r>
            <a:r>
              <a:rPr lang="en-US" sz="40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মাধ্যমিক</a:t>
            </a:r>
            <a:r>
              <a:rPr lang="en-US" sz="40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endParaRPr lang="en-US" sz="4000" dirty="0" smtClean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নিয়ামতপুর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নওগাঁ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9136" y="3039328"/>
            <a:ext cx="4267200" cy="54864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72742" y="3577050"/>
            <a:ext cx="2461146" cy="2033516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শ্রেণী-নবম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বিষয়-রসায়ন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অধ্যায়-সপ্তম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622" y="441606"/>
            <a:ext cx="2025693" cy="2323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885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0"/>
            <a:ext cx="8666328" cy="2756847"/>
          </a:xfr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LightScreen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/>
          <a:lstStyle/>
          <a:p>
            <a:r>
              <a:rPr lang="en-US" sz="6000" dirty="0" smtClean="0"/>
              <a:t>2H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 +O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 =2H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</a:t>
            </a:r>
            <a:br>
              <a:rPr lang="en-US" sz="6000" dirty="0" smtClean="0"/>
            </a:br>
            <a:r>
              <a:rPr lang="en-US" sz="6000" dirty="0" smtClean="0"/>
              <a:t>CuSO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 +Zn=ZnSO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 +CU		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2978689"/>
            <a:ext cx="5486400" cy="3749655"/>
          </a:xfrm>
          <a:prstGeom prst="ellipse">
            <a:avLst/>
          </a:prstGeom>
          <a:ln w="3175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57" y="3072484"/>
            <a:ext cx="5745707" cy="3562063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124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8" y="3058946"/>
            <a:ext cx="9089409" cy="3219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9987" y="991822"/>
            <a:ext cx="3739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54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endParaRPr lang="en-US" sz="54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07973" y="641445"/>
            <a:ext cx="4148919" cy="16240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666" y="395786"/>
            <a:ext cx="2465952" cy="93124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শিখনফল </a:t>
            </a:r>
            <a:r>
              <a:rPr lang="bn-BD" sz="6000" dirty="0" smtClean="0"/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91831" y="2420402"/>
            <a:ext cx="11400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ভৌত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রাসায়নিক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বিক্রিয়ার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পার্থক্য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রাসায়নিক ক্রিয়া, এর বৈশিষ্ট্য ও কার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  <a:endParaRPr lang="bn-BD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রাসায়নিক বিক্রিয়ার শ্রেণীবিভাগ ও জারন বিজারন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5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024" y="423081"/>
            <a:ext cx="11273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ভৌত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পরির্বতনঃ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পদার্থ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একাধিক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মৌল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গঠিত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।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পদার্থ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অভ্যন্তরীণ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গঠনের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শুধু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বাহ্যিক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ভৌত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7" y="2674962"/>
            <a:ext cx="5049672" cy="3780429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12475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2512" y="465751"/>
            <a:ext cx="111775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কটি প্রক্রি</a:t>
            </a:r>
            <a:r>
              <a:rPr lang="en-US" sz="36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নিক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পরিবর্তনের কারণ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তাকে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lang="en-US" sz="36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যে পরিবর্তনের ফলে এক বা একাধিক বস্তু প্রত্যেকে তার নিজস্ব সত্তা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হারি</a:t>
            </a:r>
            <a:r>
              <a:rPr lang="en-US" sz="36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সম্পূর্ণ নতুন ধর্ম বিশিষ্ট এক বা একাধিক নতুন বস্তুতে পরিণত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তাকে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নিক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পরিবর্তন বলে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dirty="0" smtClean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561" y="2183640"/>
            <a:ext cx="8420669" cy="418304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61024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52400"/>
            <a:ext cx="39754439" cy="772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হলো এমন একটি প্রক্রি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যার মাধ্যমে এক বা একাধিক পদার্থ ভিন্ন পদার্থে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রূপান্তরিত 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। রাসা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অংশগ্রহণকারী পদার্থগুলোকে বিকারক বা বিক্রি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ক পদার্থ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বলা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। অপরদিকে রাসা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র ফলে নতুন ধর্মবিশিষ্ট যেসব পদার্থ উৎপন্ন 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য়, 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তাদের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জাত পদার্থ বা উৎপাদ বলা 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। রাসা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য়ার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বিকারক পদার্থগুলোর মধ্যে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  <a:hlinkClick r:id="rId4" tooltip="ইলেকট্রন"/>
              </a:rPr>
              <a:t>ইলেকট্রনের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আদান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প্রদানের ফলে হ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থাকে। পদার্থের নিউক্লি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সের পরিবর্তন হলে তাকে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সাধারণত রাসা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হিসেবে গণ্য করা 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না।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n-I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5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5"/>
              </a:rPr>
              <a:t>প্রকারভেদ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সংযোজন বিক্রি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.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২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বিয়োজন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.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৩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প্রতিস্থাপন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 :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.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৪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দহন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9"/>
              </a:rPr>
              <a:t>২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9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9"/>
              </a:rPr>
              <a:t>তাপহারী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0"/>
              </a:rPr>
              <a:t>৩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0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0"/>
              </a:rPr>
              <a:t>তাপোৎপাদি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1"/>
              </a:rPr>
              <a:t>৪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1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1"/>
              </a:rPr>
              <a:t>প্রশমন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2"/>
              </a:rPr>
              <a:t>৫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2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2"/>
              </a:rPr>
              <a:t>তথ্যসূত্র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6" name="HTMLCheckbox1" r:id="rId2" imgW="257040" imgH="304920"/>
        </mc:Choice>
        <mc:Fallback>
          <p:control name="HTMLCheckbox1" r:id="rId2" imgW="257040" imgH="304920">
            <p:pic>
              <p:nvPicPr>
                <p:cNvPr id="4" name="HTMLCheck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001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7230" y="300251"/>
            <a:ext cx="87891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4000" b="1" dirty="0">
                <a:latin typeface="Nikosh" panose="02000000000000000000" pitchFamily="2" charset="0"/>
                <a:cs typeface="Nikosh" panose="02000000000000000000" pitchFamily="2" charset="0"/>
              </a:rPr>
              <a:t>প্রকারভেদ</a:t>
            </a:r>
            <a:endParaRPr lang="en-US" alt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মূলত চার ধরনের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এগুলো হলোঃ 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সংযোজন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য়ো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জন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প্রতিস্থাপন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দহন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377</TotalTime>
  <Words>429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Franklin Gothic Book</vt:lpstr>
      <vt:lpstr>Franklin Gothic Medium</vt:lpstr>
      <vt:lpstr>Nikosh</vt:lpstr>
      <vt:lpstr>NikoshBAN</vt:lpstr>
      <vt:lpstr>Shonar Bangla</vt:lpstr>
      <vt:lpstr>Tunga</vt:lpstr>
      <vt:lpstr>Vrinda</vt:lpstr>
      <vt:lpstr>Wingdings</vt:lpstr>
      <vt:lpstr>Angles</vt:lpstr>
      <vt:lpstr>PowerPoint Presentation</vt:lpstr>
      <vt:lpstr>পরিচিতি</vt:lpstr>
      <vt:lpstr>2H2 +O2 =2H2O CuSO4 +Zn=ZnSO4 +CU  </vt:lpstr>
      <vt:lpstr>PowerPoint Presentation</vt:lpstr>
      <vt:lpstr>শিখনফল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Zn + H2+1 SO4-2 = Zn+2 SO4-2 + H2 </vt:lpstr>
      <vt:lpstr>Cu+2 O-2 + C =Cu0 +C+2 O-2</vt:lpstr>
      <vt:lpstr>মূল্যায়ন </vt:lpstr>
      <vt:lpstr>বাড়ীর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63</cp:revision>
  <dcterms:created xsi:type="dcterms:W3CDTF">2014-01-01T00:35:41Z</dcterms:created>
  <dcterms:modified xsi:type="dcterms:W3CDTF">2022-08-19T14:37:22Z</dcterms:modified>
</cp:coreProperties>
</file>