
<file path=[Content_Types].xml><?xml version="1.0" encoding="utf-8"?>
<Types xmlns="http://schemas.openxmlformats.org/package/2006/content-types">
  <Default Extension="jfif" ContentType="image/jpeg"/>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media/image4.jpg" ContentType="image/gif"/>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7" r:id="rId2"/>
    <p:sldId id="256" r:id="rId3"/>
    <p:sldId id="283" r:id="rId4"/>
    <p:sldId id="259" r:id="rId5"/>
    <p:sldId id="260" r:id="rId6"/>
    <p:sldId id="261" r:id="rId7"/>
    <p:sldId id="266" r:id="rId8"/>
    <p:sldId id="290" r:id="rId9"/>
    <p:sldId id="291" r:id="rId10"/>
    <p:sldId id="297" r:id="rId11"/>
    <p:sldId id="267" r:id="rId12"/>
    <p:sldId id="268" r:id="rId13"/>
    <p:sldId id="269" r:id="rId14"/>
    <p:sldId id="270" r:id="rId15"/>
    <p:sldId id="271" r:id="rId16"/>
    <p:sldId id="272" r:id="rId17"/>
    <p:sldId id="298" r:id="rId18"/>
    <p:sldId id="278" r:id="rId19"/>
    <p:sldId id="299" r:id="rId20"/>
    <p:sldId id="303" r:id="rId21"/>
    <p:sldId id="305" r:id="rId22"/>
    <p:sldId id="279" r:id="rId23"/>
    <p:sldId id="300"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61" autoAdjust="0"/>
    <p:restoredTop sz="94364" autoAdjust="0"/>
  </p:normalViewPr>
  <p:slideViewPr>
    <p:cSldViewPr snapToGrid="0">
      <p:cViewPr varScale="1">
        <p:scale>
          <a:sx n="74" d="100"/>
          <a:sy n="74" d="100"/>
        </p:scale>
        <p:origin x="300"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6527E3-60E6-4E8F-8FCE-5CD9F81091D3}" type="datetimeFigureOut">
              <a:rPr lang="en-US" smtClean="0"/>
              <a:t>11/11/2022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EA576C-5763-45A7-B638-114DAED4ABB8}" type="slidenum">
              <a:rPr lang="en-US" smtClean="0"/>
              <a:t>‹#›</a:t>
            </a:fld>
            <a:endParaRPr lang="en-US"/>
          </a:p>
        </p:txBody>
      </p:sp>
    </p:spTree>
    <p:extLst>
      <p:ext uri="{BB962C8B-B14F-4D97-AF65-F5344CB8AC3E}">
        <p14:creationId xmlns:p14="http://schemas.microsoft.com/office/powerpoint/2010/main" val="2249654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E322892-0B00-498E-AD38-CD87F905F5B3}"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1187421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322892-0B00-498E-AD38-CD87F905F5B3}"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3196153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322892-0B00-498E-AD38-CD87F905F5B3}"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2275744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Frame 7"/>
          <p:cNvSpPr/>
          <p:nvPr userDrawn="1"/>
        </p:nvSpPr>
        <p:spPr>
          <a:xfrm>
            <a:off x="1" y="1"/>
            <a:ext cx="9127901"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79015561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8" name="Frame 7"/>
          <p:cNvSpPr/>
          <p:nvPr userDrawn="1"/>
        </p:nvSpPr>
        <p:spPr>
          <a:xfrm>
            <a:off x="1" y="1"/>
            <a:ext cx="9127901"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2472548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8" name="Frame 7"/>
          <p:cNvSpPr/>
          <p:nvPr userDrawn="1"/>
        </p:nvSpPr>
        <p:spPr>
          <a:xfrm>
            <a:off x="1" y="1"/>
            <a:ext cx="9127901"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233918676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8" name="Frame 7"/>
          <p:cNvSpPr/>
          <p:nvPr userDrawn="1"/>
        </p:nvSpPr>
        <p:spPr>
          <a:xfrm>
            <a:off x="1" y="1"/>
            <a:ext cx="9127901"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398602459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8" name="Frame 7"/>
          <p:cNvSpPr/>
          <p:nvPr userDrawn="1"/>
        </p:nvSpPr>
        <p:spPr>
          <a:xfrm>
            <a:off x="1" y="1"/>
            <a:ext cx="9127901"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370815787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8" name="Frame 7"/>
          <p:cNvSpPr/>
          <p:nvPr userDrawn="1"/>
        </p:nvSpPr>
        <p:spPr>
          <a:xfrm>
            <a:off x="1" y="1"/>
            <a:ext cx="9127901"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12316121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
        <p:nvSpPr>
          <p:cNvPr id="8" name="Frame 7"/>
          <p:cNvSpPr/>
          <p:nvPr userDrawn="1"/>
        </p:nvSpPr>
        <p:spPr>
          <a:xfrm>
            <a:off x="1" y="1"/>
            <a:ext cx="9127901"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146100804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sp>
        <p:nvSpPr>
          <p:cNvPr id="8" name="Frame 7"/>
          <p:cNvSpPr/>
          <p:nvPr userDrawn="1"/>
        </p:nvSpPr>
        <p:spPr>
          <a:xfrm>
            <a:off x="1" y="1"/>
            <a:ext cx="9127901"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36521770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322892-0B00-498E-AD38-CD87F905F5B3}"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684718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Slide">
    <p:spTree>
      <p:nvGrpSpPr>
        <p:cNvPr id="1" name=""/>
        <p:cNvGrpSpPr/>
        <p:nvPr/>
      </p:nvGrpSpPr>
      <p:grpSpPr>
        <a:xfrm>
          <a:off x="0" y="0"/>
          <a:ext cx="0" cy="0"/>
          <a:chOff x="0" y="0"/>
          <a:chExt cx="0" cy="0"/>
        </a:xfrm>
      </p:grpSpPr>
      <p:sp>
        <p:nvSpPr>
          <p:cNvPr id="8" name="Frame 7"/>
          <p:cNvSpPr/>
          <p:nvPr userDrawn="1"/>
        </p:nvSpPr>
        <p:spPr>
          <a:xfrm>
            <a:off x="1" y="1"/>
            <a:ext cx="9127901"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202163381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Title Slide">
    <p:spTree>
      <p:nvGrpSpPr>
        <p:cNvPr id="1" name=""/>
        <p:cNvGrpSpPr/>
        <p:nvPr/>
      </p:nvGrpSpPr>
      <p:grpSpPr>
        <a:xfrm>
          <a:off x="0" y="0"/>
          <a:ext cx="0" cy="0"/>
          <a:chOff x="0" y="0"/>
          <a:chExt cx="0" cy="0"/>
        </a:xfrm>
      </p:grpSpPr>
      <p:sp>
        <p:nvSpPr>
          <p:cNvPr id="8" name="Frame 7"/>
          <p:cNvSpPr/>
          <p:nvPr userDrawn="1"/>
        </p:nvSpPr>
        <p:spPr>
          <a:xfrm>
            <a:off x="1" y="1"/>
            <a:ext cx="9127901"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376658430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Title Slide">
    <p:spTree>
      <p:nvGrpSpPr>
        <p:cNvPr id="1" name=""/>
        <p:cNvGrpSpPr/>
        <p:nvPr/>
      </p:nvGrpSpPr>
      <p:grpSpPr>
        <a:xfrm>
          <a:off x="0" y="0"/>
          <a:ext cx="0" cy="0"/>
          <a:chOff x="0" y="0"/>
          <a:chExt cx="0" cy="0"/>
        </a:xfrm>
      </p:grpSpPr>
      <p:sp>
        <p:nvSpPr>
          <p:cNvPr id="8" name="Frame 7"/>
          <p:cNvSpPr/>
          <p:nvPr userDrawn="1"/>
        </p:nvSpPr>
        <p:spPr>
          <a:xfrm>
            <a:off x="1" y="1"/>
            <a:ext cx="9127901"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162434174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Title Slide">
    <p:spTree>
      <p:nvGrpSpPr>
        <p:cNvPr id="1" name=""/>
        <p:cNvGrpSpPr/>
        <p:nvPr/>
      </p:nvGrpSpPr>
      <p:grpSpPr>
        <a:xfrm>
          <a:off x="0" y="0"/>
          <a:ext cx="0" cy="0"/>
          <a:chOff x="0" y="0"/>
          <a:chExt cx="0" cy="0"/>
        </a:xfrm>
      </p:grpSpPr>
      <p:sp>
        <p:nvSpPr>
          <p:cNvPr id="8" name="Frame 7"/>
          <p:cNvSpPr/>
          <p:nvPr userDrawn="1"/>
        </p:nvSpPr>
        <p:spPr>
          <a:xfrm>
            <a:off x="1" y="1"/>
            <a:ext cx="9127901"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408177636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Title Slide">
    <p:spTree>
      <p:nvGrpSpPr>
        <p:cNvPr id="1" name=""/>
        <p:cNvGrpSpPr/>
        <p:nvPr/>
      </p:nvGrpSpPr>
      <p:grpSpPr>
        <a:xfrm>
          <a:off x="0" y="0"/>
          <a:ext cx="0" cy="0"/>
          <a:chOff x="0" y="0"/>
          <a:chExt cx="0" cy="0"/>
        </a:xfrm>
      </p:grpSpPr>
      <p:sp>
        <p:nvSpPr>
          <p:cNvPr id="8" name="Frame 7"/>
          <p:cNvSpPr/>
          <p:nvPr userDrawn="1"/>
        </p:nvSpPr>
        <p:spPr>
          <a:xfrm>
            <a:off x="1" y="1"/>
            <a:ext cx="9127901"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147563610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4_Title Slide">
    <p:spTree>
      <p:nvGrpSpPr>
        <p:cNvPr id="1" name=""/>
        <p:cNvGrpSpPr/>
        <p:nvPr/>
      </p:nvGrpSpPr>
      <p:grpSpPr>
        <a:xfrm>
          <a:off x="0" y="0"/>
          <a:ext cx="0" cy="0"/>
          <a:chOff x="0" y="0"/>
          <a:chExt cx="0" cy="0"/>
        </a:xfrm>
      </p:grpSpPr>
      <p:sp>
        <p:nvSpPr>
          <p:cNvPr id="8" name="Frame 7"/>
          <p:cNvSpPr/>
          <p:nvPr userDrawn="1"/>
        </p:nvSpPr>
        <p:spPr>
          <a:xfrm>
            <a:off x="1" y="1"/>
            <a:ext cx="9127901"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4090724526"/>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5_Title Slide">
    <p:spTree>
      <p:nvGrpSpPr>
        <p:cNvPr id="1" name=""/>
        <p:cNvGrpSpPr/>
        <p:nvPr/>
      </p:nvGrpSpPr>
      <p:grpSpPr>
        <a:xfrm>
          <a:off x="0" y="0"/>
          <a:ext cx="0" cy="0"/>
          <a:chOff x="0" y="0"/>
          <a:chExt cx="0" cy="0"/>
        </a:xfrm>
      </p:grpSpPr>
      <p:sp>
        <p:nvSpPr>
          <p:cNvPr id="8" name="Frame 7"/>
          <p:cNvSpPr/>
          <p:nvPr userDrawn="1"/>
        </p:nvSpPr>
        <p:spPr>
          <a:xfrm>
            <a:off x="1" y="1"/>
            <a:ext cx="9127901"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192900416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6_Title Slide">
    <p:spTree>
      <p:nvGrpSpPr>
        <p:cNvPr id="1" name=""/>
        <p:cNvGrpSpPr/>
        <p:nvPr/>
      </p:nvGrpSpPr>
      <p:grpSpPr>
        <a:xfrm>
          <a:off x="0" y="0"/>
          <a:ext cx="0" cy="0"/>
          <a:chOff x="0" y="0"/>
          <a:chExt cx="0" cy="0"/>
        </a:xfrm>
      </p:grpSpPr>
      <p:sp>
        <p:nvSpPr>
          <p:cNvPr id="8" name="Frame 7"/>
          <p:cNvSpPr/>
          <p:nvPr userDrawn="1"/>
        </p:nvSpPr>
        <p:spPr>
          <a:xfrm>
            <a:off x="1" y="1"/>
            <a:ext cx="9127901"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401703089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7_Title Slide">
    <p:spTree>
      <p:nvGrpSpPr>
        <p:cNvPr id="1" name=""/>
        <p:cNvGrpSpPr/>
        <p:nvPr/>
      </p:nvGrpSpPr>
      <p:grpSpPr>
        <a:xfrm>
          <a:off x="0" y="0"/>
          <a:ext cx="0" cy="0"/>
          <a:chOff x="0" y="0"/>
          <a:chExt cx="0" cy="0"/>
        </a:xfrm>
      </p:grpSpPr>
      <p:sp>
        <p:nvSpPr>
          <p:cNvPr id="8" name="Frame 7"/>
          <p:cNvSpPr/>
          <p:nvPr userDrawn="1"/>
        </p:nvSpPr>
        <p:spPr>
          <a:xfrm>
            <a:off x="1" y="1"/>
            <a:ext cx="9127901"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3857919613"/>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8_Title Slide">
    <p:spTree>
      <p:nvGrpSpPr>
        <p:cNvPr id="1" name=""/>
        <p:cNvGrpSpPr/>
        <p:nvPr/>
      </p:nvGrpSpPr>
      <p:grpSpPr>
        <a:xfrm>
          <a:off x="0" y="0"/>
          <a:ext cx="0" cy="0"/>
          <a:chOff x="0" y="0"/>
          <a:chExt cx="0" cy="0"/>
        </a:xfrm>
      </p:grpSpPr>
      <p:sp>
        <p:nvSpPr>
          <p:cNvPr id="8" name="Frame 7"/>
          <p:cNvSpPr/>
          <p:nvPr userDrawn="1"/>
        </p:nvSpPr>
        <p:spPr>
          <a:xfrm>
            <a:off x="1" y="1"/>
            <a:ext cx="9127901"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5059687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322892-0B00-498E-AD38-CD87F905F5B3}"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33303041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9_Title Slide">
    <p:spTree>
      <p:nvGrpSpPr>
        <p:cNvPr id="1" name=""/>
        <p:cNvGrpSpPr/>
        <p:nvPr/>
      </p:nvGrpSpPr>
      <p:grpSpPr>
        <a:xfrm>
          <a:off x="0" y="0"/>
          <a:ext cx="0" cy="0"/>
          <a:chOff x="0" y="0"/>
          <a:chExt cx="0" cy="0"/>
        </a:xfrm>
      </p:grpSpPr>
      <p:sp>
        <p:nvSpPr>
          <p:cNvPr id="8" name="Frame 7"/>
          <p:cNvSpPr/>
          <p:nvPr userDrawn="1"/>
        </p:nvSpPr>
        <p:spPr>
          <a:xfrm>
            <a:off x="1" y="1"/>
            <a:ext cx="9127901"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53027235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0_Title Slide">
    <p:spTree>
      <p:nvGrpSpPr>
        <p:cNvPr id="1" name=""/>
        <p:cNvGrpSpPr/>
        <p:nvPr/>
      </p:nvGrpSpPr>
      <p:grpSpPr>
        <a:xfrm>
          <a:off x="0" y="0"/>
          <a:ext cx="0" cy="0"/>
          <a:chOff x="0" y="0"/>
          <a:chExt cx="0" cy="0"/>
        </a:xfrm>
      </p:grpSpPr>
      <p:sp>
        <p:nvSpPr>
          <p:cNvPr id="8" name="Frame 7"/>
          <p:cNvSpPr/>
          <p:nvPr userDrawn="1"/>
        </p:nvSpPr>
        <p:spPr>
          <a:xfrm>
            <a:off x="1" y="1"/>
            <a:ext cx="9127901"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1461044918"/>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2_Title Slide">
    <p:spTree>
      <p:nvGrpSpPr>
        <p:cNvPr id="1" name=""/>
        <p:cNvGrpSpPr/>
        <p:nvPr/>
      </p:nvGrpSpPr>
      <p:grpSpPr>
        <a:xfrm>
          <a:off x="0" y="0"/>
          <a:ext cx="0" cy="0"/>
          <a:chOff x="0" y="0"/>
          <a:chExt cx="0" cy="0"/>
        </a:xfrm>
      </p:grpSpPr>
      <p:sp>
        <p:nvSpPr>
          <p:cNvPr id="8" name="Frame 7"/>
          <p:cNvSpPr/>
          <p:nvPr userDrawn="1"/>
        </p:nvSpPr>
        <p:spPr>
          <a:xfrm>
            <a:off x="1" y="1"/>
            <a:ext cx="9127901"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2126917056"/>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3_Title Slide">
    <p:spTree>
      <p:nvGrpSpPr>
        <p:cNvPr id="1" name=""/>
        <p:cNvGrpSpPr/>
        <p:nvPr/>
      </p:nvGrpSpPr>
      <p:grpSpPr>
        <a:xfrm>
          <a:off x="0" y="0"/>
          <a:ext cx="0" cy="0"/>
          <a:chOff x="0" y="0"/>
          <a:chExt cx="0" cy="0"/>
        </a:xfrm>
      </p:grpSpPr>
      <p:sp>
        <p:nvSpPr>
          <p:cNvPr id="8" name="Frame 7"/>
          <p:cNvSpPr/>
          <p:nvPr userDrawn="1"/>
        </p:nvSpPr>
        <p:spPr>
          <a:xfrm>
            <a:off x="1" y="1"/>
            <a:ext cx="9127901"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2317383756"/>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4_Title Slide">
    <p:spTree>
      <p:nvGrpSpPr>
        <p:cNvPr id="1" name=""/>
        <p:cNvGrpSpPr/>
        <p:nvPr/>
      </p:nvGrpSpPr>
      <p:grpSpPr>
        <a:xfrm>
          <a:off x="0" y="0"/>
          <a:ext cx="0" cy="0"/>
          <a:chOff x="0" y="0"/>
          <a:chExt cx="0" cy="0"/>
        </a:xfrm>
      </p:grpSpPr>
      <p:sp>
        <p:nvSpPr>
          <p:cNvPr id="8" name="Frame 7"/>
          <p:cNvSpPr/>
          <p:nvPr userDrawn="1"/>
        </p:nvSpPr>
        <p:spPr>
          <a:xfrm>
            <a:off x="1" y="1"/>
            <a:ext cx="9127901"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2453834149"/>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5_Title Slide">
    <p:spTree>
      <p:nvGrpSpPr>
        <p:cNvPr id="1" name=""/>
        <p:cNvGrpSpPr/>
        <p:nvPr/>
      </p:nvGrpSpPr>
      <p:grpSpPr>
        <a:xfrm>
          <a:off x="0" y="0"/>
          <a:ext cx="0" cy="0"/>
          <a:chOff x="0" y="0"/>
          <a:chExt cx="0" cy="0"/>
        </a:xfrm>
      </p:grpSpPr>
      <p:sp>
        <p:nvSpPr>
          <p:cNvPr id="8" name="Frame 7"/>
          <p:cNvSpPr/>
          <p:nvPr userDrawn="1"/>
        </p:nvSpPr>
        <p:spPr>
          <a:xfrm>
            <a:off x="1" y="1"/>
            <a:ext cx="9127901"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1329652943"/>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6_Title Slide">
    <p:spTree>
      <p:nvGrpSpPr>
        <p:cNvPr id="1" name=""/>
        <p:cNvGrpSpPr/>
        <p:nvPr/>
      </p:nvGrpSpPr>
      <p:grpSpPr>
        <a:xfrm>
          <a:off x="0" y="0"/>
          <a:ext cx="0" cy="0"/>
          <a:chOff x="0" y="0"/>
          <a:chExt cx="0" cy="0"/>
        </a:xfrm>
      </p:grpSpPr>
      <p:sp>
        <p:nvSpPr>
          <p:cNvPr id="8" name="Frame 7"/>
          <p:cNvSpPr/>
          <p:nvPr userDrawn="1"/>
        </p:nvSpPr>
        <p:spPr>
          <a:xfrm>
            <a:off x="1" y="1"/>
            <a:ext cx="9127901"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255789952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322892-0B00-498E-AD38-CD87F905F5B3}" type="datetimeFigureOut">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1643587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E322892-0B00-498E-AD38-CD87F905F5B3}" type="datetimeFigureOut">
              <a:rPr lang="en-US" smtClean="0"/>
              <a:t>11/11/2022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1222862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E322892-0B00-498E-AD38-CD87F905F5B3}" type="datetimeFigureOut">
              <a:rPr lang="en-US" smtClean="0"/>
              <a:t>11/11/2022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215561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322892-0B00-498E-AD38-CD87F905F5B3}" type="datetimeFigureOut">
              <a:rPr lang="en-US" smtClean="0"/>
              <a:t>11/11/2022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1238313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322892-0B00-498E-AD38-CD87F905F5B3}" type="datetimeFigureOut">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3307711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322892-0B00-498E-AD38-CD87F905F5B3}" type="datetimeFigureOut">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4167391223"/>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322892-0B00-498E-AD38-CD87F905F5B3}" type="datetimeFigureOut">
              <a:rPr lang="en-US" smtClean="0"/>
              <a:t>11/11/2022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56A94-4814-478E-957B-2826A7F65756}" type="slidenum">
              <a:rPr lang="en-US" smtClean="0"/>
              <a:t>‹#›</a:t>
            </a:fld>
            <a:endParaRPr lang="en-US"/>
          </a:p>
        </p:txBody>
      </p:sp>
    </p:spTree>
    <p:extLst>
      <p:ext uri="{BB962C8B-B14F-4D97-AF65-F5344CB8AC3E}">
        <p14:creationId xmlns:p14="http://schemas.microsoft.com/office/powerpoint/2010/main" val="42490479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3" r:id="rId32"/>
    <p:sldLayoutId id="2147483694" r:id="rId33"/>
    <p:sldLayoutId id="2147483695" r:id="rId34"/>
    <p:sldLayoutId id="2147483696" r:id="rId35"/>
    <p:sldLayoutId id="2147483697" r:id="rId3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5.jfif"/><Relationship Id="rId2" Type="http://schemas.openxmlformats.org/officeDocument/2006/relationships/image" Target="../media/image14.jfif"/><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8.jfif"/><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fif"/><Relationship Id="rId2" Type="http://schemas.openxmlformats.org/officeDocument/2006/relationships/image" Target="../media/image16.jfif"/><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image" Target="../media/image9.jfif"/><Relationship Id="rId2" Type="http://schemas.openxmlformats.org/officeDocument/2006/relationships/image" Target="../media/image18.jfif"/><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19.jfif"/><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20.jfif"/><Relationship Id="rId1" Type="http://schemas.openxmlformats.org/officeDocument/2006/relationships/slideLayout" Target="../slideLayouts/slideLayout26.xml"/><Relationship Id="rId4" Type="http://schemas.openxmlformats.org/officeDocument/2006/relationships/image" Target="../media/image8.jfif"/></Relationships>
</file>

<file path=ppt/slides/_rels/slide16.xml.rels><?xml version="1.0" encoding="UTF-8" standalone="yes"?>
<Relationships xmlns="http://schemas.openxmlformats.org/package/2006/relationships"><Relationship Id="rId3" Type="http://schemas.openxmlformats.org/officeDocument/2006/relationships/image" Target="../media/image14.jfif"/><Relationship Id="rId2" Type="http://schemas.openxmlformats.org/officeDocument/2006/relationships/image" Target="../media/image15.jfif"/><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3" Type="http://schemas.openxmlformats.org/officeDocument/2006/relationships/image" Target="../media/image22.jfif"/><Relationship Id="rId2" Type="http://schemas.openxmlformats.org/officeDocument/2006/relationships/image" Target="../media/image21.jfif"/><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32.xml"/></Relationships>
</file>

<file path=ppt/slides/_rels/slide2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3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6.jfif"/><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9.jfif"/><Relationship Id="rId2" Type="http://schemas.openxmlformats.org/officeDocument/2006/relationships/image" Target="../media/image8.jfif"/><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11.jfif"/><Relationship Id="rId2" Type="http://schemas.openxmlformats.org/officeDocument/2006/relationships/image" Target="../media/image10.jfif"/><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image" Target="../media/image13.jfif"/><Relationship Id="rId2" Type="http://schemas.openxmlformats.org/officeDocument/2006/relationships/image" Target="../media/image12.jfif"/><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53" y="4719274"/>
            <a:ext cx="1382535" cy="1735155"/>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5199" y="4835184"/>
            <a:ext cx="1382535" cy="1735155"/>
          </a:xfrm>
          <a:prstGeom prst="rect">
            <a:avLst/>
          </a:prstGeom>
        </p:spPr>
      </p:pic>
      <p:sp>
        <p:nvSpPr>
          <p:cNvPr id="6" name="Rectangle 5"/>
          <p:cNvSpPr/>
          <p:nvPr/>
        </p:nvSpPr>
        <p:spPr>
          <a:xfrm>
            <a:off x="780005" y="497953"/>
            <a:ext cx="8391324" cy="982634"/>
          </a:xfrm>
          <a:prstGeom prst="rect">
            <a:avLst/>
          </a:prstGeom>
        </p:spPr>
        <p:txBody>
          <a:bodyPr wrap="none">
            <a:prstTxWarp prst="textDeflate">
              <a:avLst/>
            </a:prstTxWarp>
            <a:spAutoFit/>
          </a:bodyPr>
          <a:lstStyle/>
          <a:p>
            <a:pPr algn="ctr"/>
            <a:r>
              <a:rPr lang="en-US" sz="4400" b="1" dirty="0">
                <a:ln w="9525">
                  <a:solidFill>
                    <a:schemeClr val="bg1"/>
                  </a:solidFill>
                  <a:prstDash val="solid"/>
                </a:ln>
                <a:solidFill>
                  <a:srgbClr val="3333CC"/>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Welcome to you all</a:t>
            </a:r>
            <a:r>
              <a:rPr lang="en-US" sz="4000" b="1" dirty="0">
                <a:ln w="9525">
                  <a:solidFill>
                    <a:schemeClr val="bg1"/>
                  </a:solidFill>
                  <a:prstDash val="solid"/>
                </a:ln>
                <a:solidFill>
                  <a:srgbClr val="3333CC"/>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  </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8163" y="1600155"/>
            <a:ext cx="3593486" cy="4563157"/>
          </a:xfrm>
          <a:prstGeom prst="rect">
            <a:avLst/>
          </a:prstGeom>
        </p:spPr>
      </p:pic>
    </p:spTree>
    <p:extLst>
      <p:ext uri="{BB962C8B-B14F-4D97-AF65-F5344CB8AC3E}">
        <p14:creationId xmlns:p14="http://schemas.microsoft.com/office/powerpoint/2010/main" val="364173193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6640" y="288581"/>
            <a:ext cx="4510470" cy="584775"/>
          </a:xfrm>
          <a:prstGeom prst="rect">
            <a:avLst/>
          </a:prstGeom>
          <a:noFill/>
        </p:spPr>
        <p:txBody>
          <a:bodyPr wrap="square" rtlCol="0">
            <a:spAutoFit/>
          </a:bodyPr>
          <a:lstStyle/>
          <a:p>
            <a:r>
              <a:rPr lang="en-US" sz="3200" u="sng" dirty="0">
                <a:solidFill>
                  <a:srgbClr val="0070C0"/>
                </a:solidFill>
                <a:latin typeface="Arial Rounded MT Bold" panose="020F0704030504030204" pitchFamily="34" charset="0"/>
              </a:rPr>
              <a:t>Wounded: v2&amp;3</a:t>
            </a:r>
          </a:p>
        </p:txBody>
      </p:sp>
      <p:sp>
        <p:nvSpPr>
          <p:cNvPr id="8" name="Rounded Rectangle 7"/>
          <p:cNvSpPr/>
          <p:nvPr/>
        </p:nvSpPr>
        <p:spPr>
          <a:xfrm>
            <a:off x="3758918" y="1425604"/>
            <a:ext cx="5217721" cy="1430187"/>
          </a:xfrm>
          <a:prstGeom prst="roundRect">
            <a:avLst/>
          </a:prstGeom>
          <a:solidFill>
            <a:schemeClr val="bg2">
              <a:lumMod val="90000"/>
            </a:schemeClr>
          </a:solidFill>
          <a:ln>
            <a:solidFill>
              <a:schemeClr val="accent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dirty="0">
                <a:solidFill>
                  <a:schemeClr val="tx1"/>
                </a:solidFill>
                <a:latin typeface="Arial Rounded MT Bold" panose="020F0704030504030204" pitchFamily="34" charset="0"/>
              </a:rPr>
              <a:t>Mean: inflicted with a wound</a:t>
            </a:r>
          </a:p>
        </p:txBody>
      </p:sp>
      <p:sp>
        <p:nvSpPr>
          <p:cNvPr id="9" name="Rounded Rectangle 8"/>
          <p:cNvSpPr/>
          <p:nvPr/>
        </p:nvSpPr>
        <p:spPr>
          <a:xfrm>
            <a:off x="3758918" y="3081766"/>
            <a:ext cx="5217721" cy="1371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dirty="0" err="1">
                <a:solidFill>
                  <a:schemeClr val="tx1"/>
                </a:solidFill>
                <a:latin typeface="Arial Rounded MT Bold" panose="020F0704030504030204" pitchFamily="34" charset="0"/>
              </a:rPr>
              <a:t>Syn</a:t>
            </a:r>
            <a:r>
              <a:rPr lang="en-US" sz="3200" dirty="0">
                <a:solidFill>
                  <a:schemeClr val="tx1"/>
                </a:solidFill>
                <a:latin typeface="Arial Rounded MT Bold" panose="020F0704030504030204" pitchFamily="34" charset="0"/>
              </a:rPr>
              <a:t>: injured, defeated</a:t>
            </a:r>
          </a:p>
        </p:txBody>
      </p:sp>
      <p:sp>
        <p:nvSpPr>
          <p:cNvPr id="11" name="TextBox 10"/>
          <p:cNvSpPr txBox="1"/>
          <p:nvPr/>
        </p:nvSpPr>
        <p:spPr>
          <a:xfrm>
            <a:off x="5669278" y="286646"/>
            <a:ext cx="3474722" cy="584775"/>
          </a:xfrm>
          <a:prstGeom prst="rect">
            <a:avLst/>
          </a:prstGeom>
          <a:noFill/>
        </p:spPr>
        <p:txBody>
          <a:bodyPr wrap="square" rtlCol="0">
            <a:spAutoFit/>
          </a:bodyPr>
          <a:lstStyle/>
          <a:p>
            <a:r>
              <a:rPr lang="en-US" sz="3200" dirty="0">
                <a:solidFill>
                  <a:srgbClr val="00B050"/>
                </a:solidFill>
                <a:latin typeface="Arial Rounded MT Bold" panose="020F0704030504030204" pitchFamily="34" charset="0"/>
              </a:rPr>
              <a:t>Vocabulary</a:t>
            </a:r>
          </a:p>
        </p:txBody>
      </p:sp>
      <p:sp>
        <p:nvSpPr>
          <p:cNvPr id="14" name="Rounded Rectangle 13"/>
          <p:cNvSpPr/>
          <p:nvPr/>
        </p:nvSpPr>
        <p:spPr>
          <a:xfrm>
            <a:off x="3758918" y="4840162"/>
            <a:ext cx="5217721" cy="1623422"/>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200" dirty="0">
                <a:solidFill>
                  <a:schemeClr val="tx1"/>
                </a:solidFill>
                <a:latin typeface="Arial Rounded MT Bold" panose="020F0704030504030204" pitchFamily="34" charset="0"/>
              </a:rPr>
              <a:t>Ex: Some strikers were wounded instantly. </a:t>
            </a:r>
            <a:endParaRPr lang="en-US" sz="3200" u="sng" dirty="0">
              <a:solidFill>
                <a:srgbClr val="FFFF00"/>
              </a:solidFill>
              <a:latin typeface="Arial Rounded MT Bold" panose="020F07040305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817" y="1108407"/>
            <a:ext cx="3444556" cy="238944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790" y="3838024"/>
            <a:ext cx="3385582" cy="255887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1613668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80">
                                          <p:stCondLst>
                                            <p:cond delay="0"/>
                                          </p:stCondLst>
                                        </p:cTn>
                                        <p:tgtEl>
                                          <p:spTgt spid="8"/>
                                        </p:tgtEl>
                                      </p:cBhvr>
                                    </p:animEffect>
                                    <p:anim calcmode="lin" valueType="num">
                                      <p:cBhvr>
                                        <p:cTn id="1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1" dur="26">
                                          <p:stCondLst>
                                            <p:cond delay="650"/>
                                          </p:stCondLst>
                                        </p:cTn>
                                        <p:tgtEl>
                                          <p:spTgt spid="8"/>
                                        </p:tgtEl>
                                      </p:cBhvr>
                                      <p:to x="100000" y="60000"/>
                                    </p:animScale>
                                    <p:animScale>
                                      <p:cBhvr>
                                        <p:cTn id="22" dur="166" decel="50000">
                                          <p:stCondLst>
                                            <p:cond delay="676"/>
                                          </p:stCondLst>
                                        </p:cTn>
                                        <p:tgtEl>
                                          <p:spTgt spid="8"/>
                                        </p:tgtEl>
                                      </p:cBhvr>
                                      <p:to x="100000" y="100000"/>
                                    </p:animScale>
                                    <p:animScale>
                                      <p:cBhvr>
                                        <p:cTn id="23" dur="26">
                                          <p:stCondLst>
                                            <p:cond delay="1312"/>
                                          </p:stCondLst>
                                        </p:cTn>
                                        <p:tgtEl>
                                          <p:spTgt spid="8"/>
                                        </p:tgtEl>
                                      </p:cBhvr>
                                      <p:to x="100000" y="80000"/>
                                    </p:animScale>
                                    <p:animScale>
                                      <p:cBhvr>
                                        <p:cTn id="24" dur="166" decel="50000">
                                          <p:stCondLst>
                                            <p:cond delay="1338"/>
                                          </p:stCondLst>
                                        </p:cTn>
                                        <p:tgtEl>
                                          <p:spTgt spid="8"/>
                                        </p:tgtEl>
                                      </p:cBhvr>
                                      <p:to x="100000" y="100000"/>
                                    </p:animScale>
                                    <p:animScale>
                                      <p:cBhvr>
                                        <p:cTn id="25" dur="26">
                                          <p:stCondLst>
                                            <p:cond delay="1642"/>
                                          </p:stCondLst>
                                        </p:cTn>
                                        <p:tgtEl>
                                          <p:spTgt spid="8"/>
                                        </p:tgtEl>
                                      </p:cBhvr>
                                      <p:to x="100000" y="90000"/>
                                    </p:animScale>
                                    <p:animScale>
                                      <p:cBhvr>
                                        <p:cTn id="26" dur="166" decel="50000">
                                          <p:stCondLst>
                                            <p:cond delay="1668"/>
                                          </p:stCondLst>
                                        </p:cTn>
                                        <p:tgtEl>
                                          <p:spTgt spid="8"/>
                                        </p:tgtEl>
                                      </p:cBhvr>
                                      <p:to x="100000" y="100000"/>
                                    </p:animScale>
                                    <p:animScale>
                                      <p:cBhvr>
                                        <p:cTn id="27" dur="26">
                                          <p:stCondLst>
                                            <p:cond delay="1808"/>
                                          </p:stCondLst>
                                        </p:cTn>
                                        <p:tgtEl>
                                          <p:spTgt spid="8"/>
                                        </p:tgtEl>
                                      </p:cBhvr>
                                      <p:to x="100000" y="95000"/>
                                    </p:animScale>
                                    <p:animScale>
                                      <p:cBhvr>
                                        <p:cTn id="28" dur="166" decel="50000">
                                          <p:stCondLst>
                                            <p:cond delay="1834"/>
                                          </p:stCondLst>
                                        </p:cTn>
                                        <p:tgtEl>
                                          <p:spTgt spid="8"/>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80">
                                          <p:stCondLst>
                                            <p:cond delay="0"/>
                                          </p:stCondLst>
                                        </p:cTn>
                                        <p:tgtEl>
                                          <p:spTgt spid="9"/>
                                        </p:tgtEl>
                                      </p:cBhvr>
                                    </p:animEffect>
                                    <p:anim calcmode="lin" valueType="num">
                                      <p:cBhvr>
                                        <p:cTn id="3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9" dur="26">
                                          <p:stCondLst>
                                            <p:cond delay="650"/>
                                          </p:stCondLst>
                                        </p:cTn>
                                        <p:tgtEl>
                                          <p:spTgt spid="9"/>
                                        </p:tgtEl>
                                      </p:cBhvr>
                                      <p:to x="100000" y="60000"/>
                                    </p:animScale>
                                    <p:animScale>
                                      <p:cBhvr>
                                        <p:cTn id="40" dur="166" decel="50000">
                                          <p:stCondLst>
                                            <p:cond delay="676"/>
                                          </p:stCondLst>
                                        </p:cTn>
                                        <p:tgtEl>
                                          <p:spTgt spid="9"/>
                                        </p:tgtEl>
                                      </p:cBhvr>
                                      <p:to x="100000" y="100000"/>
                                    </p:animScale>
                                    <p:animScale>
                                      <p:cBhvr>
                                        <p:cTn id="41" dur="26">
                                          <p:stCondLst>
                                            <p:cond delay="1312"/>
                                          </p:stCondLst>
                                        </p:cTn>
                                        <p:tgtEl>
                                          <p:spTgt spid="9"/>
                                        </p:tgtEl>
                                      </p:cBhvr>
                                      <p:to x="100000" y="80000"/>
                                    </p:animScale>
                                    <p:animScale>
                                      <p:cBhvr>
                                        <p:cTn id="42" dur="166" decel="50000">
                                          <p:stCondLst>
                                            <p:cond delay="1338"/>
                                          </p:stCondLst>
                                        </p:cTn>
                                        <p:tgtEl>
                                          <p:spTgt spid="9"/>
                                        </p:tgtEl>
                                      </p:cBhvr>
                                      <p:to x="100000" y="100000"/>
                                    </p:animScale>
                                    <p:animScale>
                                      <p:cBhvr>
                                        <p:cTn id="43" dur="26">
                                          <p:stCondLst>
                                            <p:cond delay="1642"/>
                                          </p:stCondLst>
                                        </p:cTn>
                                        <p:tgtEl>
                                          <p:spTgt spid="9"/>
                                        </p:tgtEl>
                                      </p:cBhvr>
                                      <p:to x="100000" y="90000"/>
                                    </p:animScale>
                                    <p:animScale>
                                      <p:cBhvr>
                                        <p:cTn id="44" dur="166" decel="50000">
                                          <p:stCondLst>
                                            <p:cond delay="1668"/>
                                          </p:stCondLst>
                                        </p:cTn>
                                        <p:tgtEl>
                                          <p:spTgt spid="9"/>
                                        </p:tgtEl>
                                      </p:cBhvr>
                                      <p:to x="100000" y="100000"/>
                                    </p:animScale>
                                    <p:animScale>
                                      <p:cBhvr>
                                        <p:cTn id="45" dur="26">
                                          <p:stCondLst>
                                            <p:cond delay="1808"/>
                                          </p:stCondLst>
                                        </p:cTn>
                                        <p:tgtEl>
                                          <p:spTgt spid="9"/>
                                        </p:tgtEl>
                                      </p:cBhvr>
                                      <p:to x="100000" y="95000"/>
                                    </p:animScale>
                                    <p:animScale>
                                      <p:cBhvr>
                                        <p:cTn id="46" dur="166" decel="50000">
                                          <p:stCondLst>
                                            <p:cond delay="1834"/>
                                          </p:stCondLst>
                                        </p:cTn>
                                        <p:tgtEl>
                                          <p:spTgt spid="9"/>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ipe(down)">
                                      <p:cBhvr>
                                        <p:cTn id="51" dur="580">
                                          <p:stCondLst>
                                            <p:cond delay="0"/>
                                          </p:stCondLst>
                                        </p:cTn>
                                        <p:tgtEl>
                                          <p:spTgt spid="14"/>
                                        </p:tgtEl>
                                      </p:cBhvr>
                                    </p:animEffect>
                                    <p:anim calcmode="lin" valueType="num">
                                      <p:cBhvr>
                                        <p:cTn id="52"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57" dur="26">
                                          <p:stCondLst>
                                            <p:cond delay="650"/>
                                          </p:stCondLst>
                                        </p:cTn>
                                        <p:tgtEl>
                                          <p:spTgt spid="14"/>
                                        </p:tgtEl>
                                      </p:cBhvr>
                                      <p:to x="100000" y="60000"/>
                                    </p:animScale>
                                    <p:animScale>
                                      <p:cBhvr>
                                        <p:cTn id="58" dur="166" decel="50000">
                                          <p:stCondLst>
                                            <p:cond delay="676"/>
                                          </p:stCondLst>
                                        </p:cTn>
                                        <p:tgtEl>
                                          <p:spTgt spid="14"/>
                                        </p:tgtEl>
                                      </p:cBhvr>
                                      <p:to x="100000" y="100000"/>
                                    </p:animScale>
                                    <p:animScale>
                                      <p:cBhvr>
                                        <p:cTn id="59" dur="26">
                                          <p:stCondLst>
                                            <p:cond delay="1312"/>
                                          </p:stCondLst>
                                        </p:cTn>
                                        <p:tgtEl>
                                          <p:spTgt spid="14"/>
                                        </p:tgtEl>
                                      </p:cBhvr>
                                      <p:to x="100000" y="80000"/>
                                    </p:animScale>
                                    <p:animScale>
                                      <p:cBhvr>
                                        <p:cTn id="60" dur="166" decel="50000">
                                          <p:stCondLst>
                                            <p:cond delay="1338"/>
                                          </p:stCondLst>
                                        </p:cTn>
                                        <p:tgtEl>
                                          <p:spTgt spid="14"/>
                                        </p:tgtEl>
                                      </p:cBhvr>
                                      <p:to x="100000" y="100000"/>
                                    </p:animScale>
                                    <p:animScale>
                                      <p:cBhvr>
                                        <p:cTn id="61" dur="26">
                                          <p:stCondLst>
                                            <p:cond delay="1642"/>
                                          </p:stCondLst>
                                        </p:cTn>
                                        <p:tgtEl>
                                          <p:spTgt spid="14"/>
                                        </p:tgtEl>
                                      </p:cBhvr>
                                      <p:to x="100000" y="90000"/>
                                    </p:animScale>
                                    <p:animScale>
                                      <p:cBhvr>
                                        <p:cTn id="62" dur="166" decel="50000">
                                          <p:stCondLst>
                                            <p:cond delay="1668"/>
                                          </p:stCondLst>
                                        </p:cTn>
                                        <p:tgtEl>
                                          <p:spTgt spid="14"/>
                                        </p:tgtEl>
                                      </p:cBhvr>
                                      <p:to x="100000" y="100000"/>
                                    </p:animScale>
                                    <p:animScale>
                                      <p:cBhvr>
                                        <p:cTn id="63" dur="26">
                                          <p:stCondLst>
                                            <p:cond delay="1808"/>
                                          </p:stCondLst>
                                        </p:cTn>
                                        <p:tgtEl>
                                          <p:spTgt spid="14"/>
                                        </p:tgtEl>
                                      </p:cBhvr>
                                      <p:to x="100000" y="95000"/>
                                    </p:animScale>
                                    <p:animScale>
                                      <p:cBhvr>
                                        <p:cTn id="64"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18917" y="2511698"/>
            <a:ext cx="6379310" cy="3539430"/>
          </a:xfrm>
          <a:prstGeom prst="rect">
            <a:avLst/>
          </a:prstGeom>
        </p:spPr>
        <p:txBody>
          <a:bodyPr wrap="square">
            <a:spAutoFit/>
          </a:bodyPr>
          <a:lstStyle/>
          <a:p>
            <a:r>
              <a:rPr lang="en-US" sz="2800" b="1" dirty="0">
                <a:latin typeface="Arial Rounded MT Bold" panose="020F0704030504030204" pitchFamily="34" charset="0"/>
              </a:rPr>
              <a:t>May Day or International Workers’ Day is observed on May 1all over the world to commemorate the historical struggle and sacrifices of the working people to establish an eight-hour workday. It is a public holiday in almost all the countries of the world.    </a:t>
            </a:r>
          </a:p>
        </p:txBody>
      </p:sp>
      <p:sp>
        <p:nvSpPr>
          <p:cNvPr id="6" name="TextBox 5"/>
          <p:cNvSpPr txBox="1"/>
          <p:nvPr/>
        </p:nvSpPr>
        <p:spPr>
          <a:xfrm>
            <a:off x="3207434" y="331458"/>
            <a:ext cx="5936566" cy="769441"/>
          </a:xfrm>
          <a:prstGeom prst="rect">
            <a:avLst/>
          </a:prstGeom>
          <a:noFill/>
        </p:spPr>
        <p:txBody>
          <a:bodyPr wrap="square" rtlCol="0">
            <a:spAutoFit/>
          </a:bodyPr>
          <a:lstStyle/>
          <a:p>
            <a:r>
              <a:rPr lang="en-US" sz="4400" b="1" i="1" dirty="0">
                <a:latin typeface="Arial Rounded MT Bold" panose="020F0704030504030204" pitchFamily="34" charset="0"/>
              </a:rPr>
              <a:t>Now read the text.</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555" y="464386"/>
            <a:ext cx="2140579" cy="2620873"/>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554" y="3502854"/>
            <a:ext cx="2140579" cy="2893999"/>
          </a:xfrm>
          <a:prstGeom prst="rect">
            <a:avLst/>
          </a:prstGeom>
        </p:spPr>
      </p:pic>
    </p:spTree>
    <p:extLst>
      <p:ext uri="{BB962C8B-B14F-4D97-AF65-F5344CB8AC3E}">
        <p14:creationId xmlns:p14="http://schemas.microsoft.com/office/powerpoint/2010/main" val="16559784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885978"/>
            <a:ext cx="8587409" cy="3785652"/>
          </a:xfrm>
          <a:prstGeom prst="rect">
            <a:avLst/>
          </a:prstGeom>
        </p:spPr>
        <p:txBody>
          <a:bodyPr wrap="square">
            <a:spAutoFit/>
          </a:bodyPr>
          <a:lstStyle/>
          <a:p>
            <a:r>
              <a:rPr lang="en-US" sz="4000" b="1" dirty="0">
                <a:latin typeface="Arial Rounded MT Bold" panose="020F0704030504030204" pitchFamily="34" charset="0"/>
              </a:rPr>
              <a:t>Since the Industrial Revolution (1) in the 18th and 19th centuries in Europe and the US, the workers in mills and factories had been working a long shift, fourteen or even more hours a day.    </a:t>
            </a: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8504" y="279515"/>
            <a:ext cx="4017759" cy="2487193"/>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236" y="279515"/>
            <a:ext cx="3617407" cy="2487193"/>
          </a:xfrm>
          <a:prstGeom prst="rect">
            <a:avLst/>
          </a:prstGeom>
        </p:spPr>
      </p:pic>
    </p:spTree>
    <p:extLst>
      <p:ext uri="{BB962C8B-B14F-4D97-AF65-F5344CB8AC3E}">
        <p14:creationId xmlns:p14="http://schemas.microsoft.com/office/powerpoint/2010/main" val="239018071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8052" y="3484029"/>
            <a:ext cx="8415130" cy="2862322"/>
          </a:xfrm>
          <a:prstGeom prst="rect">
            <a:avLst/>
          </a:prstGeom>
        </p:spPr>
        <p:txBody>
          <a:bodyPr wrap="square">
            <a:spAutoFit/>
          </a:bodyPr>
          <a:lstStyle/>
          <a:p>
            <a:pPr algn="just"/>
            <a:r>
              <a:rPr lang="en-US" sz="3600" dirty="0">
                <a:latin typeface="Arial Rounded MT Bold" panose="020F0704030504030204" pitchFamily="34" charset="0"/>
              </a:rPr>
              <a:t>On May 1st in 1886, inspired by the trade unions (2), half of the workers at the </a:t>
            </a:r>
            <a:r>
              <a:rPr lang="en-US" sz="3600" dirty="0" err="1">
                <a:latin typeface="Arial Rounded MT Bold" panose="020F0704030504030204" pitchFamily="34" charset="0"/>
              </a:rPr>
              <a:t>McCormic</a:t>
            </a:r>
            <a:r>
              <a:rPr lang="en-US" sz="3600" dirty="0">
                <a:latin typeface="Arial Rounded MT Bold" panose="020F0704030504030204" pitchFamily="34" charset="0"/>
              </a:rPr>
              <a:t> Harvesting Machine Company in Chicago went on strike demanding an eight-hour workday.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052" y="325250"/>
            <a:ext cx="3691226" cy="245634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25617" y="390523"/>
            <a:ext cx="4050134" cy="2391070"/>
          </a:xfrm>
          <a:prstGeom prst="rect">
            <a:avLst/>
          </a:prstGeom>
        </p:spPr>
      </p:pic>
    </p:spTree>
    <p:extLst>
      <p:ext uri="{BB962C8B-B14F-4D97-AF65-F5344CB8AC3E}">
        <p14:creationId xmlns:p14="http://schemas.microsoft.com/office/powerpoint/2010/main" val="209962236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9876" y="3470686"/>
            <a:ext cx="8218020" cy="2554545"/>
          </a:xfrm>
          <a:prstGeom prst="rect">
            <a:avLst/>
          </a:prstGeom>
        </p:spPr>
        <p:txBody>
          <a:bodyPr wrap="square">
            <a:spAutoFit/>
          </a:bodyPr>
          <a:lstStyle/>
          <a:p>
            <a:r>
              <a:rPr lang="en-US" sz="3200" dirty="0">
                <a:latin typeface="Arial Rounded MT Bold" panose="020F0704030504030204" pitchFamily="34" charset="0"/>
              </a:rPr>
              <a:t>Two days later, a workers’ rally was held near the </a:t>
            </a:r>
            <a:r>
              <a:rPr lang="en-US" sz="3200" dirty="0" smtClean="0">
                <a:latin typeface="Arial Rounded MT Bold" panose="020F0704030504030204" pitchFamily="34" charset="0"/>
              </a:rPr>
              <a:t>McCormick </a:t>
            </a:r>
            <a:r>
              <a:rPr lang="en-US" sz="3200" dirty="0">
                <a:latin typeface="Arial Rounded MT Bold" panose="020F0704030504030204" pitchFamily="34" charset="0"/>
              </a:rPr>
              <a:t>Harvest Machine Company and about 6000 workers joined it. The rally was addressed by the labor leaders.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876" y="128230"/>
            <a:ext cx="4138578" cy="299928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5851" y="128230"/>
            <a:ext cx="3992045" cy="2999283"/>
          </a:xfrm>
          <a:prstGeom prst="rect">
            <a:avLst/>
          </a:prstGeom>
        </p:spPr>
      </p:pic>
    </p:spTree>
    <p:extLst>
      <p:ext uri="{BB962C8B-B14F-4D97-AF65-F5344CB8AC3E}">
        <p14:creationId xmlns:p14="http://schemas.microsoft.com/office/powerpoint/2010/main" val="26284108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17843" y="242265"/>
            <a:ext cx="5406886" cy="6186309"/>
          </a:xfrm>
          <a:prstGeom prst="rect">
            <a:avLst/>
          </a:prstGeom>
        </p:spPr>
        <p:txBody>
          <a:bodyPr wrap="square">
            <a:spAutoFit/>
          </a:bodyPr>
          <a:lstStyle/>
          <a:p>
            <a:pPr algn="just"/>
            <a:r>
              <a:rPr lang="en-US" sz="3600" b="1" dirty="0">
                <a:latin typeface="Arial Rounded MT Bold" panose="020F0704030504030204" pitchFamily="34" charset="0"/>
              </a:rPr>
              <a:t>They urged the workers to stand together, to go on with their struggle and not to give in to their bosses. At one point of the rally, some strikebreakers started leaving the meeting place. The strikers went down the street to bring them back. </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710" y="117056"/>
            <a:ext cx="3129549" cy="2020964"/>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306" y="2138020"/>
            <a:ext cx="3186953" cy="221186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1306" y="4388593"/>
            <a:ext cx="3186953" cy="2225512"/>
          </a:xfrm>
          <a:prstGeom prst="rect">
            <a:avLst/>
          </a:prstGeom>
        </p:spPr>
      </p:pic>
    </p:spTree>
    <p:extLst>
      <p:ext uri="{BB962C8B-B14F-4D97-AF65-F5344CB8AC3E}">
        <p14:creationId xmlns:p14="http://schemas.microsoft.com/office/powerpoint/2010/main" val="396892753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5003" y="3310514"/>
            <a:ext cx="8374440" cy="3046988"/>
          </a:xfrm>
          <a:prstGeom prst="rect">
            <a:avLst/>
          </a:prstGeom>
        </p:spPr>
        <p:txBody>
          <a:bodyPr wrap="square">
            <a:spAutoFit/>
          </a:bodyPr>
          <a:lstStyle/>
          <a:p>
            <a:pPr algn="just"/>
            <a:r>
              <a:rPr lang="en-US" sz="3200" b="1" dirty="0">
                <a:latin typeface="Arial Rounded MT Bold" panose="020F0704030504030204" pitchFamily="34" charset="0"/>
              </a:rPr>
              <a:t> Suddenly about 200 policemen attacked them with clubs and revolvers. One striker was killed instantly, five or six others were seriously wounded and many others were injured. </a:t>
            </a:r>
          </a:p>
          <a:p>
            <a:pPr algn="just"/>
            <a:endParaRPr lang="en-US" sz="3200" b="1" dirty="0">
              <a:latin typeface="Arial Rounded MT Bold" panose="020F070403050403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335" y="222678"/>
            <a:ext cx="4003936" cy="2494764"/>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7164" y="222678"/>
            <a:ext cx="4522280" cy="2494764"/>
          </a:xfrm>
          <a:prstGeom prst="rect">
            <a:avLst/>
          </a:prstGeom>
        </p:spPr>
      </p:pic>
    </p:spTree>
    <p:extLst>
      <p:ext uri="{BB962C8B-B14F-4D97-AF65-F5344CB8AC3E}">
        <p14:creationId xmlns:p14="http://schemas.microsoft.com/office/powerpoint/2010/main" val="348004068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4557" y="2823883"/>
            <a:ext cx="8600660" cy="3785652"/>
          </a:xfrm>
          <a:prstGeom prst="rect">
            <a:avLst/>
          </a:prstGeom>
        </p:spPr>
        <p:txBody>
          <a:bodyPr wrap="square">
            <a:spAutoFit/>
          </a:bodyPr>
          <a:lstStyle/>
          <a:p>
            <a:pPr algn="just"/>
            <a:r>
              <a:rPr lang="en-US" sz="4000" b="1" dirty="0">
                <a:latin typeface="Arial Rounded MT Bold" panose="020F0704030504030204" pitchFamily="34" charset="0"/>
              </a:rPr>
              <a:t>The events of May 1, 1886 are a reminder that workers will continue to be exploited until they stand up and speak out to gain better working conditions, better pay and better lives</a:t>
            </a:r>
            <a:r>
              <a:rPr lang="en-US" sz="4000" b="1" dirty="0" smtClean="0">
                <a:latin typeface="Arial Rounded MT Bold" panose="020F0704030504030204" pitchFamily="34" charset="0"/>
              </a:rPr>
              <a:t>.</a:t>
            </a:r>
            <a:endParaRPr lang="en-US" sz="4000" b="1" dirty="0">
              <a:latin typeface="Arial Rounded MT Bold" panose="020F070403050403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557" y="215154"/>
            <a:ext cx="3869634" cy="2608729"/>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1270" y="215154"/>
            <a:ext cx="4108173" cy="2608729"/>
          </a:xfrm>
          <a:prstGeom prst="rect">
            <a:avLst/>
          </a:prstGeom>
        </p:spPr>
      </p:pic>
    </p:spTree>
    <p:extLst>
      <p:ext uri="{BB962C8B-B14F-4D97-AF65-F5344CB8AC3E}">
        <p14:creationId xmlns:p14="http://schemas.microsoft.com/office/powerpoint/2010/main" val="253404508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nip and Round Single Corner Rectangle 3"/>
          <p:cNvSpPr/>
          <p:nvPr/>
        </p:nvSpPr>
        <p:spPr>
          <a:xfrm>
            <a:off x="4002742" y="123257"/>
            <a:ext cx="3749780" cy="1068234"/>
          </a:xfrm>
          <a:prstGeom prst="snipRoundRect">
            <a:avLst/>
          </a:prstGeom>
          <a:solidFill>
            <a:schemeClr val="bg2">
              <a:lumMod val="90000"/>
            </a:schemeClr>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a:solidFill>
                  <a:schemeClr val="tx1"/>
                </a:solidFill>
                <a:latin typeface="Arial Rounded MT Bold" panose="020F0704030504030204" pitchFamily="34" charset="0"/>
              </a:rPr>
              <a:t>Choose the correct answer from the alternatives</a:t>
            </a:r>
          </a:p>
        </p:txBody>
      </p:sp>
      <p:sp>
        <p:nvSpPr>
          <p:cNvPr id="7" name="Rectangle 6"/>
          <p:cNvSpPr/>
          <p:nvPr/>
        </p:nvSpPr>
        <p:spPr>
          <a:xfrm>
            <a:off x="304800" y="1559887"/>
            <a:ext cx="8574158" cy="4524315"/>
          </a:xfrm>
          <a:prstGeom prst="rect">
            <a:avLst/>
          </a:prstGeom>
        </p:spPr>
        <p:txBody>
          <a:bodyPr wrap="square">
            <a:spAutoFit/>
          </a:bodyPr>
          <a:lstStyle/>
          <a:p>
            <a:r>
              <a:rPr lang="en-US" sz="2400" dirty="0">
                <a:solidFill>
                  <a:schemeClr val="accent1">
                    <a:lumMod val="50000"/>
                  </a:schemeClr>
                </a:solidFill>
                <a:latin typeface="Arial Rounded MT Bold" panose="020F0704030504030204" pitchFamily="34" charset="0"/>
              </a:rPr>
              <a:t>a). International Workers’ Day commemorate the historic struggle of the -----. </a:t>
            </a:r>
          </a:p>
          <a:p>
            <a:r>
              <a:rPr lang="en-US" sz="2400" dirty="0">
                <a:latin typeface="Arial Rounded MT Bold" panose="020F0704030504030204" pitchFamily="34" charset="0"/>
              </a:rPr>
              <a:t>    </a:t>
            </a:r>
            <a:r>
              <a:rPr lang="en-US" sz="2400" dirty="0" err="1">
                <a:latin typeface="Arial Rounded MT Bold" panose="020F0704030504030204" pitchFamily="34" charset="0"/>
              </a:rPr>
              <a:t>i</a:t>
            </a:r>
            <a:r>
              <a:rPr lang="en-US" sz="2400" dirty="0">
                <a:latin typeface="Arial Rounded MT Bold" panose="020F0704030504030204" pitchFamily="34" charset="0"/>
              </a:rPr>
              <a:t>).farmers                  	</a:t>
            </a:r>
            <a:r>
              <a:rPr lang="en-US" sz="2400" dirty="0" smtClean="0">
                <a:latin typeface="Arial Rounded MT Bold" panose="020F0704030504030204" pitchFamily="34" charset="0"/>
              </a:rPr>
              <a:t>	 </a:t>
            </a:r>
            <a:r>
              <a:rPr lang="en-US" sz="2400" dirty="0">
                <a:latin typeface="Arial Rounded MT Bold" panose="020F0704030504030204" pitchFamily="34" charset="0"/>
              </a:rPr>
              <a:t>ii). political activists</a:t>
            </a:r>
          </a:p>
          <a:p>
            <a:r>
              <a:rPr lang="en-US" sz="2400" dirty="0">
                <a:latin typeface="Arial Rounded MT Bold" panose="020F0704030504030204" pitchFamily="34" charset="0"/>
              </a:rPr>
              <a:t>    iii). Working people	</a:t>
            </a:r>
            <a:r>
              <a:rPr lang="en-US" sz="2400" dirty="0" smtClean="0">
                <a:latin typeface="Arial Rounded MT Bold" panose="020F0704030504030204" pitchFamily="34" charset="0"/>
              </a:rPr>
              <a:t>	 </a:t>
            </a:r>
            <a:r>
              <a:rPr lang="en-US" sz="2400" dirty="0">
                <a:latin typeface="Arial Rounded MT Bold" panose="020F0704030504030204" pitchFamily="34" charset="0"/>
              </a:rPr>
              <a:t>iv). Students</a:t>
            </a:r>
          </a:p>
          <a:p>
            <a:r>
              <a:rPr lang="en-US" sz="2400" dirty="0">
                <a:solidFill>
                  <a:schemeClr val="accent1">
                    <a:lumMod val="50000"/>
                  </a:schemeClr>
                </a:solidFill>
                <a:latin typeface="Arial Rounded MT Bold" panose="020F0704030504030204" pitchFamily="34" charset="0"/>
              </a:rPr>
              <a:t>b). Workers brought out strike in ----- </a:t>
            </a:r>
          </a:p>
          <a:p>
            <a:r>
              <a:rPr lang="en-US" sz="2400" dirty="0" err="1" smtClean="0">
                <a:latin typeface="Arial Rounded MT Bold" panose="020F0704030504030204" pitchFamily="34" charset="0"/>
              </a:rPr>
              <a:t>i</a:t>
            </a:r>
            <a:r>
              <a:rPr lang="en-US" sz="2400" dirty="0" smtClean="0">
                <a:latin typeface="Arial Rounded MT Bold" panose="020F0704030504030204" pitchFamily="34" charset="0"/>
              </a:rPr>
              <a:t>) New </a:t>
            </a:r>
            <a:r>
              <a:rPr lang="en-US" sz="2400" dirty="0">
                <a:latin typeface="Arial Rounded MT Bold" panose="020F0704030504030204" pitchFamily="34" charset="0"/>
              </a:rPr>
              <a:t>York </a:t>
            </a:r>
            <a:r>
              <a:rPr lang="en-US" sz="2400" dirty="0" smtClean="0">
                <a:latin typeface="Arial Rounded MT Bold" panose="020F0704030504030204" pitchFamily="34" charset="0"/>
              </a:rPr>
              <a:t>		ii</a:t>
            </a:r>
            <a:r>
              <a:rPr lang="en-US" sz="2400" dirty="0">
                <a:latin typeface="Arial Rounded MT Bold" panose="020F0704030504030204" pitchFamily="34" charset="0"/>
              </a:rPr>
              <a:t>) Washington </a:t>
            </a:r>
            <a:r>
              <a:rPr lang="en-US" sz="2400" dirty="0" smtClean="0">
                <a:latin typeface="Arial Rounded MT Bold" panose="020F0704030504030204" pitchFamily="34" charset="0"/>
              </a:rPr>
              <a:t>DC</a:t>
            </a:r>
          </a:p>
          <a:p>
            <a:r>
              <a:rPr lang="en-US" sz="2400" dirty="0" smtClean="0">
                <a:latin typeface="Arial Rounded MT Bold" panose="020F0704030504030204" pitchFamily="34" charset="0"/>
              </a:rPr>
              <a:t> </a:t>
            </a:r>
            <a:r>
              <a:rPr lang="en-US" sz="2400" dirty="0">
                <a:latin typeface="Arial Rounded MT Bold" panose="020F0704030504030204" pitchFamily="34" charset="0"/>
              </a:rPr>
              <a:t>iii) Chicago </a:t>
            </a:r>
            <a:r>
              <a:rPr lang="en-US" sz="2400" dirty="0" smtClean="0">
                <a:latin typeface="Arial Rounded MT Bold" panose="020F0704030504030204" pitchFamily="34" charset="0"/>
              </a:rPr>
              <a:t>		iv</a:t>
            </a:r>
            <a:r>
              <a:rPr lang="en-US" sz="2400" dirty="0">
                <a:latin typeface="Arial Rounded MT Bold" panose="020F0704030504030204" pitchFamily="34" charset="0"/>
              </a:rPr>
              <a:t>) London</a:t>
            </a:r>
          </a:p>
          <a:p>
            <a:r>
              <a:rPr lang="en-US" sz="2400" dirty="0">
                <a:solidFill>
                  <a:schemeClr val="accent1">
                    <a:lumMod val="50000"/>
                  </a:schemeClr>
                </a:solidFill>
                <a:latin typeface="Arial Rounded MT Bold" panose="020F0704030504030204" pitchFamily="34" charset="0"/>
              </a:rPr>
              <a:t>c). The word ‘commemorate’ means –</a:t>
            </a:r>
          </a:p>
          <a:p>
            <a:r>
              <a:rPr lang="en-US" sz="2400" dirty="0" err="1">
                <a:latin typeface="Arial Rounded MT Bold" panose="020F0704030504030204" pitchFamily="34" charset="0"/>
              </a:rPr>
              <a:t>i</a:t>
            </a:r>
            <a:r>
              <a:rPr lang="en-US" sz="2400" dirty="0">
                <a:latin typeface="Arial Rounded MT Bold" panose="020F0704030504030204" pitchFamily="34" charset="0"/>
              </a:rPr>
              <a:t>). Honor 	ii). remind 	iii). commence     iv). identity</a:t>
            </a:r>
          </a:p>
          <a:p>
            <a:r>
              <a:rPr lang="en-US" sz="2400" dirty="0">
                <a:solidFill>
                  <a:schemeClr val="accent1">
                    <a:lumMod val="50000"/>
                  </a:schemeClr>
                </a:solidFill>
                <a:latin typeface="Arial Rounded MT Bold" panose="020F0704030504030204" pitchFamily="34" charset="0"/>
              </a:rPr>
              <a:t>d). The police fired into a crowd of strikers in ------</a:t>
            </a:r>
          </a:p>
          <a:p>
            <a:r>
              <a:rPr lang="en-US" sz="2400" dirty="0">
                <a:latin typeface="Arial Rounded MT Bold" panose="020F0704030504030204" pitchFamily="34" charset="0"/>
              </a:rPr>
              <a:t>  </a:t>
            </a:r>
            <a:r>
              <a:rPr lang="en-US" sz="2400" dirty="0" err="1">
                <a:latin typeface="Arial Rounded MT Bold" panose="020F0704030504030204" pitchFamily="34" charset="0"/>
              </a:rPr>
              <a:t>i</a:t>
            </a:r>
            <a:r>
              <a:rPr lang="en-US" sz="2400" dirty="0">
                <a:latin typeface="Arial Rounded MT Bold" panose="020F0704030504030204" pitchFamily="34" charset="0"/>
              </a:rPr>
              <a:t>. 1986 	</a:t>
            </a:r>
            <a:r>
              <a:rPr lang="en-US" sz="2400" dirty="0" smtClean="0">
                <a:latin typeface="Arial Rounded MT Bold" panose="020F0704030504030204" pitchFamily="34" charset="0"/>
              </a:rPr>
              <a:t>ii</a:t>
            </a:r>
            <a:r>
              <a:rPr lang="en-US" sz="2400" dirty="0">
                <a:latin typeface="Arial Rounded MT Bold" panose="020F0704030504030204" pitchFamily="34" charset="0"/>
              </a:rPr>
              <a:t>. 1886  	</a:t>
            </a:r>
            <a:r>
              <a:rPr lang="en-US" sz="2400" dirty="0" smtClean="0">
                <a:latin typeface="Arial Rounded MT Bold" panose="020F0704030504030204" pitchFamily="34" charset="0"/>
              </a:rPr>
              <a:t> </a:t>
            </a:r>
            <a:r>
              <a:rPr lang="en-US" sz="2400" dirty="0">
                <a:latin typeface="Arial Rounded MT Bold" panose="020F0704030504030204" pitchFamily="34" charset="0"/>
              </a:rPr>
              <a:t>iii. 1880     	 iv. 1868</a:t>
            </a:r>
          </a:p>
          <a:p>
            <a:endParaRPr lang="en-US" sz="2400" dirty="0">
              <a:latin typeface="Arial Rounded MT Bold" panose="020F0704030504030204" pitchFamily="34" charset="0"/>
            </a:endParaRPr>
          </a:p>
        </p:txBody>
      </p:sp>
      <p:sp>
        <p:nvSpPr>
          <p:cNvPr id="8" name="TextBox 7"/>
          <p:cNvSpPr txBox="1"/>
          <p:nvPr/>
        </p:nvSpPr>
        <p:spPr>
          <a:xfrm rot="1873718" flipH="1">
            <a:off x="1963945" y="5345092"/>
            <a:ext cx="596537"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
        <p:nvSpPr>
          <p:cNvPr id="9" name="TextBox 8"/>
          <p:cNvSpPr txBox="1"/>
          <p:nvPr/>
        </p:nvSpPr>
        <p:spPr>
          <a:xfrm rot="2093702" flipH="1">
            <a:off x="2048172" y="4461959"/>
            <a:ext cx="496390"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
        <p:nvSpPr>
          <p:cNvPr id="12" name="TextBox 11"/>
          <p:cNvSpPr txBox="1"/>
          <p:nvPr/>
        </p:nvSpPr>
        <p:spPr>
          <a:xfrm flipH="1">
            <a:off x="595767" y="2613886"/>
            <a:ext cx="596537"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
        <p:nvSpPr>
          <p:cNvPr id="15" name="Rounded Rectangle 14"/>
          <p:cNvSpPr/>
          <p:nvPr/>
        </p:nvSpPr>
        <p:spPr>
          <a:xfrm>
            <a:off x="953209" y="254492"/>
            <a:ext cx="2168584" cy="80576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dirty="0">
                <a:solidFill>
                  <a:schemeClr val="tx1"/>
                </a:solidFill>
                <a:latin typeface="Arial Rounded MT Bold" panose="020F0704030504030204" pitchFamily="34" charset="0"/>
              </a:rPr>
              <a:t>Individual work</a:t>
            </a:r>
          </a:p>
        </p:txBody>
      </p:sp>
      <p:sp>
        <p:nvSpPr>
          <p:cNvPr id="10" name="TextBox 9"/>
          <p:cNvSpPr txBox="1"/>
          <p:nvPr/>
        </p:nvSpPr>
        <p:spPr>
          <a:xfrm rot="2093702" flipH="1">
            <a:off x="257395" y="3770921"/>
            <a:ext cx="496390"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Tree>
    <p:extLst>
      <p:ext uri="{BB962C8B-B14F-4D97-AF65-F5344CB8AC3E}">
        <p14:creationId xmlns:p14="http://schemas.microsoft.com/office/powerpoint/2010/main" val="388408469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circle(in)">
                                      <p:cBhvr>
                                        <p:cTn id="14" dur="20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circle(in)">
                                      <p:cBhvr>
                                        <p:cTn id="19" dur="2000"/>
                                        <p:tgtEl>
                                          <p:spTgt spid="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Effect transition="in" filter="circle(in)">
                                      <p:cBhvr>
                                        <p:cTn id="24" dur="2000"/>
                                        <p:tgtEl>
                                          <p:spTgt spid="7">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Effect transition="in" filter="circle(in)">
                                      <p:cBhvr>
                                        <p:cTn id="35" dur="2000"/>
                                        <p:tgtEl>
                                          <p:spTgt spid="7">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7">
                                            <p:txEl>
                                              <p:pRg st="4" end="4"/>
                                            </p:txEl>
                                          </p:spTgt>
                                        </p:tgtEl>
                                        <p:attrNameLst>
                                          <p:attrName>style.visibility</p:attrName>
                                        </p:attrNameLst>
                                      </p:cBhvr>
                                      <p:to>
                                        <p:strVal val="visible"/>
                                      </p:to>
                                    </p:set>
                                    <p:animEffect transition="in" filter="circle(in)">
                                      <p:cBhvr>
                                        <p:cTn id="40" dur="2000"/>
                                        <p:tgtEl>
                                          <p:spTgt spid="7">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nodeType="clickEffect">
                                  <p:stCondLst>
                                    <p:cond delay="0"/>
                                  </p:stCondLst>
                                  <p:childTnLst>
                                    <p:set>
                                      <p:cBhvr>
                                        <p:cTn id="44" dur="1" fill="hold">
                                          <p:stCondLst>
                                            <p:cond delay="0"/>
                                          </p:stCondLst>
                                        </p:cTn>
                                        <p:tgtEl>
                                          <p:spTgt spid="7">
                                            <p:txEl>
                                              <p:pRg st="5" end="5"/>
                                            </p:txEl>
                                          </p:spTgt>
                                        </p:tgtEl>
                                        <p:attrNameLst>
                                          <p:attrName>style.visibility</p:attrName>
                                        </p:attrNameLst>
                                      </p:cBhvr>
                                      <p:to>
                                        <p:strVal val="visible"/>
                                      </p:to>
                                    </p:set>
                                    <p:animEffect transition="in" filter="circle(in)">
                                      <p:cBhvr>
                                        <p:cTn id="45" dur="2000"/>
                                        <p:tgtEl>
                                          <p:spTgt spid="7">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 calcmode="lin" valueType="num">
                                      <p:cBhvr additive="base">
                                        <p:cTn id="50" dur="500" fill="hold"/>
                                        <p:tgtEl>
                                          <p:spTgt spid="10"/>
                                        </p:tgtEl>
                                        <p:attrNameLst>
                                          <p:attrName>ppt_x</p:attrName>
                                        </p:attrNameLst>
                                      </p:cBhvr>
                                      <p:tavLst>
                                        <p:tav tm="0">
                                          <p:val>
                                            <p:strVal val="#ppt_x"/>
                                          </p:val>
                                        </p:tav>
                                        <p:tav tm="100000">
                                          <p:val>
                                            <p:strVal val="#ppt_x"/>
                                          </p:val>
                                        </p:tav>
                                      </p:tavLst>
                                    </p:anim>
                                    <p:anim calcmode="lin" valueType="num">
                                      <p:cBhvr additive="base">
                                        <p:cTn id="5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nodeType="clickEffect">
                                  <p:stCondLst>
                                    <p:cond delay="0"/>
                                  </p:stCondLst>
                                  <p:childTnLst>
                                    <p:set>
                                      <p:cBhvr>
                                        <p:cTn id="55" dur="1" fill="hold">
                                          <p:stCondLst>
                                            <p:cond delay="0"/>
                                          </p:stCondLst>
                                        </p:cTn>
                                        <p:tgtEl>
                                          <p:spTgt spid="7">
                                            <p:txEl>
                                              <p:pRg st="6" end="6"/>
                                            </p:txEl>
                                          </p:spTgt>
                                        </p:tgtEl>
                                        <p:attrNameLst>
                                          <p:attrName>style.visibility</p:attrName>
                                        </p:attrNameLst>
                                      </p:cBhvr>
                                      <p:to>
                                        <p:strVal val="visible"/>
                                      </p:to>
                                    </p:set>
                                    <p:animEffect transition="in" filter="circle(in)">
                                      <p:cBhvr>
                                        <p:cTn id="56" dur="2000"/>
                                        <p:tgtEl>
                                          <p:spTgt spid="7">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nodeType="clickEffect">
                                  <p:stCondLst>
                                    <p:cond delay="0"/>
                                  </p:stCondLst>
                                  <p:childTnLst>
                                    <p:set>
                                      <p:cBhvr>
                                        <p:cTn id="60" dur="1" fill="hold">
                                          <p:stCondLst>
                                            <p:cond delay="0"/>
                                          </p:stCondLst>
                                        </p:cTn>
                                        <p:tgtEl>
                                          <p:spTgt spid="7">
                                            <p:txEl>
                                              <p:pRg st="7" end="7"/>
                                            </p:txEl>
                                          </p:spTgt>
                                        </p:tgtEl>
                                        <p:attrNameLst>
                                          <p:attrName>style.visibility</p:attrName>
                                        </p:attrNameLst>
                                      </p:cBhvr>
                                      <p:to>
                                        <p:strVal val="visible"/>
                                      </p:to>
                                    </p:set>
                                    <p:animEffect transition="in" filter="circle(in)">
                                      <p:cBhvr>
                                        <p:cTn id="61" dur="2000"/>
                                        <p:tgtEl>
                                          <p:spTgt spid="7">
                                            <p:txEl>
                                              <p:pRg st="7" end="7"/>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9"/>
                                        </p:tgtEl>
                                        <p:attrNameLst>
                                          <p:attrName>style.visibility</p:attrName>
                                        </p:attrNameLst>
                                      </p:cBhvr>
                                      <p:to>
                                        <p:strVal val="visible"/>
                                      </p:to>
                                    </p:set>
                                    <p:anim calcmode="lin" valueType="num">
                                      <p:cBhvr additive="base">
                                        <p:cTn id="66" dur="500" fill="hold"/>
                                        <p:tgtEl>
                                          <p:spTgt spid="9"/>
                                        </p:tgtEl>
                                        <p:attrNameLst>
                                          <p:attrName>ppt_x</p:attrName>
                                        </p:attrNameLst>
                                      </p:cBhvr>
                                      <p:tavLst>
                                        <p:tav tm="0">
                                          <p:val>
                                            <p:strVal val="#ppt_x"/>
                                          </p:val>
                                        </p:tav>
                                        <p:tav tm="100000">
                                          <p:val>
                                            <p:strVal val="#ppt_x"/>
                                          </p:val>
                                        </p:tav>
                                      </p:tavLst>
                                    </p:anim>
                                    <p:anim calcmode="lin" valueType="num">
                                      <p:cBhvr additive="base">
                                        <p:cTn id="6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nodeType="clickEffect">
                                  <p:stCondLst>
                                    <p:cond delay="0"/>
                                  </p:stCondLst>
                                  <p:childTnLst>
                                    <p:set>
                                      <p:cBhvr>
                                        <p:cTn id="71" dur="1" fill="hold">
                                          <p:stCondLst>
                                            <p:cond delay="0"/>
                                          </p:stCondLst>
                                        </p:cTn>
                                        <p:tgtEl>
                                          <p:spTgt spid="7">
                                            <p:txEl>
                                              <p:pRg st="8" end="8"/>
                                            </p:txEl>
                                          </p:spTgt>
                                        </p:tgtEl>
                                        <p:attrNameLst>
                                          <p:attrName>style.visibility</p:attrName>
                                        </p:attrNameLst>
                                      </p:cBhvr>
                                      <p:to>
                                        <p:strVal val="visible"/>
                                      </p:to>
                                    </p:set>
                                    <p:animEffect transition="in" filter="circle(in)">
                                      <p:cBhvr>
                                        <p:cTn id="72" dur="2000"/>
                                        <p:tgtEl>
                                          <p:spTgt spid="7">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6" presetClass="entr" presetSubtype="16" fill="hold" nodeType="clickEffect">
                                  <p:stCondLst>
                                    <p:cond delay="0"/>
                                  </p:stCondLst>
                                  <p:childTnLst>
                                    <p:set>
                                      <p:cBhvr>
                                        <p:cTn id="76" dur="1" fill="hold">
                                          <p:stCondLst>
                                            <p:cond delay="0"/>
                                          </p:stCondLst>
                                        </p:cTn>
                                        <p:tgtEl>
                                          <p:spTgt spid="7">
                                            <p:txEl>
                                              <p:pRg st="9" end="9"/>
                                            </p:txEl>
                                          </p:spTgt>
                                        </p:tgtEl>
                                        <p:attrNameLst>
                                          <p:attrName>style.visibility</p:attrName>
                                        </p:attrNameLst>
                                      </p:cBhvr>
                                      <p:to>
                                        <p:strVal val="visible"/>
                                      </p:to>
                                    </p:set>
                                    <p:animEffect transition="in" filter="circle(in)">
                                      <p:cBhvr>
                                        <p:cTn id="77" dur="2000"/>
                                        <p:tgtEl>
                                          <p:spTgt spid="7">
                                            <p:txEl>
                                              <p:pRg st="9" end="9"/>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8"/>
                                        </p:tgtEl>
                                        <p:attrNameLst>
                                          <p:attrName>style.visibility</p:attrName>
                                        </p:attrNameLst>
                                      </p:cBhvr>
                                      <p:to>
                                        <p:strVal val="visible"/>
                                      </p:to>
                                    </p:set>
                                    <p:anim calcmode="lin" valueType="num">
                                      <p:cBhvr additive="base">
                                        <p:cTn id="82" dur="500" fill="hold"/>
                                        <p:tgtEl>
                                          <p:spTgt spid="8"/>
                                        </p:tgtEl>
                                        <p:attrNameLst>
                                          <p:attrName>ppt_x</p:attrName>
                                        </p:attrNameLst>
                                      </p:cBhvr>
                                      <p:tavLst>
                                        <p:tav tm="0">
                                          <p:val>
                                            <p:strVal val="#ppt_x"/>
                                          </p:val>
                                        </p:tav>
                                        <p:tav tm="100000">
                                          <p:val>
                                            <p:strVal val="#ppt_x"/>
                                          </p:val>
                                        </p:tav>
                                      </p:tavLst>
                                    </p:anim>
                                    <p:anim calcmode="lin" valueType="num">
                                      <p:cBhvr additive="base">
                                        <p:cTn id="8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p:bldP spid="12"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5776" y="907069"/>
            <a:ext cx="7464312" cy="5632311"/>
          </a:xfrm>
          <a:prstGeom prst="rect">
            <a:avLst/>
          </a:prstGeom>
        </p:spPr>
        <p:txBody>
          <a:bodyPr wrap="square">
            <a:spAutoFit/>
          </a:bodyPr>
          <a:lstStyle/>
          <a:p>
            <a:r>
              <a:rPr lang="en-US" sz="2400" dirty="0">
                <a:solidFill>
                  <a:schemeClr val="accent1">
                    <a:lumMod val="50000"/>
                  </a:schemeClr>
                </a:solidFill>
                <a:latin typeface="Arial Rounded MT Bold" panose="020F0704030504030204" pitchFamily="34" charset="0"/>
              </a:rPr>
              <a:t>e). Historical means --------.</a:t>
            </a:r>
          </a:p>
          <a:p>
            <a:r>
              <a:rPr lang="en-US" sz="2400" dirty="0" err="1">
                <a:latin typeface="Arial Rounded MT Bold" panose="020F0704030504030204" pitchFamily="34" charset="0"/>
              </a:rPr>
              <a:t>i</a:t>
            </a:r>
            <a:r>
              <a:rPr lang="en-US" sz="2400" dirty="0">
                <a:latin typeface="Arial Rounded MT Bold" panose="020F0704030504030204" pitchFamily="34" charset="0"/>
              </a:rPr>
              <a:t>). traditional  ii). primitive iii). Inception  iv). historic</a:t>
            </a:r>
          </a:p>
          <a:p>
            <a:r>
              <a:rPr lang="en-US" sz="2400" dirty="0">
                <a:solidFill>
                  <a:schemeClr val="accent1">
                    <a:lumMod val="50000"/>
                  </a:schemeClr>
                </a:solidFill>
                <a:latin typeface="Arial Rounded MT Bold" panose="020F0704030504030204" pitchFamily="34" charset="0"/>
              </a:rPr>
              <a:t>f). How many workers attend the rally?</a:t>
            </a:r>
          </a:p>
          <a:p>
            <a:r>
              <a:rPr lang="en-US" sz="2400" dirty="0" err="1">
                <a:latin typeface="Arial Rounded MT Bold" panose="020F0704030504030204" pitchFamily="34" charset="0"/>
              </a:rPr>
              <a:t>i</a:t>
            </a:r>
            <a:r>
              <a:rPr lang="en-US" sz="2400" dirty="0">
                <a:latin typeface="Arial Rounded MT Bold" panose="020F0704030504030204" pitchFamily="34" charset="0"/>
              </a:rPr>
              <a:t>). 4000 workers ii). 5000 workers iii). 6000 iv). 7000 w</a:t>
            </a:r>
          </a:p>
          <a:p>
            <a:r>
              <a:rPr lang="en-US" sz="2400" dirty="0">
                <a:solidFill>
                  <a:schemeClr val="accent1">
                    <a:lumMod val="50000"/>
                  </a:schemeClr>
                </a:solidFill>
                <a:latin typeface="Arial Rounded MT Bold" panose="020F0704030504030204" pitchFamily="34" charset="0"/>
              </a:rPr>
              <a:t>g). In the above passage “instantly” is a --------</a:t>
            </a:r>
          </a:p>
          <a:p>
            <a:r>
              <a:rPr lang="en-US" sz="2400" dirty="0" err="1">
                <a:latin typeface="Arial Rounded MT Bold" panose="020F0704030504030204" pitchFamily="34" charset="0"/>
              </a:rPr>
              <a:t>i</a:t>
            </a:r>
            <a:r>
              <a:rPr lang="en-US" sz="2400" dirty="0">
                <a:latin typeface="Arial Rounded MT Bold" panose="020F0704030504030204" pitchFamily="34" charset="0"/>
              </a:rPr>
              <a:t>). Noun	  </a:t>
            </a:r>
            <a:r>
              <a:rPr lang="en-US" sz="2400" dirty="0" smtClean="0">
                <a:latin typeface="Arial Rounded MT Bold" panose="020F0704030504030204" pitchFamily="34" charset="0"/>
              </a:rPr>
              <a:t>		ii</a:t>
            </a:r>
            <a:r>
              <a:rPr lang="en-US" sz="2400" dirty="0">
                <a:latin typeface="Arial Rounded MT Bold" panose="020F0704030504030204" pitchFamily="34" charset="0"/>
              </a:rPr>
              <a:t>). Pronoun	  </a:t>
            </a:r>
            <a:endParaRPr lang="en-US" sz="2400" dirty="0" smtClean="0">
              <a:latin typeface="Arial Rounded MT Bold" panose="020F0704030504030204" pitchFamily="34" charset="0"/>
            </a:endParaRPr>
          </a:p>
          <a:p>
            <a:r>
              <a:rPr lang="en-US" sz="2400" dirty="0" smtClean="0">
                <a:latin typeface="Arial Rounded MT Bold" panose="020F0704030504030204" pitchFamily="34" charset="0"/>
              </a:rPr>
              <a:t> </a:t>
            </a:r>
            <a:r>
              <a:rPr lang="en-US" sz="2400" dirty="0">
                <a:latin typeface="Arial Rounded MT Bold" panose="020F0704030504030204" pitchFamily="34" charset="0"/>
              </a:rPr>
              <a:t>iii). Adjective 	</a:t>
            </a:r>
            <a:r>
              <a:rPr lang="en-US" sz="2400" dirty="0" smtClean="0">
                <a:latin typeface="Arial Rounded MT Bold" panose="020F0704030504030204" pitchFamily="34" charset="0"/>
              </a:rPr>
              <a:t>	 </a:t>
            </a:r>
            <a:r>
              <a:rPr lang="en-US" sz="2400" dirty="0">
                <a:latin typeface="Arial Rounded MT Bold" panose="020F0704030504030204" pitchFamily="34" charset="0"/>
              </a:rPr>
              <a:t>iv).adverb</a:t>
            </a:r>
          </a:p>
          <a:p>
            <a:r>
              <a:rPr lang="en-US" sz="2400" dirty="0">
                <a:solidFill>
                  <a:schemeClr val="accent1">
                    <a:lumMod val="50000"/>
                  </a:schemeClr>
                </a:solidFill>
                <a:latin typeface="Arial Rounded MT Bold" panose="020F0704030504030204" pitchFamily="34" charset="0"/>
              </a:rPr>
              <a:t>h). From where the beginning of the Industrial Revolution people worked-</a:t>
            </a:r>
          </a:p>
          <a:p>
            <a:r>
              <a:rPr lang="en-US" sz="2400" dirty="0" err="1">
                <a:latin typeface="Arial Rounded MT Bold" panose="020F0704030504030204" pitchFamily="34" charset="0"/>
              </a:rPr>
              <a:t>i</a:t>
            </a:r>
            <a:r>
              <a:rPr lang="en-US" sz="2400" dirty="0">
                <a:latin typeface="Arial Rounded MT Bold" panose="020F0704030504030204" pitchFamily="34" charset="0"/>
              </a:rPr>
              <a:t>). Only 8 hours a day ii). Only 7 hours a day </a:t>
            </a:r>
          </a:p>
          <a:p>
            <a:r>
              <a:rPr lang="en-US" sz="2400" dirty="0">
                <a:latin typeface="Arial Rounded MT Bold" panose="020F0704030504030204" pitchFamily="34" charset="0"/>
              </a:rPr>
              <a:t>iii). 14 or more hours a day </a:t>
            </a:r>
            <a:endParaRPr lang="en-US" sz="2400" dirty="0" smtClean="0">
              <a:latin typeface="Arial Rounded MT Bold" panose="020F0704030504030204" pitchFamily="34" charset="0"/>
            </a:endParaRPr>
          </a:p>
          <a:p>
            <a:r>
              <a:rPr lang="en-US" sz="2400" dirty="0" smtClean="0">
                <a:latin typeface="Arial Rounded MT Bold" panose="020F0704030504030204" pitchFamily="34" charset="0"/>
              </a:rPr>
              <a:t>iv</a:t>
            </a:r>
            <a:r>
              <a:rPr lang="en-US" sz="2400" dirty="0">
                <a:latin typeface="Arial Rounded MT Bold" panose="020F0704030504030204" pitchFamily="34" charset="0"/>
              </a:rPr>
              <a:t>). Only 10 hours a day</a:t>
            </a:r>
          </a:p>
          <a:p>
            <a:endParaRPr lang="en-US" sz="2400" dirty="0">
              <a:latin typeface="Arial Rounded MT Bold" panose="020F0704030504030204" pitchFamily="34" charset="0"/>
            </a:endParaRPr>
          </a:p>
        </p:txBody>
      </p:sp>
      <p:sp>
        <p:nvSpPr>
          <p:cNvPr id="8" name="TextBox 7"/>
          <p:cNvSpPr txBox="1"/>
          <p:nvPr/>
        </p:nvSpPr>
        <p:spPr>
          <a:xfrm rot="1873718" flipH="1">
            <a:off x="4353480" y="3810702"/>
            <a:ext cx="518089"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
        <p:nvSpPr>
          <p:cNvPr id="9" name="TextBox 8"/>
          <p:cNvSpPr txBox="1"/>
          <p:nvPr/>
        </p:nvSpPr>
        <p:spPr>
          <a:xfrm rot="2093702" flipH="1">
            <a:off x="5645428" y="2326058"/>
            <a:ext cx="496390"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
        <p:nvSpPr>
          <p:cNvPr id="10" name="TextBox 9"/>
          <p:cNvSpPr txBox="1"/>
          <p:nvPr/>
        </p:nvSpPr>
        <p:spPr>
          <a:xfrm rot="1994600" flipH="1">
            <a:off x="678778" y="5308676"/>
            <a:ext cx="496390"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
        <p:nvSpPr>
          <p:cNvPr id="12" name="TextBox 11"/>
          <p:cNvSpPr txBox="1"/>
          <p:nvPr/>
        </p:nvSpPr>
        <p:spPr>
          <a:xfrm rot="1873718" flipH="1">
            <a:off x="628704" y="1252075"/>
            <a:ext cx="596537"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Tree>
    <p:extLst>
      <p:ext uri="{BB962C8B-B14F-4D97-AF65-F5344CB8AC3E}">
        <p14:creationId xmlns:p14="http://schemas.microsoft.com/office/powerpoint/2010/main" val="24743260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circle(in)">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circle(in)">
                                      <p:cBhvr>
                                        <p:cTn id="23" dur="2000"/>
                                        <p:tgtEl>
                                          <p:spTgt spid="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circle(in)">
                                      <p:cBhvr>
                                        <p:cTn id="28" dur="2000"/>
                                        <p:tgtEl>
                                          <p:spTgt spid="7">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7">
                                            <p:txEl>
                                              <p:pRg st="4" end="4"/>
                                            </p:txEl>
                                          </p:spTgt>
                                        </p:tgtEl>
                                        <p:attrNameLst>
                                          <p:attrName>style.visibility</p:attrName>
                                        </p:attrNameLst>
                                      </p:cBhvr>
                                      <p:to>
                                        <p:strVal val="visible"/>
                                      </p:to>
                                    </p:set>
                                    <p:animEffect transition="in" filter="circle(in)">
                                      <p:cBhvr>
                                        <p:cTn id="39" dur="2000"/>
                                        <p:tgtEl>
                                          <p:spTgt spid="7">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nodeType="clickEffect">
                                  <p:stCondLst>
                                    <p:cond delay="0"/>
                                  </p:stCondLst>
                                  <p:childTnLst>
                                    <p:set>
                                      <p:cBhvr>
                                        <p:cTn id="43" dur="1" fill="hold">
                                          <p:stCondLst>
                                            <p:cond delay="0"/>
                                          </p:stCondLst>
                                        </p:cTn>
                                        <p:tgtEl>
                                          <p:spTgt spid="7">
                                            <p:txEl>
                                              <p:pRg st="5" end="5"/>
                                            </p:txEl>
                                          </p:spTgt>
                                        </p:tgtEl>
                                        <p:attrNameLst>
                                          <p:attrName>style.visibility</p:attrName>
                                        </p:attrNameLst>
                                      </p:cBhvr>
                                      <p:to>
                                        <p:strVal val="visible"/>
                                      </p:to>
                                    </p:set>
                                    <p:animEffect transition="in" filter="circle(in)">
                                      <p:cBhvr>
                                        <p:cTn id="44" dur="2000"/>
                                        <p:tgtEl>
                                          <p:spTgt spid="7">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6" presetClass="entr" presetSubtype="16" fill="hold" nodeType="clickEffect">
                                  <p:stCondLst>
                                    <p:cond delay="0"/>
                                  </p:stCondLst>
                                  <p:childTnLst>
                                    <p:set>
                                      <p:cBhvr>
                                        <p:cTn id="48" dur="1" fill="hold">
                                          <p:stCondLst>
                                            <p:cond delay="0"/>
                                          </p:stCondLst>
                                        </p:cTn>
                                        <p:tgtEl>
                                          <p:spTgt spid="7">
                                            <p:txEl>
                                              <p:pRg st="6" end="6"/>
                                            </p:txEl>
                                          </p:spTgt>
                                        </p:tgtEl>
                                        <p:attrNameLst>
                                          <p:attrName>style.visibility</p:attrName>
                                        </p:attrNameLst>
                                      </p:cBhvr>
                                      <p:to>
                                        <p:strVal val="visible"/>
                                      </p:to>
                                    </p:set>
                                    <p:animEffect transition="in" filter="circle(in)">
                                      <p:cBhvr>
                                        <p:cTn id="49" dur="2000"/>
                                        <p:tgtEl>
                                          <p:spTgt spid="7">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 calcmode="lin" valueType="num">
                                      <p:cBhvr additive="base">
                                        <p:cTn id="54" dur="500" fill="hold"/>
                                        <p:tgtEl>
                                          <p:spTgt spid="8"/>
                                        </p:tgtEl>
                                        <p:attrNameLst>
                                          <p:attrName>ppt_x</p:attrName>
                                        </p:attrNameLst>
                                      </p:cBhvr>
                                      <p:tavLst>
                                        <p:tav tm="0">
                                          <p:val>
                                            <p:strVal val="#ppt_x"/>
                                          </p:val>
                                        </p:tav>
                                        <p:tav tm="100000">
                                          <p:val>
                                            <p:strVal val="#ppt_x"/>
                                          </p:val>
                                        </p:tav>
                                      </p:tavLst>
                                    </p:anim>
                                    <p:anim calcmode="lin" valueType="num">
                                      <p:cBhvr additive="base">
                                        <p:cTn id="5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6" presetClass="entr" presetSubtype="16" fill="hold" nodeType="clickEffect">
                                  <p:stCondLst>
                                    <p:cond delay="0"/>
                                  </p:stCondLst>
                                  <p:childTnLst>
                                    <p:set>
                                      <p:cBhvr>
                                        <p:cTn id="59" dur="1" fill="hold">
                                          <p:stCondLst>
                                            <p:cond delay="0"/>
                                          </p:stCondLst>
                                        </p:cTn>
                                        <p:tgtEl>
                                          <p:spTgt spid="7">
                                            <p:txEl>
                                              <p:pRg st="7" end="7"/>
                                            </p:txEl>
                                          </p:spTgt>
                                        </p:tgtEl>
                                        <p:attrNameLst>
                                          <p:attrName>style.visibility</p:attrName>
                                        </p:attrNameLst>
                                      </p:cBhvr>
                                      <p:to>
                                        <p:strVal val="visible"/>
                                      </p:to>
                                    </p:set>
                                    <p:animEffect transition="in" filter="circle(in)">
                                      <p:cBhvr>
                                        <p:cTn id="60" dur="2000"/>
                                        <p:tgtEl>
                                          <p:spTgt spid="7">
                                            <p:txEl>
                                              <p:pRg st="7" end="7"/>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6" presetClass="entr" presetSubtype="16" fill="hold" nodeType="clickEffect">
                                  <p:stCondLst>
                                    <p:cond delay="0"/>
                                  </p:stCondLst>
                                  <p:childTnLst>
                                    <p:set>
                                      <p:cBhvr>
                                        <p:cTn id="64" dur="1" fill="hold">
                                          <p:stCondLst>
                                            <p:cond delay="0"/>
                                          </p:stCondLst>
                                        </p:cTn>
                                        <p:tgtEl>
                                          <p:spTgt spid="7">
                                            <p:txEl>
                                              <p:pRg st="8" end="8"/>
                                            </p:txEl>
                                          </p:spTgt>
                                        </p:tgtEl>
                                        <p:attrNameLst>
                                          <p:attrName>style.visibility</p:attrName>
                                        </p:attrNameLst>
                                      </p:cBhvr>
                                      <p:to>
                                        <p:strVal val="visible"/>
                                      </p:to>
                                    </p:set>
                                    <p:animEffect transition="in" filter="circle(in)">
                                      <p:cBhvr>
                                        <p:cTn id="65" dur="2000"/>
                                        <p:tgtEl>
                                          <p:spTgt spid="7">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6" presetClass="entr" presetSubtype="16" fill="hold" nodeType="clickEffect">
                                  <p:stCondLst>
                                    <p:cond delay="0"/>
                                  </p:stCondLst>
                                  <p:childTnLst>
                                    <p:set>
                                      <p:cBhvr>
                                        <p:cTn id="69" dur="1" fill="hold">
                                          <p:stCondLst>
                                            <p:cond delay="0"/>
                                          </p:stCondLst>
                                        </p:cTn>
                                        <p:tgtEl>
                                          <p:spTgt spid="7">
                                            <p:txEl>
                                              <p:pRg st="9" end="9"/>
                                            </p:txEl>
                                          </p:spTgt>
                                        </p:tgtEl>
                                        <p:attrNameLst>
                                          <p:attrName>style.visibility</p:attrName>
                                        </p:attrNameLst>
                                      </p:cBhvr>
                                      <p:to>
                                        <p:strVal val="visible"/>
                                      </p:to>
                                    </p:set>
                                    <p:animEffect transition="in" filter="circle(in)">
                                      <p:cBhvr>
                                        <p:cTn id="70" dur="2000"/>
                                        <p:tgtEl>
                                          <p:spTgt spid="7">
                                            <p:txEl>
                                              <p:pRg st="9" end="9"/>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6" presetClass="entr" presetSubtype="16" fill="hold" nodeType="clickEffect">
                                  <p:stCondLst>
                                    <p:cond delay="0"/>
                                  </p:stCondLst>
                                  <p:childTnLst>
                                    <p:set>
                                      <p:cBhvr>
                                        <p:cTn id="74" dur="1" fill="hold">
                                          <p:stCondLst>
                                            <p:cond delay="0"/>
                                          </p:stCondLst>
                                        </p:cTn>
                                        <p:tgtEl>
                                          <p:spTgt spid="7">
                                            <p:txEl>
                                              <p:pRg st="10" end="10"/>
                                            </p:txEl>
                                          </p:spTgt>
                                        </p:tgtEl>
                                        <p:attrNameLst>
                                          <p:attrName>style.visibility</p:attrName>
                                        </p:attrNameLst>
                                      </p:cBhvr>
                                      <p:to>
                                        <p:strVal val="visible"/>
                                      </p:to>
                                    </p:set>
                                    <p:animEffect transition="in" filter="circle(in)">
                                      <p:cBhvr>
                                        <p:cTn id="75" dur="2000"/>
                                        <p:tgtEl>
                                          <p:spTgt spid="7">
                                            <p:txEl>
                                              <p:pRg st="10" end="10"/>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10"/>
                                        </p:tgtEl>
                                        <p:attrNameLst>
                                          <p:attrName>style.visibility</p:attrName>
                                        </p:attrNameLst>
                                      </p:cBhvr>
                                      <p:to>
                                        <p:strVal val="visible"/>
                                      </p:to>
                                    </p:set>
                                    <p:anim calcmode="lin" valueType="num">
                                      <p:cBhvr additive="base">
                                        <p:cTn id="80" dur="500" fill="hold"/>
                                        <p:tgtEl>
                                          <p:spTgt spid="10"/>
                                        </p:tgtEl>
                                        <p:attrNameLst>
                                          <p:attrName>ppt_x</p:attrName>
                                        </p:attrNameLst>
                                      </p:cBhvr>
                                      <p:tavLst>
                                        <p:tav tm="0">
                                          <p:val>
                                            <p:strVal val="#ppt_x"/>
                                          </p:val>
                                        </p:tav>
                                        <p:tav tm="100000">
                                          <p:val>
                                            <p:strVal val="#ppt_x"/>
                                          </p:val>
                                        </p:tav>
                                      </p:tavLst>
                                    </p:anim>
                                    <p:anim calcmode="lin" valueType="num">
                                      <p:cBhvr additive="base">
                                        <p:cTn id="8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25826" y="898545"/>
            <a:ext cx="8178537" cy="5679441"/>
            <a:chOff x="457200" y="533400"/>
            <a:chExt cx="8686800" cy="5943600"/>
          </a:xfrm>
        </p:grpSpPr>
        <p:sp>
          <p:nvSpPr>
            <p:cNvPr id="3" name="Rectangle 2"/>
            <p:cNvSpPr/>
            <p:nvPr/>
          </p:nvSpPr>
          <p:spPr>
            <a:xfrm>
              <a:off x="4106296" y="1905000"/>
              <a:ext cx="196211" cy="9662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en-US" sz="5400" b="1" cap="none" spc="0" dirty="0">
                <a:ln w="11430"/>
                <a:effectLst>
                  <a:outerShdw blurRad="50800" dist="39000" dir="5460000" algn="tl">
                    <a:srgbClr val="000000">
                      <a:alpha val="38000"/>
                    </a:srgbClr>
                  </a:outerShdw>
                </a:effectLst>
              </a:endParaRPr>
            </a:p>
          </p:txBody>
        </p:sp>
        <p:sp>
          <p:nvSpPr>
            <p:cNvPr id="4" name="Rectangle 3"/>
            <p:cNvSpPr/>
            <p:nvPr/>
          </p:nvSpPr>
          <p:spPr>
            <a:xfrm>
              <a:off x="609600" y="1447800"/>
              <a:ext cx="7772400" cy="457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p:cNvSpPr/>
            <p:nvPr/>
          </p:nvSpPr>
          <p:spPr>
            <a:xfrm flipV="1">
              <a:off x="457200" y="1600199"/>
              <a:ext cx="8305800" cy="4571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p:cNvSpPr/>
            <p:nvPr/>
          </p:nvSpPr>
          <p:spPr>
            <a:xfrm>
              <a:off x="685800" y="533400"/>
              <a:ext cx="45719" cy="594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p:cNvSpPr/>
            <p:nvPr/>
          </p:nvSpPr>
          <p:spPr>
            <a:xfrm>
              <a:off x="838200" y="1371600"/>
              <a:ext cx="45719" cy="472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a:off x="1447800" y="2743200"/>
              <a:ext cx="6248400" cy="869648"/>
            </a:xfrm>
            <a:prstGeom prst="rect">
              <a:avLst/>
            </a:prstGeom>
            <a:noFill/>
          </p:spPr>
          <p:txBody>
            <a:bodyPr wrap="square" rtlCol="0">
              <a:spAutoFit/>
            </a:bodyPr>
            <a:lstStyle/>
            <a:p>
              <a:endParaRPr lang="en-US" sz="4800" dirty="0"/>
            </a:p>
          </p:txBody>
        </p:sp>
        <p:sp>
          <p:nvSpPr>
            <p:cNvPr id="9" name="TextBox 8"/>
            <p:cNvSpPr txBox="1"/>
            <p:nvPr/>
          </p:nvSpPr>
          <p:spPr>
            <a:xfrm>
              <a:off x="1447800" y="3429000"/>
              <a:ext cx="6705600" cy="676393"/>
            </a:xfrm>
            <a:prstGeom prst="rect">
              <a:avLst/>
            </a:prstGeom>
            <a:noFill/>
          </p:spPr>
          <p:txBody>
            <a:bodyPr wrap="square" rtlCol="0">
              <a:spAutoFit/>
            </a:bodyPr>
            <a:lstStyle/>
            <a:p>
              <a:endParaRPr lang="en-US" sz="3600" dirty="0"/>
            </a:p>
          </p:txBody>
        </p:sp>
        <p:sp>
          <p:nvSpPr>
            <p:cNvPr id="10" name="TextBox 9"/>
            <p:cNvSpPr txBox="1"/>
            <p:nvPr/>
          </p:nvSpPr>
          <p:spPr>
            <a:xfrm>
              <a:off x="1447800" y="3886200"/>
              <a:ext cx="4495800" cy="676393"/>
            </a:xfrm>
            <a:prstGeom prst="rect">
              <a:avLst/>
            </a:prstGeom>
            <a:noFill/>
          </p:spPr>
          <p:txBody>
            <a:bodyPr wrap="square" rtlCol="0">
              <a:spAutoFit/>
            </a:bodyPr>
            <a:lstStyle/>
            <a:p>
              <a:endParaRPr lang="en-US" sz="3600" dirty="0"/>
            </a:p>
          </p:txBody>
        </p:sp>
        <p:sp>
          <p:nvSpPr>
            <p:cNvPr id="11" name="TextBox 10"/>
            <p:cNvSpPr txBox="1"/>
            <p:nvPr/>
          </p:nvSpPr>
          <p:spPr>
            <a:xfrm>
              <a:off x="883919" y="1981200"/>
              <a:ext cx="8260081" cy="4477074"/>
            </a:xfrm>
            <a:prstGeom prst="rect">
              <a:avLst/>
            </a:prstGeom>
            <a:noFill/>
          </p:spPr>
          <p:txBody>
            <a:bodyPr wrap="square" rtlCol="0">
              <a:spAutoFit/>
            </a:bodyPr>
            <a:lstStyle/>
            <a:p>
              <a:pPr fontAlgn="auto">
                <a:spcBef>
                  <a:spcPts val="0"/>
                </a:spcBef>
                <a:spcAft>
                  <a:spcPts val="0"/>
                </a:spcAft>
                <a:defRPr/>
              </a:pPr>
              <a:r>
                <a:rPr lang="en-US" sz="4000" b="1" dirty="0" smtClean="0">
                  <a:latin typeface="Arial" pitchFamily="34" charset="0"/>
                  <a:cs typeface="Arial" pitchFamily="34" charset="0"/>
                </a:rPr>
                <a:t>Md</a:t>
              </a:r>
              <a:r>
                <a:rPr lang="en-US" sz="4000" b="1" dirty="0">
                  <a:latin typeface="Arial" pitchFamily="34" charset="0"/>
                  <a:cs typeface="Arial" pitchFamily="34" charset="0"/>
                </a:rPr>
                <a:t>. </a:t>
              </a:r>
              <a:r>
                <a:rPr lang="en-US" sz="4000" b="1" dirty="0" err="1">
                  <a:latin typeface="Arial" pitchFamily="34" charset="0"/>
                  <a:cs typeface="Arial" pitchFamily="34" charset="0"/>
                </a:rPr>
                <a:t>Shamsul</a:t>
              </a:r>
              <a:r>
                <a:rPr lang="en-US" sz="4000" b="1" dirty="0">
                  <a:latin typeface="Arial" pitchFamily="34" charset="0"/>
                  <a:cs typeface="Arial" pitchFamily="34" charset="0"/>
                </a:rPr>
                <a:t> </a:t>
              </a:r>
              <a:r>
                <a:rPr lang="en-US" sz="4000" b="1" dirty="0" err="1" smtClean="0">
                  <a:latin typeface="Arial" pitchFamily="34" charset="0"/>
                  <a:cs typeface="Arial" pitchFamily="34" charset="0"/>
                </a:rPr>
                <a:t>Alam</a:t>
              </a:r>
              <a:endParaRPr lang="en-US" sz="4000" b="1" dirty="0" smtClean="0">
                <a:latin typeface="Arial" pitchFamily="34" charset="0"/>
                <a:cs typeface="Arial" pitchFamily="34" charset="0"/>
              </a:endParaRPr>
            </a:p>
            <a:p>
              <a:pPr fontAlgn="auto">
                <a:spcBef>
                  <a:spcPts val="0"/>
                </a:spcBef>
                <a:spcAft>
                  <a:spcPts val="0"/>
                </a:spcAft>
                <a:defRPr/>
              </a:pPr>
              <a:r>
                <a:rPr lang="en-US" sz="2800" b="1" dirty="0" smtClean="0">
                  <a:latin typeface="Arial" pitchFamily="34" charset="0"/>
                  <a:cs typeface="Arial" pitchFamily="34" charset="0"/>
                </a:rPr>
                <a:t>BA(</a:t>
              </a:r>
              <a:r>
                <a:rPr lang="en-US" sz="2800" b="1" dirty="0" err="1" smtClean="0">
                  <a:latin typeface="Arial" pitchFamily="34" charset="0"/>
                  <a:cs typeface="Arial" pitchFamily="34" charset="0"/>
                </a:rPr>
                <a:t>Hons</a:t>
              </a:r>
              <a:r>
                <a:rPr lang="en-US" sz="2800" b="1" dirty="0" smtClean="0">
                  <a:latin typeface="Arial" pitchFamily="34" charset="0"/>
                  <a:cs typeface="Arial" pitchFamily="34" charset="0"/>
                </a:rPr>
                <a:t>.)MA in English.</a:t>
              </a:r>
            </a:p>
            <a:p>
              <a:pPr fontAlgn="auto">
                <a:spcBef>
                  <a:spcPts val="0"/>
                </a:spcBef>
                <a:spcAft>
                  <a:spcPts val="0"/>
                </a:spcAft>
                <a:defRPr/>
              </a:pPr>
              <a:r>
                <a:rPr lang="en-US" sz="2800" b="1" dirty="0" smtClean="0">
                  <a:latin typeface="Arial" pitchFamily="34" charset="0"/>
                  <a:cs typeface="Arial" pitchFamily="34" charset="0"/>
                </a:rPr>
                <a:t>Assistant Teacher( English)</a:t>
              </a:r>
            </a:p>
            <a:p>
              <a:pPr fontAlgn="auto">
                <a:spcBef>
                  <a:spcPts val="0"/>
                </a:spcBef>
                <a:spcAft>
                  <a:spcPts val="0"/>
                </a:spcAft>
                <a:defRPr/>
              </a:pPr>
              <a:r>
                <a:rPr lang="en-US" sz="2800" b="1" dirty="0" err="1">
                  <a:latin typeface="Arial" pitchFamily="34" charset="0"/>
                  <a:cs typeface="Arial" pitchFamily="34" charset="0"/>
                </a:rPr>
                <a:t>Nabodoy</a:t>
              </a:r>
              <a:r>
                <a:rPr lang="en-US" sz="2800" b="1" dirty="0">
                  <a:latin typeface="Arial" pitchFamily="34" charset="0"/>
                  <a:cs typeface="Arial" pitchFamily="34" charset="0"/>
                </a:rPr>
                <a:t> Girl’s High School</a:t>
              </a:r>
            </a:p>
            <a:p>
              <a:pPr fontAlgn="auto">
                <a:spcBef>
                  <a:spcPts val="0"/>
                </a:spcBef>
                <a:spcAft>
                  <a:spcPts val="0"/>
                </a:spcAft>
                <a:defRPr/>
              </a:pPr>
              <a:r>
                <a:rPr lang="en-US" sz="2800" b="1" dirty="0" err="1">
                  <a:latin typeface="Arial" pitchFamily="34" charset="0"/>
                  <a:cs typeface="Arial" pitchFamily="34" charset="0"/>
                </a:rPr>
                <a:t>Shailkupa</a:t>
              </a:r>
              <a:r>
                <a:rPr lang="en-US" sz="2800" b="1" dirty="0">
                  <a:latin typeface="Arial" pitchFamily="34" charset="0"/>
                  <a:cs typeface="Arial" pitchFamily="34" charset="0"/>
                </a:rPr>
                <a:t> </a:t>
              </a:r>
              <a:r>
                <a:rPr lang="en-US" sz="2800" b="1" dirty="0" err="1">
                  <a:latin typeface="Arial" pitchFamily="34" charset="0"/>
                  <a:cs typeface="Arial" pitchFamily="34" charset="0"/>
                </a:rPr>
                <a:t>Jenaidah</a:t>
              </a:r>
              <a:r>
                <a:rPr lang="en-US" sz="2800" b="1" dirty="0">
                  <a:latin typeface="Arial" pitchFamily="34" charset="0"/>
                  <a:cs typeface="Arial" pitchFamily="34" charset="0"/>
                </a:rPr>
                <a:t>.</a:t>
              </a:r>
            </a:p>
            <a:p>
              <a:pPr fontAlgn="auto">
                <a:spcBef>
                  <a:spcPts val="0"/>
                </a:spcBef>
                <a:spcAft>
                  <a:spcPts val="0"/>
                </a:spcAft>
                <a:defRPr/>
              </a:pPr>
              <a:endParaRPr lang="en-US" sz="2800" b="1" dirty="0" smtClean="0">
                <a:latin typeface="Arial" pitchFamily="34" charset="0"/>
                <a:cs typeface="Arial" pitchFamily="34" charset="0"/>
              </a:endParaRPr>
            </a:p>
            <a:p>
              <a:pPr fontAlgn="auto">
                <a:spcBef>
                  <a:spcPts val="0"/>
                </a:spcBef>
                <a:spcAft>
                  <a:spcPts val="0"/>
                </a:spcAft>
                <a:defRPr/>
              </a:pPr>
              <a:r>
                <a:rPr lang="en-US" sz="2800" b="1" dirty="0" smtClean="0">
                  <a:latin typeface="Arial" pitchFamily="34" charset="0"/>
                  <a:cs typeface="Arial" pitchFamily="34" charset="0"/>
                </a:rPr>
                <a:t>Phone:01917-452052,01722-922691</a:t>
              </a:r>
            </a:p>
            <a:p>
              <a:pPr fontAlgn="auto">
                <a:spcBef>
                  <a:spcPts val="0"/>
                </a:spcBef>
                <a:spcAft>
                  <a:spcPts val="0"/>
                </a:spcAft>
                <a:defRPr/>
              </a:pPr>
              <a:endParaRPr lang="en-US" sz="2800" b="1" dirty="0" smtClean="0">
                <a:latin typeface="Arial" pitchFamily="34" charset="0"/>
                <a:cs typeface="Arial" pitchFamily="34" charset="0"/>
              </a:endParaRPr>
            </a:p>
            <a:p>
              <a:pPr fontAlgn="auto">
                <a:spcBef>
                  <a:spcPts val="0"/>
                </a:spcBef>
                <a:spcAft>
                  <a:spcPts val="0"/>
                </a:spcAft>
                <a:defRPr/>
              </a:pPr>
              <a:r>
                <a:rPr lang="en-US" sz="2800" b="1" dirty="0" smtClean="0">
                  <a:latin typeface="Arial" pitchFamily="34" charset="0"/>
                  <a:cs typeface="Arial" pitchFamily="34" charset="0"/>
                </a:rPr>
                <a:t>Email:shamsul101085@gmail.com</a:t>
              </a:r>
              <a:endParaRPr lang="en-US" sz="2800" b="1" dirty="0">
                <a:latin typeface="Arial" pitchFamily="34" charset="0"/>
                <a:cs typeface="Arial" pitchFamily="34" charset="0"/>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9746" y="1952534"/>
              <a:ext cx="2284343" cy="2284344"/>
            </a:xfrm>
            <a:prstGeom prst="ellipse">
              <a:avLst/>
            </a:prstGeom>
            <a:ln>
              <a:noFill/>
            </a:ln>
            <a:effectLst>
              <a:softEdge rad="112500"/>
            </a:effectLst>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6600" y="4343400"/>
              <a:ext cx="1935480" cy="1539240"/>
            </a:xfrm>
            <a:prstGeom prst="rect">
              <a:avLst/>
            </a:prstGeom>
          </p:spPr>
        </p:pic>
      </p:grpSp>
      <p:sp>
        <p:nvSpPr>
          <p:cNvPr id="14" name="Rectangle 13"/>
          <p:cNvSpPr/>
          <p:nvPr/>
        </p:nvSpPr>
        <p:spPr>
          <a:xfrm>
            <a:off x="277092" y="436880"/>
            <a:ext cx="9490364" cy="923330"/>
          </a:xfrm>
          <a:prstGeom prst="rect">
            <a:avLst/>
          </a:prstGeom>
          <a:noFill/>
        </p:spPr>
        <p:txBody>
          <a:bodyPr wrap="square" lIns="91440" tIns="45720" rIns="91440" bIns="45720">
            <a:spAutoFit/>
          </a:bodyPr>
          <a:lstStyle/>
          <a:p>
            <a:pPr algn="ctr"/>
            <a:r>
              <a:rPr lang="en-US" sz="5400" b="1" dirty="0" smtClean="0">
                <a:ln w="19050">
                  <a:solidFill>
                    <a:schemeClr val="tx2">
                      <a:tint val="1000"/>
                    </a:schemeClr>
                  </a:solidFill>
                  <a:prstDash val="solid"/>
                </a:ln>
                <a:effectLst>
                  <a:outerShdw blurRad="50000" dist="50800" dir="7500000" algn="tl">
                    <a:srgbClr val="000000">
                      <a:shade val="5000"/>
                      <a:alpha val="35000"/>
                    </a:srgbClr>
                  </a:outerShdw>
                </a:effectLst>
              </a:rPr>
              <a:t>Teacher’s Information</a:t>
            </a:r>
            <a:endParaRPr lang="en-US" sz="5400" b="1" dirty="0">
              <a:ln w="19050">
                <a:solidFill>
                  <a:schemeClr val="tx2">
                    <a:tint val="1000"/>
                  </a:schemeClr>
                </a:solidFill>
                <a:prstDash val="solid"/>
              </a:ln>
              <a:effectLst>
                <a:outerShdw blurRad="50000" dist="50800" dir="7500000" algn="tl">
                  <a:srgbClr val="000000">
                    <a:shade val="5000"/>
                    <a:alpha val="35000"/>
                  </a:srgbClr>
                </a:outerShdw>
              </a:effectLst>
            </a:endParaRPr>
          </a:p>
        </p:txBody>
      </p:sp>
    </p:spTree>
    <p:extLst>
      <p:ext uri="{BB962C8B-B14F-4D97-AF65-F5344CB8AC3E}">
        <p14:creationId xmlns:p14="http://schemas.microsoft.com/office/powerpoint/2010/main" val="13921898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5754" y="981536"/>
            <a:ext cx="8639153" cy="5262979"/>
          </a:xfrm>
          <a:prstGeom prst="rect">
            <a:avLst/>
          </a:prstGeom>
        </p:spPr>
        <p:txBody>
          <a:bodyPr wrap="square">
            <a:spAutoFit/>
          </a:bodyPr>
          <a:lstStyle/>
          <a:p>
            <a:r>
              <a:rPr lang="en-US" sz="2800" dirty="0" err="1">
                <a:solidFill>
                  <a:schemeClr val="accent1">
                    <a:lumMod val="50000"/>
                  </a:schemeClr>
                </a:solidFill>
                <a:latin typeface="Arial Rounded MT Bold" panose="020F0704030504030204" pitchFamily="34" charset="0"/>
              </a:rPr>
              <a:t>i</a:t>
            </a:r>
            <a:r>
              <a:rPr lang="en-US" sz="2800" dirty="0">
                <a:solidFill>
                  <a:schemeClr val="accent1">
                    <a:lumMod val="50000"/>
                  </a:schemeClr>
                </a:solidFill>
                <a:latin typeface="Arial Rounded MT Bold" panose="020F0704030504030204" pitchFamily="34" charset="0"/>
              </a:rPr>
              <a:t>). May Day events occurred in ______ century.</a:t>
            </a:r>
          </a:p>
          <a:p>
            <a:r>
              <a:rPr lang="en-US" sz="2800" dirty="0" err="1">
                <a:latin typeface="Arial Rounded MT Bold" panose="020F0704030504030204" pitchFamily="34" charset="0"/>
              </a:rPr>
              <a:t>i</a:t>
            </a:r>
            <a:r>
              <a:rPr lang="en-US" sz="2800" dirty="0">
                <a:latin typeface="Arial Rounded MT Bold" panose="020F0704030504030204" pitchFamily="34" charset="0"/>
              </a:rPr>
              <a:t>). 17</a:t>
            </a:r>
            <a:r>
              <a:rPr lang="en-US" sz="2800" baseline="30000" dirty="0">
                <a:latin typeface="Arial Rounded MT Bold" panose="020F0704030504030204" pitchFamily="34" charset="0"/>
              </a:rPr>
              <a:t>th</a:t>
            </a:r>
            <a:r>
              <a:rPr lang="en-US" sz="2800" dirty="0">
                <a:latin typeface="Arial Rounded MT Bold" panose="020F0704030504030204" pitchFamily="34" charset="0"/>
              </a:rPr>
              <a:t>   ii). 18</a:t>
            </a:r>
            <a:r>
              <a:rPr lang="en-US" sz="2800" baseline="30000" dirty="0">
                <a:latin typeface="Arial Rounded MT Bold" panose="020F0704030504030204" pitchFamily="34" charset="0"/>
              </a:rPr>
              <a:t>th</a:t>
            </a:r>
            <a:r>
              <a:rPr lang="en-US" sz="2800" dirty="0">
                <a:latin typeface="Arial Rounded MT Bold" panose="020F0704030504030204" pitchFamily="34" charset="0"/>
              </a:rPr>
              <a:t>  iii). 19</a:t>
            </a:r>
            <a:r>
              <a:rPr lang="en-US" sz="2800" baseline="30000" dirty="0">
                <a:latin typeface="Arial Rounded MT Bold" panose="020F0704030504030204" pitchFamily="34" charset="0"/>
              </a:rPr>
              <a:t>th</a:t>
            </a:r>
            <a:r>
              <a:rPr lang="en-US" sz="2800" dirty="0">
                <a:latin typeface="Arial Rounded MT Bold" panose="020F0704030504030204" pitchFamily="34" charset="0"/>
              </a:rPr>
              <a:t>   iv). 20</a:t>
            </a:r>
            <a:r>
              <a:rPr lang="en-US" sz="2800" baseline="30000" dirty="0">
                <a:latin typeface="Arial Rounded MT Bold" panose="020F0704030504030204" pitchFamily="34" charset="0"/>
              </a:rPr>
              <a:t>th</a:t>
            </a:r>
            <a:r>
              <a:rPr lang="en-US" sz="2800" dirty="0">
                <a:latin typeface="Arial Rounded MT Bold" panose="020F0704030504030204" pitchFamily="34" charset="0"/>
              </a:rPr>
              <a:t> </a:t>
            </a:r>
          </a:p>
          <a:p>
            <a:r>
              <a:rPr lang="en-US" sz="2800" dirty="0">
                <a:solidFill>
                  <a:schemeClr val="accent1">
                    <a:lumMod val="50000"/>
                  </a:schemeClr>
                </a:solidFill>
                <a:latin typeface="Arial Rounded MT Bold" panose="020F0704030504030204" pitchFamily="34" charset="0"/>
              </a:rPr>
              <a:t>j). The policemen attacked the strikers on ?</a:t>
            </a:r>
          </a:p>
          <a:p>
            <a:r>
              <a:rPr lang="en-US" sz="2800" dirty="0" err="1">
                <a:latin typeface="Arial Rounded MT Bold" panose="020F0704030504030204" pitchFamily="34" charset="0"/>
              </a:rPr>
              <a:t>i</a:t>
            </a:r>
            <a:r>
              <a:rPr lang="en-US" sz="2800" dirty="0">
                <a:latin typeface="Arial Rounded MT Bold" panose="020F0704030504030204" pitchFamily="34" charset="0"/>
              </a:rPr>
              <a:t>). May 1</a:t>
            </a:r>
            <a:r>
              <a:rPr lang="en-US" sz="2800" baseline="30000" dirty="0">
                <a:latin typeface="Arial Rounded MT Bold" panose="020F0704030504030204" pitchFamily="34" charset="0"/>
              </a:rPr>
              <a:t>st</a:t>
            </a:r>
            <a:r>
              <a:rPr lang="en-US" sz="2800" dirty="0">
                <a:latin typeface="Arial Rounded MT Bold" panose="020F0704030504030204" pitchFamily="34" charset="0"/>
              </a:rPr>
              <a:t>  ii). May 2</a:t>
            </a:r>
            <a:r>
              <a:rPr lang="en-US" sz="2800" baseline="30000" dirty="0">
                <a:latin typeface="Arial Rounded MT Bold" panose="020F0704030504030204" pitchFamily="34" charset="0"/>
              </a:rPr>
              <a:t>nd</a:t>
            </a:r>
            <a:r>
              <a:rPr lang="en-US" sz="2800" dirty="0">
                <a:latin typeface="Arial Rounded MT Bold" panose="020F0704030504030204" pitchFamily="34" charset="0"/>
              </a:rPr>
              <a:t>  iii). May 3</a:t>
            </a:r>
            <a:r>
              <a:rPr lang="en-US" sz="2800" baseline="30000" dirty="0">
                <a:latin typeface="Arial Rounded MT Bold" panose="020F0704030504030204" pitchFamily="34" charset="0"/>
              </a:rPr>
              <a:t>rd</a:t>
            </a:r>
            <a:r>
              <a:rPr lang="en-US" sz="2800" dirty="0">
                <a:latin typeface="Arial Rounded MT Bold" panose="020F0704030504030204" pitchFamily="34" charset="0"/>
              </a:rPr>
              <a:t>  iv). May 4</a:t>
            </a:r>
            <a:r>
              <a:rPr lang="en-US" sz="2800" baseline="30000" dirty="0">
                <a:latin typeface="Arial Rounded MT Bold" panose="020F0704030504030204" pitchFamily="34" charset="0"/>
              </a:rPr>
              <a:t>th</a:t>
            </a:r>
            <a:r>
              <a:rPr lang="en-US" sz="2800" dirty="0">
                <a:latin typeface="Arial Rounded MT Bold" panose="020F0704030504030204" pitchFamily="34" charset="0"/>
              </a:rPr>
              <a:t> </a:t>
            </a:r>
          </a:p>
          <a:p>
            <a:r>
              <a:rPr lang="en-US" sz="2800" dirty="0">
                <a:solidFill>
                  <a:schemeClr val="accent1">
                    <a:lumMod val="50000"/>
                  </a:schemeClr>
                </a:solidFill>
                <a:latin typeface="Arial Rounded MT Bold" panose="020F0704030504030204" pitchFamily="34" charset="0"/>
              </a:rPr>
              <a:t>k).The workers demand was to _____ work time</a:t>
            </a:r>
          </a:p>
          <a:p>
            <a:r>
              <a:rPr lang="en-US" sz="2800" dirty="0" err="1">
                <a:latin typeface="Arial Rounded MT Bold" panose="020F0704030504030204" pitchFamily="34" charset="0"/>
              </a:rPr>
              <a:t>i</a:t>
            </a:r>
            <a:r>
              <a:rPr lang="en-US" sz="2800" dirty="0">
                <a:latin typeface="Arial Rounded MT Bold" panose="020F0704030504030204" pitchFamily="34" charset="0"/>
              </a:rPr>
              <a:t>). Sustain   ii). Assign   iii). Reduce	 iv). Upgrade </a:t>
            </a:r>
          </a:p>
          <a:p>
            <a:r>
              <a:rPr lang="en-US" sz="2800" dirty="0">
                <a:solidFill>
                  <a:schemeClr val="accent1">
                    <a:lumMod val="50000"/>
                  </a:schemeClr>
                </a:solidFill>
                <a:latin typeface="Arial Rounded MT Bold" panose="020F0704030504030204" pitchFamily="34" charset="0"/>
              </a:rPr>
              <a:t>l). To stop exploitation workers should not -</a:t>
            </a:r>
          </a:p>
          <a:p>
            <a:r>
              <a:rPr lang="en-US" sz="2800" dirty="0" err="1">
                <a:latin typeface="Arial Rounded MT Bold" panose="020F0704030504030204" pitchFamily="34" charset="0"/>
              </a:rPr>
              <a:t>i</a:t>
            </a:r>
            <a:r>
              <a:rPr lang="en-US" sz="2800" dirty="0">
                <a:latin typeface="Arial Rounded MT Bold" panose="020F0704030504030204" pitchFamily="34" charset="0"/>
              </a:rPr>
              <a:t>). Express their opinion in pubic</a:t>
            </a:r>
          </a:p>
          <a:p>
            <a:r>
              <a:rPr lang="en-US" sz="2800" dirty="0" smtClean="0">
                <a:latin typeface="Arial Rounded MT Bold" panose="020F0704030504030204" pitchFamily="34" charset="0"/>
              </a:rPr>
              <a:t>ii</a:t>
            </a:r>
            <a:r>
              <a:rPr lang="en-US" sz="2800" dirty="0">
                <a:latin typeface="Arial Rounded MT Bold" panose="020F0704030504030204" pitchFamily="34" charset="0"/>
              </a:rPr>
              <a:t>). Rule out any unfair condition by their bosses </a:t>
            </a:r>
          </a:p>
          <a:p>
            <a:r>
              <a:rPr lang="en-US" sz="2800" dirty="0">
                <a:latin typeface="Arial Rounded MT Bold" panose="020F0704030504030204" pitchFamily="34" charset="0"/>
              </a:rPr>
              <a:t>iii). Speak meekly  iv). Think of their privilege </a:t>
            </a:r>
          </a:p>
          <a:p>
            <a:endParaRPr lang="en-US" sz="2800" dirty="0">
              <a:latin typeface="Arial Rounded MT Bold" panose="020F0704030504030204" pitchFamily="34" charset="0"/>
            </a:endParaRPr>
          </a:p>
        </p:txBody>
      </p:sp>
      <p:sp>
        <p:nvSpPr>
          <p:cNvPr id="8" name="TextBox 7"/>
          <p:cNvSpPr txBox="1"/>
          <p:nvPr/>
        </p:nvSpPr>
        <p:spPr>
          <a:xfrm rot="1873718" flipH="1">
            <a:off x="4125025" y="3260255"/>
            <a:ext cx="430074" cy="523220"/>
          </a:xfrm>
          <a:prstGeom prst="rect">
            <a:avLst/>
          </a:prstGeom>
          <a:noFill/>
        </p:spPr>
        <p:txBody>
          <a:bodyPr wrap="square" rtlCol="0">
            <a:spAutoFit/>
          </a:bodyPr>
          <a:lstStyle/>
          <a:p>
            <a:r>
              <a:rPr lang="en-US" sz="1400" dirty="0">
                <a:latin typeface="Arial Rounded MT Bold" panose="020F0704030504030204" pitchFamily="34" charset="0"/>
              </a:rPr>
              <a:t> </a:t>
            </a:r>
            <a:r>
              <a:rPr lang="en-US" sz="2800" b="1" dirty="0">
                <a:solidFill>
                  <a:srgbClr val="FF0000"/>
                </a:solidFill>
                <a:latin typeface="Arial Rounded MT Bold" panose="020F0704030504030204" pitchFamily="34" charset="0"/>
              </a:rPr>
              <a:t>√</a:t>
            </a:r>
            <a:r>
              <a:rPr lang="en-US" sz="1400" b="1" dirty="0">
                <a:solidFill>
                  <a:srgbClr val="FF0000"/>
                </a:solidFill>
                <a:latin typeface="Arial Rounded MT Bold" panose="020F0704030504030204" pitchFamily="34" charset="0"/>
              </a:rPr>
              <a:t> </a:t>
            </a:r>
            <a:endParaRPr lang="en-US" sz="1400" dirty="0"/>
          </a:p>
        </p:txBody>
      </p:sp>
      <p:sp>
        <p:nvSpPr>
          <p:cNvPr id="9" name="TextBox 8"/>
          <p:cNvSpPr txBox="1"/>
          <p:nvPr/>
        </p:nvSpPr>
        <p:spPr>
          <a:xfrm rot="2093702" flipH="1">
            <a:off x="4122587" y="2139683"/>
            <a:ext cx="357873" cy="738664"/>
          </a:xfrm>
          <a:prstGeom prst="rect">
            <a:avLst/>
          </a:prstGeom>
          <a:noFill/>
        </p:spPr>
        <p:txBody>
          <a:bodyPr wrap="square" rtlCol="0">
            <a:spAutoFit/>
          </a:bodyPr>
          <a:lstStyle/>
          <a:p>
            <a:r>
              <a:rPr lang="en-US" sz="1400" dirty="0">
                <a:latin typeface="Arial Rounded MT Bold" panose="020F0704030504030204" pitchFamily="34" charset="0"/>
              </a:rPr>
              <a:t> </a:t>
            </a:r>
            <a:r>
              <a:rPr lang="en-US" sz="2800" b="1" dirty="0">
                <a:solidFill>
                  <a:srgbClr val="FF0000"/>
                </a:solidFill>
                <a:latin typeface="Arial Rounded MT Bold" panose="020F0704030504030204" pitchFamily="34" charset="0"/>
              </a:rPr>
              <a:t>√</a:t>
            </a:r>
            <a:r>
              <a:rPr lang="en-US" sz="1400" b="1" dirty="0">
                <a:solidFill>
                  <a:srgbClr val="FF0000"/>
                </a:solidFill>
                <a:latin typeface="Arial Rounded MT Bold" panose="020F0704030504030204" pitchFamily="34" charset="0"/>
              </a:rPr>
              <a:t> </a:t>
            </a:r>
            <a:endParaRPr lang="en-US" sz="1400" dirty="0"/>
          </a:p>
        </p:txBody>
      </p:sp>
      <p:sp>
        <p:nvSpPr>
          <p:cNvPr id="10" name="TextBox 9"/>
          <p:cNvSpPr txBox="1"/>
          <p:nvPr/>
        </p:nvSpPr>
        <p:spPr>
          <a:xfrm rot="1994600" flipH="1">
            <a:off x="273832" y="5290614"/>
            <a:ext cx="357873" cy="738664"/>
          </a:xfrm>
          <a:prstGeom prst="rect">
            <a:avLst/>
          </a:prstGeom>
          <a:noFill/>
        </p:spPr>
        <p:txBody>
          <a:bodyPr wrap="square" rtlCol="0">
            <a:spAutoFit/>
          </a:bodyPr>
          <a:lstStyle/>
          <a:p>
            <a:r>
              <a:rPr lang="en-US" sz="1400" dirty="0">
                <a:latin typeface="Arial Rounded MT Bold" panose="020F0704030504030204" pitchFamily="34" charset="0"/>
              </a:rPr>
              <a:t> </a:t>
            </a:r>
            <a:r>
              <a:rPr lang="en-US" sz="2800" b="1" dirty="0">
                <a:solidFill>
                  <a:srgbClr val="FF0000"/>
                </a:solidFill>
                <a:latin typeface="Arial Rounded MT Bold" panose="020F0704030504030204" pitchFamily="34" charset="0"/>
              </a:rPr>
              <a:t>√</a:t>
            </a:r>
            <a:r>
              <a:rPr lang="en-US" sz="1400" b="1" dirty="0">
                <a:solidFill>
                  <a:srgbClr val="FF0000"/>
                </a:solidFill>
                <a:latin typeface="Arial Rounded MT Bold" panose="020F0704030504030204" pitchFamily="34" charset="0"/>
              </a:rPr>
              <a:t> </a:t>
            </a:r>
            <a:endParaRPr lang="en-US" sz="1400" dirty="0"/>
          </a:p>
        </p:txBody>
      </p:sp>
      <p:sp>
        <p:nvSpPr>
          <p:cNvPr id="12" name="TextBox 11"/>
          <p:cNvSpPr txBox="1"/>
          <p:nvPr/>
        </p:nvSpPr>
        <p:spPr>
          <a:xfrm rot="1873718" flipH="1">
            <a:off x="2866232" y="1506923"/>
            <a:ext cx="430074" cy="523220"/>
          </a:xfrm>
          <a:prstGeom prst="rect">
            <a:avLst/>
          </a:prstGeom>
          <a:noFill/>
        </p:spPr>
        <p:txBody>
          <a:bodyPr wrap="square" rtlCol="0">
            <a:spAutoFit/>
          </a:bodyPr>
          <a:lstStyle/>
          <a:p>
            <a:r>
              <a:rPr lang="en-US" sz="1400" dirty="0">
                <a:latin typeface="Arial Rounded MT Bold" panose="020F0704030504030204" pitchFamily="34" charset="0"/>
              </a:rPr>
              <a:t> </a:t>
            </a:r>
            <a:r>
              <a:rPr lang="en-US" sz="2800" b="1" dirty="0">
                <a:solidFill>
                  <a:srgbClr val="FF0000"/>
                </a:solidFill>
                <a:latin typeface="Arial Rounded MT Bold" panose="020F0704030504030204" pitchFamily="34" charset="0"/>
              </a:rPr>
              <a:t>√</a:t>
            </a:r>
            <a:r>
              <a:rPr lang="en-US" sz="1400" b="1" dirty="0">
                <a:solidFill>
                  <a:srgbClr val="FF0000"/>
                </a:solidFill>
                <a:latin typeface="Arial Rounded MT Bold" panose="020F0704030504030204" pitchFamily="34" charset="0"/>
              </a:rPr>
              <a:t> </a:t>
            </a:r>
            <a:endParaRPr lang="en-US" sz="1400" dirty="0"/>
          </a:p>
        </p:txBody>
      </p:sp>
    </p:spTree>
    <p:extLst>
      <p:ext uri="{BB962C8B-B14F-4D97-AF65-F5344CB8AC3E}">
        <p14:creationId xmlns:p14="http://schemas.microsoft.com/office/powerpoint/2010/main" val="353944323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circle(in)">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circle(in)">
                                      <p:cBhvr>
                                        <p:cTn id="23" dur="2000"/>
                                        <p:tgtEl>
                                          <p:spTgt spid="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circle(in)">
                                      <p:cBhvr>
                                        <p:cTn id="28" dur="2000"/>
                                        <p:tgtEl>
                                          <p:spTgt spid="7">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7">
                                            <p:txEl>
                                              <p:pRg st="4" end="4"/>
                                            </p:txEl>
                                          </p:spTgt>
                                        </p:tgtEl>
                                        <p:attrNameLst>
                                          <p:attrName>style.visibility</p:attrName>
                                        </p:attrNameLst>
                                      </p:cBhvr>
                                      <p:to>
                                        <p:strVal val="visible"/>
                                      </p:to>
                                    </p:set>
                                    <p:anim calcmode="lin" valueType="num">
                                      <p:cBhvr>
                                        <p:cTn id="39"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7">
                                            <p:txEl>
                                              <p:pRg st="4" end="4"/>
                                            </p:txEl>
                                          </p:spTgt>
                                        </p:tgtEl>
                                        <p:attrNameLst>
                                          <p:attrName>ppt_h</p:attrName>
                                        </p:attrNameLst>
                                      </p:cBhvr>
                                      <p:tavLst>
                                        <p:tav tm="0">
                                          <p:val>
                                            <p:fltVal val="0"/>
                                          </p:val>
                                        </p:tav>
                                        <p:tav tm="100000">
                                          <p:val>
                                            <p:strVal val="#ppt_h"/>
                                          </p:val>
                                        </p:tav>
                                      </p:tavLst>
                                    </p:anim>
                                    <p:animEffect transition="in" filter="fade">
                                      <p:cBhvr>
                                        <p:cTn id="41" dur="500"/>
                                        <p:tgtEl>
                                          <p:spTgt spid="7">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nodeType="clickEffect">
                                  <p:stCondLst>
                                    <p:cond delay="0"/>
                                  </p:stCondLst>
                                  <p:childTnLst>
                                    <p:set>
                                      <p:cBhvr>
                                        <p:cTn id="45" dur="1" fill="hold">
                                          <p:stCondLst>
                                            <p:cond delay="0"/>
                                          </p:stCondLst>
                                        </p:cTn>
                                        <p:tgtEl>
                                          <p:spTgt spid="7">
                                            <p:txEl>
                                              <p:pRg st="5" end="5"/>
                                            </p:txEl>
                                          </p:spTgt>
                                        </p:tgtEl>
                                        <p:attrNameLst>
                                          <p:attrName>style.visibility</p:attrName>
                                        </p:attrNameLst>
                                      </p:cBhvr>
                                      <p:to>
                                        <p:strVal val="visible"/>
                                      </p:to>
                                    </p:set>
                                    <p:anim calcmode="lin" valueType="num">
                                      <p:cBhvr>
                                        <p:cTn id="46" dur="500" fill="hold"/>
                                        <p:tgtEl>
                                          <p:spTgt spid="7">
                                            <p:txEl>
                                              <p:pRg st="5" end="5"/>
                                            </p:txEl>
                                          </p:spTgt>
                                        </p:tgtEl>
                                        <p:attrNameLst>
                                          <p:attrName>ppt_w</p:attrName>
                                        </p:attrNameLst>
                                      </p:cBhvr>
                                      <p:tavLst>
                                        <p:tav tm="0">
                                          <p:val>
                                            <p:fltVal val="0"/>
                                          </p:val>
                                        </p:tav>
                                        <p:tav tm="100000">
                                          <p:val>
                                            <p:strVal val="#ppt_w"/>
                                          </p:val>
                                        </p:tav>
                                      </p:tavLst>
                                    </p:anim>
                                    <p:anim calcmode="lin" valueType="num">
                                      <p:cBhvr>
                                        <p:cTn id="47" dur="500" fill="hold"/>
                                        <p:tgtEl>
                                          <p:spTgt spid="7">
                                            <p:txEl>
                                              <p:pRg st="5" end="5"/>
                                            </p:txEl>
                                          </p:spTgt>
                                        </p:tgtEl>
                                        <p:attrNameLst>
                                          <p:attrName>ppt_h</p:attrName>
                                        </p:attrNameLst>
                                      </p:cBhvr>
                                      <p:tavLst>
                                        <p:tav tm="0">
                                          <p:val>
                                            <p:fltVal val="0"/>
                                          </p:val>
                                        </p:tav>
                                        <p:tav tm="100000">
                                          <p:val>
                                            <p:strVal val="#ppt_h"/>
                                          </p:val>
                                        </p:tav>
                                      </p:tavLst>
                                    </p:anim>
                                    <p:animEffect transition="in" filter="fade">
                                      <p:cBhvr>
                                        <p:cTn id="48" dur="500"/>
                                        <p:tgtEl>
                                          <p:spTgt spid="7">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additive="base">
                                        <p:cTn id="53" dur="500" fill="hold"/>
                                        <p:tgtEl>
                                          <p:spTgt spid="8"/>
                                        </p:tgtEl>
                                        <p:attrNameLst>
                                          <p:attrName>ppt_x</p:attrName>
                                        </p:attrNameLst>
                                      </p:cBhvr>
                                      <p:tavLst>
                                        <p:tav tm="0">
                                          <p:val>
                                            <p:strVal val="#ppt_x"/>
                                          </p:val>
                                        </p:tav>
                                        <p:tav tm="100000">
                                          <p:val>
                                            <p:strVal val="#ppt_x"/>
                                          </p:val>
                                        </p:tav>
                                      </p:tavLst>
                                    </p:anim>
                                    <p:anim calcmode="lin" valueType="num">
                                      <p:cBhvr additive="base">
                                        <p:cTn id="5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nodeType="clickEffect">
                                  <p:stCondLst>
                                    <p:cond delay="0"/>
                                  </p:stCondLst>
                                  <p:childTnLst>
                                    <p:set>
                                      <p:cBhvr>
                                        <p:cTn id="58" dur="1" fill="hold">
                                          <p:stCondLst>
                                            <p:cond delay="0"/>
                                          </p:stCondLst>
                                        </p:cTn>
                                        <p:tgtEl>
                                          <p:spTgt spid="7">
                                            <p:txEl>
                                              <p:pRg st="6" end="6"/>
                                            </p:txEl>
                                          </p:spTgt>
                                        </p:tgtEl>
                                        <p:attrNameLst>
                                          <p:attrName>style.visibility</p:attrName>
                                        </p:attrNameLst>
                                      </p:cBhvr>
                                      <p:to>
                                        <p:strVal val="visible"/>
                                      </p:to>
                                    </p:set>
                                    <p:animEffect transition="in" filter="circle(in)">
                                      <p:cBhvr>
                                        <p:cTn id="59" dur="2000"/>
                                        <p:tgtEl>
                                          <p:spTgt spid="7">
                                            <p:txEl>
                                              <p:pRg st="6" end="6"/>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6" presetClass="entr" presetSubtype="16" fill="hold" nodeType="clickEffect">
                                  <p:stCondLst>
                                    <p:cond delay="0"/>
                                  </p:stCondLst>
                                  <p:childTnLst>
                                    <p:set>
                                      <p:cBhvr>
                                        <p:cTn id="63" dur="1" fill="hold">
                                          <p:stCondLst>
                                            <p:cond delay="0"/>
                                          </p:stCondLst>
                                        </p:cTn>
                                        <p:tgtEl>
                                          <p:spTgt spid="7">
                                            <p:txEl>
                                              <p:pRg st="7" end="7"/>
                                            </p:txEl>
                                          </p:spTgt>
                                        </p:tgtEl>
                                        <p:attrNameLst>
                                          <p:attrName>style.visibility</p:attrName>
                                        </p:attrNameLst>
                                      </p:cBhvr>
                                      <p:to>
                                        <p:strVal val="visible"/>
                                      </p:to>
                                    </p:set>
                                    <p:animEffect transition="in" filter="circle(in)">
                                      <p:cBhvr>
                                        <p:cTn id="64" dur="2000"/>
                                        <p:tgtEl>
                                          <p:spTgt spid="7">
                                            <p:txEl>
                                              <p:pRg st="7" end="7"/>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6" presetClass="entr" presetSubtype="16" fill="hold" nodeType="clickEffect">
                                  <p:stCondLst>
                                    <p:cond delay="0"/>
                                  </p:stCondLst>
                                  <p:childTnLst>
                                    <p:set>
                                      <p:cBhvr>
                                        <p:cTn id="68" dur="1" fill="hold">
                                          <p:stCondLst>
                                            <p:cond delay="0"/>
                                          </p:stCondLst>
                                        </p:cTn>
                                        <p:tgtEl>
                                          <p:spTgt spid="7">
                                            <p:txEl>
                                              <p:pRg st="8" end="8"/>
                                            </p:txEl>
                                          </p:spTgt>
                                        </p:tgtEl>
                                        <p:attrNameLst>
                                          <p:attrName>style.visibility</p:attrName>
                                        </p:attrNameLst>
                                      </p:cBhvr>
                                      <p:to>
                                        <p:strVal val="visible"/>
                                      </p:to>
                                    </p:set>
                                    <p:animEffect transition="in" filter="circle(in)">
                                      <p:cBhvr>
                                        <p:cTn id="69" dur="2000"/>
                                        <p:tgtEl>
                                          <p:spTgt spid="7">
                                            <p:txEl>
                                              <p:pRg st="8" end="8"/>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6" presetClass="entr" presetSubtype="16" fill="hold" nodeType="clickEffect">
                                  <p:stCondLst>
                                    <p:cond delay="0"/>
                                  </p:stCondLst>
                                  <p:childTnLst>
                                    <p:set>
                                      <p:cBhvr>
                                        <p:cTn id="73" dur="1" fill="hold">
                                          <p:stCondLst>
                                            <p:cond delay="0"/>
                                          </p:stCondLst>
                                        </p:cTn>
                                        <p:tgtEl>
                                          <p:spTgt spid="7">
                                            <p:txEl>
                                              <p:pRg st="9" end="9"/>
                                            </p:txEl>
                                          </p:spTgt>
                                        </p:tgtEl>
                                        <p:attrNameLst>
                                          <p:attrName>style.visibility</p:attrName>
                                        </p:attrNameLst>
                                      </p:cBhvr>
                                      <p:to>
                                        <p:strVal val="visible"/>
                                      </p:to>
                                    </p:set>
                                    <p:animEffect transition="in" filter="circle(in)">
                                      <p:cBhvr>
                                        <p:cTn id="74" dur="2000"/>
                                        <p:tgtEl>
                                          <p:spTgt spid="7">
                                            <p:txEl>
                                              <p:pRg st="9" end="9"/>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0"/>
                                        </p:tgtEl>
                                        <p:attrNameLst>
                                          <p:attrName>style.visibility</p:attrName>
                                        </p:attrNameLst>
                                      </p:cBhvr>
                                      <p:to>
                                        <p:strVal val="visible"/>
                                      </p:to>
                                    </p:set>
                                    <p:anim calcmode="lin" valueType="num">
                                      <p:cBhvr additive="base">
                                        <p:cTn id="79" dur="500" fill="hold"/>
                                        <p:tgtEl>
                                          <p:spTgt spid="10"/>
                                        </p:tgtEl>
                                        <p:attrNameLst>
                                          <p:attrName>ppt_x</p:attrName>
                                        </p:attrNameLst>
                                      </p:cBhvr>
                                      <p:tavLst>
                                        <p:tav tm="0">
                                          <p:val>
                                            <p:strVal val="#ppt_x"/>
                                          </p:val>
                                        </p:tav>
                                        <p:tav tm="100000">
                                          <p:val>
                                            <p:strVal val="#ppt_x"/>
                                          </p:val>
                                        </p:tav>
                                      </p:tavLst>
                                    </p:anim>
                                    <p:anim calcmode="lin" valueType="num">
                                      <p:cBhvr additive="base">
                                        <p:cTn id="8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1572039" y="618725"/>
            <a:ext cx="6934200" cy="1152436"/>
          </a:xfrm>
          <a:prstGeom prst="ribbon">
            <a:avLst/>
          </a:prstGeom>
          <a:solidFill>
            <a:schemeClr val="bg1">
              <a:lumMod val="95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800" dirty="0">
                <a:solidFill>
                  <a:schemeClr val="tx1"/>
                </a:solidFill>
                <a:latin typeface="Arial Rounded MT Bold" panose="020F0704030504030204" pitchFamily="34" charset="0"/>
              </a:rPr>
              <a:t>Pair work</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096" y="1771161"/>
            <a:ext cx="3246784" cy="4245425"/>
          </a:xfrm>
          <a:prstGeom prst="ellipse">
            <a:avLst/>
          </a:prstGeom>
          <a:solidFill>
            <a:schemeClr val="bg1">
              <a:lumMod val="95000"/>
            </a:schemeClr>
          </a:solidFill>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6" name="Vertical Scroll 5"/>
          <p:cNvSpPr/>
          <p:nvPr/>
        </p:nvSpPr>
        <p:spPr>
          <a:xfrm>
            <a:off x="3412436" y="2385390"/>
            <a:ext cx="5559286" cy="3631195"/>
          </a:xfrm>
          <a:prstGeom prst="verticalScroll">
            <a:avLst/>
          </a:prstGeom>
          <a:solidFill>
            <a:schemeClr val="bg1">
              <a:lumMod val="95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000" dirty="0">
                <a:latin typeface="Arial Rounded MT Bold" panose="020F0704030504030204" pitchFamily="34" charset="0"/>
              </a:rPr>
              <a:t>Discuss about  significant of May Day.  </a:t>
            </a:r>
          </a:p>
        </p:txBody>
      </p:sp>
    </p:spTree>
    <p:extLst>
      <p:ext uri="{BB962C8B-B14F-4D97-AF65-F5344CB8AC3E}">
        <p14:creationId xmlns:p14="http://schemas.microsoft.com/office/powerpoint/2010/main" val="2626081959"/>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2111159" y="156396"/>
            <a:ext cx="6349647" cy="1353275"/>
          </a:xfrm>
          <a:prstGeom prst="ribbon">
            <a:avLst/>
          </a:prstGeom>
          <a:solidFill>
            <a:schemeClr val="bg1">
              <a:lumMod val="95000"/>
            </a:schemeClr>
          </a:solidFill>
          <a:ln>
            <a:solidFill>
              <a:schemeClr val="accent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000" dirty="0">
                <a:solidFill>
                  <a:schemeClr val="tx1"/>
                </a:solidFill>
                <a:latin typeface="Arial Rounded MT Bold" panose="020F0704030504030204" pitchFamily="34" charset="0"/>
              </a:rPr>
              <a:t>Group work</a:t>
            </a:r>
          </a:p>
        </p:txBody>
      </p:sp>
      <p:sp>
        <p:nvSpPr>
          <p:cNvPr id="5" name="Snip and Round Single Corner Rectangle 4"/>
          <p:cNvSpPr/>
          <p:nvPr/>
        </p:nvSpPr>
        <p:spPr>
          <a:xfrm>
            <a:off x="2203698" y="1565163"/>
            <a:ext cx="6257108" cy="901339"/>
          </a:xfrm>
          <a:prstGeom prst="snipRoundRect">
            <a:avLst/>
          </a:prstGeom>
          <a:solidFill>
            <a:schemeClr val="bg1">
              <a:lumMod val="95000"/>
            </a:schemeClr>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600" dirty="0">
                <a:latin typeface="Arial Rounded MT Bold" panose="020F0704030504030204" pitchFamily="34" charset="0"/>
              </a:rPr>
              <a:t>Answer the questions</a:t>
            </a:r>
          </a:p>
        </p:txBody>
      </p:sp>
      <p:sp>
        <p:nvSpPr>
          <p:cNvPr id="2" name="Rectangle 1"/>
          <p:cNvSpPr/>
          <p:nvPr/>
        </p:nvSpPr>
        <p:spPr>
          <a:xfrm>
            <a:off x="397566" y="2522390"/>
            <a:ext cx="8557202" cy="4031873"/>
          </a:xfrm>
          <a:prstGeom prst="rect">
            <a:avLst/>
          </a:prstGeom>
          <a:solidFill>
            <a:schemeClr val="bg1">
              <a:lumMod val="95000"/>
            </a:schemeClr>
          </a:solidFill>
        </p:spPr>
        <p:txBody>
          <a:bodyPr wrap="square">
            <a:spAutoFit/>
          </a:bodyPr>
          <a:lstStyle/>
          <a:p>
            <a:r>
              <a:rPr lang="en-US" sz="3200" dirty="0">
                <a:latin typeface="Arial Rounded MT Bold" panose="020F0704030504030204" pitchFamily="34" charset="0"/>
              </a:rPr>
              <a:t>a. What happened on this day? </a:t>
            </a:r>
          </a:p>
          <a:p>
            <a:r>
              <a:rPr lang="en-US" sz="3200" dirty="0">
                <a:latin typeface="Arial Rounded MT Bold" panose="020F0704030504030204" pitchFamily="34" charset="0"/>
              </a:rPr>
              <a:t>b. What does May Day refer to? </a:t>
            </a:r>
          </a:p>
          <a:p>
            <a:r>
              <a:rPr lang="en-US" sz="3200" dirty="0">
                <a:latin typeface="Arial Rounded MT Bold" panose="020F0704030504030204" pitchFamily="34" charset="0"/>
              </a:rPr>
              <a:t>c. Why did the workers in Chicago go on a strike?</a:t>
            </a:r>
          </a:p>
          <a:p>
            <a:r>
              <a:rPr lang="en-US" sz="3200" dirty="0">
                <a:latin typeface="Arial Rounded MT Bold" panose="020F0704030504030204" pitchFamily="34" charset="0"/>
              </a:rPr>
              <a:t>d. What does May Day commemorate/Why is May Day celebrated today?</a:t>
            </a:r>
          </a:p>
          <a:p>
            <a:r>
              <a:rPr lang="en-US" sz="3200" dirty="0">
                <a:latin typeface="Arial Rounded MT Bold" panose="020F0704030504030204" pitchFamily="34" charset="0"/>
              </a:rPr>
              <a:t>e. Which demand did the workers struggle for?</a:t>
            </a:r>
          </a:p>
        </p:txBody>
      </p:sp>
      <p:pic>
        <p:nvPicPr>
          <p:cNvPr id="6" name="Picture 2" descr="C:\Users\Sabina Yasmin\Downloads\group wor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278" y="334231"/>
            <a:ext cx="2452255" cy="1175835"/>
          </a:xfrm>
          <a:prstGeom prst="ellipse">
            <a:avLst/>
          </a:prstGeom>
          <a:solidFill>
            <a:schemeClr val="bg1">
              <a:lumMod val="95000"/>
            </a:schemeClr>
          </a:solidFill>
          <a:ln>
            <a:noFill/>
          </a:ln>
          <a:effectLst>
            <a:softEdge rad="112500"/>
          </a:effectLst>
          <a:extLst/>
        </p:spPr>
      </p:pic>
    </p:spTree>
    <p:extLst>
      <p:ext uri="{BB962C8B-B14F-4D97-AF65-F5344CB8AC3E}">
        <p14:creationId xmlns:p14="http://schemas.microsoft.com/office/powerpoint/2010/main" val="419926410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2">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p:cTn id="26"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2">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 calcmode="lin" valueType="num">
                                      <p:cBhvr>
                                        <p:cTn id="33"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2">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2">
                                            <p:txEl>
                                              <p:pRg st="4" end="4"/>
                                            </p:txEl>
                                          </p:spTgt>
                                        </p:tgtEl>
                                        <p:attrNameLst>
                                          <p:attrName>style.visibility</p:attrName>
                                        </p:attrNameLst>
                                      </p:cBhvr>
                                      <p:to>
                                        <p:strVal val="visible"/>
                                      </p:to>
                                    </p:set>
                                    <p:anim calcmode="lin" valueType="num">
                                      <p:cBhvr>
                                        <p:cTn id="40"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1485671" y="175737"/>
            <a:ext cx="5623198" cy="1149531"/>
          </a:xfrm>
          <a:prstGeom prst="ribbon">
            <a:avLst/>
          </a:prstGeom>
          <a:solidFill>
            <a:schemeClr val="bg1">
              <a:lumMod val="95000"/>
            </a:schemeClr>
          </a:solidFill>
          <a:ln>
            <a:solidFill>
              <a:schemeClr val="accent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000" dirty="0">
                <a:solidFill>
                  <a:schemeClr val="tx1"/>
                </a:solidFill>
                <a:latin typeface="Arial Rounded MT Bold" panose="020F0704030504030204" pitchFamily="34" charset="0"/>
              </a:rPr>
              <a:t>Evaluation</a:t>
            </a:r>
          </a:p>
        </p:txBody>
      </p:sp>
      <p:sp>
        <p:nvSpPr>
          <p:cNvPr id="5" name="Snip and Round Single Corner Rectangle 4"/>
          <p:cNvSpPr/>
          <p:nvPr/>
        </p:nvSpPr>
        <p:spPr>
          <a:xfrm>
            <a:off x="1887698" y="1379113"/>
            <a:ext cx="6257108" cy="901339"/>
          </a:xfrm>
          <a:prstGeom prst="snipRoundRect">
            <a:avLst/>
          </a:prstGeom>
          <a:solidFill>
            <a:schemeClr val="bg1">
              <a:lumMod val="95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400" dirty="0">
                <a:latin typeface="Arial Rounded MT Bold" panose="020F0704030504030204" pitchFamily="34" charset="0"/>
              </a:rPr>
              <a:t>Answer the questions</a:t>
            </a:r>
          </a:p>
        </p:txBody>
      </p:sp>
      <p:sp>
        <p:nvSpPr>
          <p:cNvPr id="2" name="Rectangle 1"/>
          <p:cNvSpPr/>
          <p:nvPr/>
        </p:nvSpPr>
        <p:spPr>
          <a:xfrm>
            <a:off x="335782" y="2280452"/>
            <a:ext cx="8478725" cy="4031873"/>
          </a:xfrm>
          <a:prstGeom prst="rect">
            <a:avLst/>
          </a:prstGeom>
          <a:solidFill>
            <a:schemeClr val="bg1">
              <a:lumMod val="95000"/>
            </a:schemeClr>
          </a:solidFill>
        </p:spPr>
        <p:txBody>
          <a:bodyPr wrap="square">
            <a:spAutoFit/>
          </a:bodyPr>
          <a:lstStyle/>
          <a:p>
            <a:r>
              <a:rPr lang="en-US" sz="3200" dirty="0">
                <a:latin typeface="Arial Rounded MT Bold" panose="020F0704030504030204" pitchFamily="34" charset="0"/>
              </a:rPr>
              <a:t>a. How long did the workers have to work in a day before the May 1 strike?</a:t>
            </a:r>
          </a:p>
          <a:p>
            <a:r>
              <a:rPr lang="en-US" sz="3200" dirty="0">
                <a:latin typeface="Arial Rounded MT Bold" panose="020F0704030504030204" pitchFamily="34" charset="0"/>
              </a:rPr>
              <a:t>b. What happened when the policemen attacked the strikers?</a:t>
            </a:r>
          </a:p>
          <a:p>
            <a:r>
              <a:rPr lang="en-US" sz="3200" dirty="0">
                <a:latin typeface="Arial Rounded MT Bold" panose="020F0704030504030204" pitchFamily="34" charset="0"/>
              </a:rPr>
              <a:t>c. What activities did the workers do against the authority?</a:t>
            </a:r>
          </a:p>
          <a:p>
            <a:r>
              <a:rPr lang="en-US" sz="3200" dirty="0">
                <a:latin typeface="Arial Rounded MT Bold" panose="020F0704030504030204" pitchFamily="34" charset="0"/>
              </a:rPr>
              <a:t>d. What do you learn from the events of May 1, 1886</a:t>
            </a:r>
            <a:r>
              <a:rPr lang="en-US" sz="3200" dirty="0" smtClean="0">
                <a:latin typeface="Arial Rounded MT Bold" panose="020F0704030504030204" pitchFamily="34" charset="0"/>
              </a:rPr>
              <a:t>?</a:t>
            </a:r>
            <a:endParaRPr lang="en-US" sz="3200" dirty="0">
              <a:latin typeface="Arial Rounded MT Bold" panose="020F0704030504030204" pitchFamily="34" charset="0"/>
            </a:endParaRPr>
          </a:p>
        </p:txBody>
      </p:sp>
    </p:spTree>
    <p:extLst>
      <p:ext uri="{BB962C8B-B14F-4D97-AF65-F5344CB8AC3E}">
        <p14:creationId xmlns:p14="http://schemas.microsoft.com/office/powerpoint/2010/main" val="426305023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2">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p:cTn id="26"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2">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 calcmode="lin" valueType="num">
                                      <p:cBhvr>
                                        <p:cTn id="33"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376645" y="190459"/>
            <a:ext cx="8316594" cy="1153160"/>
          </a:xfrm>
          <a:prstGeom prst="ribbon">
            <a:avLst/>
          </a:prstGeom>
          <a:solidFill>
            <a:schemeClr val="bg1">
              <a:lumMod val="95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800" dirty="0">
                <a:solidFill>
                  <a:schemeClr val="tx1"/>
                </a:solidFill>
                <a:latin typeface="Arial Rounded MT Bold" panose="020F0704030504030204" pitchFamily="34" charset="0"/>
              </a:rPr>
              <a:t>Home work</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610" y="1705666"/>
            <a:ext cx="3627852" cy="3882209"/>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6" name="Horizontal Scroll 5"/>
          <p:cNvSpPr/>
          <p:nvPr/>
        </p:nvSpPr>
        <p:spPr>
          <a:xfrm>
            <a:off x="3940935" y="1917701"/>
            <a:ext cx="4964525" cy="4679042"/>
          </a:xfrm>
          <a:prstGeom prst="horizontalScroll">
            <a:avLst/>
          </a:prstGeom>
          <a:solidFill>
            <a:schemeClr val="bg1">
              <a:lumMod val="95000"/>
            </a:schemeClr>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just"/>
            <a:r>
              <a:rPr lang="en-US" sz="4000" dirty="0">
                <a:solidFill>
                  <a:schemeClr val="tx1"/>
                </a:solidFill>
                <a:latin typeface="Arial Rounded MT Bold" panose="020F0704030504030204" pitchFamily="34" charset="0"/>
              </a:rPr>
              <a:t>Write a short paragraph on ‘Workers Day/ May Day.</a:t>
            </a:r>
          </a:p>
        </p:txBody>
      </p:sp>
    </p:spTree>
    <p:extLst>
      <p:ext uri="{BB962C8B-B14F-4D97-AF65-F5344CB8AC3E}">
        <p14:creationId xmlns:p14="http://schemas.microsoft.com/office/powerpoint/2010/main" val="3920273367"/>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xmlns="" id="{F042CF18-28CE-4862-A7B4-B71FE4BACE81}"/>
              </a:ext>
            </a:extLst>
          </p:cNvPr>
          <p:cNvPicPr>
            <a:picLocks noChangeAspect="1"/>
          </p:cNvPicPr>
          <p:nvPr/>
        </p:nvPicPr>
        <p:blipFill rotWithShape="1">
          <a:blip r:embed="rId2">
            <a:extLst>
              <a:ext uri="{28A0092B-C50C-407E-A947-70E740481C1C}">
                <a14:useLocalDpi xmlns:a14="http://schemas.microsoft.com/office/drawing/2010/main" val="0"/>
              </a:ext>
            </a:extLst>
          </a:blip>
          <a:srcRect l="3904" r="3003"/>
          <a:stretch/>
        </p:blipFill>
        <p:spPr>
          <a:xfrm>
            <a:off x="2036145" y="1169045"/>
            <a:ext cx="4994031" cy="4797083"/>
          </a:xfrm>
          <a:prstGeom prst="rect">
            <a:avLst/>
          </a:prstGeom>
        </p:spPr>
      </p:pic>
      <p:sp>
        <p:nvSpPr>
          <p:cNvPr id="10" name="TextBox 9">
            <a:extLst>
              <a:ext uri="{FF2B5EF4-FFF2-40B4-BE49-F238E27FC236}">
                <a16:creationId xmlns:a16="http://schemas.microsoft.com/office/drawing/2014/main" xmlns="" id="{BA7D4EB4-97F6-43EC-96C4-CCE17C89964D}"/>
              </a:ext>
            </a:extLst>
          </p:cNvPr>
          <p:cNvSpPr txBox="1"/>
          <p:nvPr/>
        </p:nvSpPr>
        <p:spPr>
          <a:xfrm>
            <a:off x="2500380" y="263228"/>
            <a:ext cx="4994031" cy="830997"/>
          </a:xfrm>
          <a:prstGeom prst="rect">
            <a:avLst/>
          </a:prstGeom>
          <a:noFill/>
        </p:spPr>
        <p:txBody>
          <a:bodyPr wrap="square" rtlCol="0">
            <a:spAutoFit/>
            <a:scene3d>
              <a:camera prst="isometricOffAxis1Right"/>
              <a:lightRig rig="threePt" dir="t"/>
            </a:scene3d>
          </a:bodyPr>
          <a:lstStyle/>
          <a:p>
            <a:r>
              <a:rPr lang="en-US" sz="4800" b="1" dirty="0">
                <a:effectLst>
                  <a:glow rad="228600">
                    <a:schemeClr val="accent4">
                      <a:satMod val="175000"/>
                      <a:alpha val="40000"/>
                    </a:schemeClr>
                  </a:glow>
                </a:effectLst>
              </a:rPr>
              <a:t>Thank you all. </a:t>
            </a:r>
          </a:p>
        </p:txBody>
      </p:sp>
    </p:spTree>
    <p:extLst>
      <p:ext uri="{BB962C8B-B14F-4D97-AF65-F5344CB8AC3E}">
        <p14:creationId xmlns:p14="http://schemas.microsoft.com/office/powerpoint/2010/main" val="7817216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3435483" y="634235"/>
            <a:ext cx="5425181" cy="4459458"/>
          </a:xfrm>
          <a:prstGeom prst="horizontalScroll">
            <a:avLst/>
          </a:prstGeom>
          <a:solidFill>
            <a:schemeClr val="bg1">
              <a:lumMod val="95000"/>
            </a:schemeClr>
          </a:solidFill>
          <a:ln>
            <a:solidFill>
              <a:schemeClr val="accent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600" dirty="0" smtClean="0">
                <a:solidFill>
                  <a:schemeClr val="tx1"/>
                </a:solidFill>
                <a:latin typeface="Arial Rounded MT Bold" panose="020F0704030504030204" pitchFamily="34" charset="0"/>
              </a:rPr>
              <a:t>Class: IX &amp; X</a:t>
            </a:r>
            <a:endParaRPr lang="en-US" sz="3600" dirty="0">
              <a:solidFill>
                <a:schemeClr val="tx1"/>
              </a:solidFill>
              <a:latin typeface="Arial Rounded MT Bold" panose="020F0704030504030204" pitchFamily="34" charset="0"/>
            </a:endParaRPr>
          </a:p>
          <a:p>
            <a:pPr algn="ctr"/>
            <a:r>
              <a:rPr lang="en-US" sz="3600" dirty="0">
                <a:solidFill>
                  <a:schemeClr val="tx1"/>
                </a:solidFill>
                <a:latin typeface="Arial Rounded MT Bold" panose="020F0704030504030204" pitchFamily="34" charset="0"/>
              </a:rPr>
              <a:t>Subject : English 1</a:t>
            </a:r>
            <a:r>
              <a:rPr lang="en-US" sz="3600" baseline="30000" dirty="0">
                <a:solidFill>
                  <a:schemeClr val="tx1"/>
                </a:solidFill>
                <a:latin typeface="Arial Rounded MT Bold" panose="020F0704030504030204" pitchFamily="34" charset="0"/>
              </a:rPr>
              <a:t>st</a:t>
            </a:r>
            <a:r>
              <a:rPr lang="en-US" sz="3600" dirty="0">
                <a:solidFill>
                  <a:schemeClr val="tx1"/>
                </a:solidFill>
                <a:latin typeface="Arial Rounded MT Bold" panose="020F0704030504030204" pitchFamily="34" charset="0"/>
              </a:rPr>
              <a:t>   </a:t>
            </a:r>
            <a:r>
              <a:rPr lang="en-US" sz="3600" dirty="0" smtClean="0">
                <a:solidFill>
                  <a:schemeClr val="tx1"/>
                </a:solidFill>
                <a:latin typeface="Arial Rounded MT Bold" panose="020F0704030504030204" pitchFamily="34" charset="0"/>
              </a:rPr>
              <a:t>Paper</a:t>
            </a:r>
          </a:p>
          <a:p>
            <a:pPr algn="ctr"/>
            <a:r>
              <a:rPr lang="en-US" sz="3600" dirty="0" smtClean="0">
                <a:solidFill>
                  <a:schemeClr val="tx1"/>
                </a:solidFill>
                <a:latin typeface="Arial Rounded MT Bold" panose="020F0704030504030204" pitchFamily="34" charset="0"/>
              </a:rPr>
              <a:t>Date: 11/11.2022</a:t>
            </a:r>
            <a:endParaRPr lang="en-US" sz="3600" dirty="0">
              <a:solidFill>
                <a:schemeClr val="tx1"/>
              </a:solidFill>
              <a:latin typeface="Arial Rounded MT Bold" panose="020F070403050403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083" y="1184856"/>
            <a:ext cx="2414761" cy="3908837"/>
          </a:xfrm>
          <a:prstGeom prst="rect">
            <a:avLst/>
          </a:prstGeom>
        </p:spPr>
      </p:pic>
    </p:spTree>
    <p:extLst>
      <p:ext uri="{BB962C8B-B14F-4D97-AF65-F5344CB8AC3E}">
        <p14:creationId xmlns:p14="http://schemas.microsoft.com/office/powerpoint/2010/main" val="1282736811"/>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37527" y="620202"/>
            <a:ext cx="8295657" cy="646331"/>
          </a:xfrm>
          <a:prstGeom prst="rect">
            <a:avLst/>
          </a:prstGeom>
          <a:solidFill>
            <a:schemeClr val="bg1">
              <a:lumMod val="95000"/>
            </a:schemeClr>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3600" i="1" dirty="0">
                <a:latin typeface="Arial Rounded MT Bold" panose="020F0704030504030204" pitchFamily="34" charset="0"/>
              </a:rPr>
              <a:t>Let’s watch some images attentively</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0331" y="2124635"/>
            <a:ext cx="3288918" cy="2877671"/>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8018" y="1680882"/>
            <a:ext cx="4435166" cy="3321424"/>
          </a:xfrm>
          <a:prstGeom prst="rect">
            <a:avLst/>
          </a:prstGeom>
        </p:spPr>
      </p:pic>
    </p:spTree>
    <p:extLst>
      <p:ext uri="{BB962C8B-B14F-4D97-AF65-F5344CB8AC3E}">
        <p14:creationId xmlns:p14="http://schemas.microsoft.com/office/powerpoint/2010/main" val="1753025778"/>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92996" y="295827"/>
            <a:ext cx="8703808" cy="1394184"/>
          </a:xfrm>
          <a:prstGeom prst="roundRect">
            <a:avLst/>
          </a:prstGeom>
          <a:solidFill>
            <a:schemeClr val="bg1">
              <a:lumMod val="95000"/>
            </a:schemeClr>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200" dirty="0">
                <a:latin typeface="Arial Rounded MT Bold" panose="020F0704030504030204" pitchFamily="34" charset="0"/>
              </a:rPr>
              <a:t>Can you guess what’s the today’s topic by watching the video &amp; these images? </a:t>
            </a:r>
          </a:p>
        </p:txBody>
      </p:sp>
      <p:sp>
        <p:nvSpPr>
          <p:cNvPr id="9" name="Rounded Rectangle 8"/>
          <p:cNvSpPr/>
          <p:nvPr/>
        </p:nvSpPr>
        <p:spPr>
          <a:xfrm>
            <a:off x="2001078" y="1967708"/>
            <a:ext cx="5355015" cy="1012874"/>
          </a:xfrm>
          <a:prstGeom prst="roundRect">
            <a:avLst/>
          </a:prstGeom>
          <a:solidFill>
            <a:schemeClr val="bg1">
              <a:lumMod val="95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200" dirty="0">
                <a:solidFill>
                  <a:schemeClr val="tx1"/>
                </a:solidFill>
                <a:latin typeface="Arial Rounded MT Bold" panose="020F0704030504030204" pitchFamily="34" charset="0"/>
              </a:rPr>
              <a:t>Exactly today’s topic is-</a:t>
            </a:r>
          </a:p>
        </p:txBody>
      </p:sp>
      <p:sp>
        <p:nvSpPr>
          <p:cNvPr id="15" name="Horizontal Scroll 14"/>
          <p:cNvSpPr/>
          <p:nvPr/>
        </p:nvSpPr>
        <p:spPr>
          <a:xfrm>
            <a:off x="1205948" y="2806497"/>
            <a:ext cx="7436028" cy="3626859"/>
          </a:xfrm>
          <a:prstGeom prst="horizontalScroll">
            <a:avLst/>
          </a:prstGeom>
          <a:solidFill>
            <a:schemeClr val="bg1">
              <a:lumMod val="95000"/>
            </a:schemeClr>
          </a:solidFill>
          <a:ln>
            <a:solidFill>
              <a:schemeClr val="accent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i="1" dirty="0">
                <a:solidFill>
                  <a:schemeClr val="tx1"/>
                </a:solidFill>
                <a:latin typeface="Arial Rounded MT Bold" panose="020F0704030504030204" pitchFamily="34" charset="0"/>
              </a:rPr>
              <a:t>Unit:3, Events and Festivals</a:t>
            </a:r>
          </a:p>
          <a:p>
            <a:pPr algn="ctr"/>
            <a:r>
              <a:rPr lang="en-US" sz="3200" i="1" dirty="0">
                <a:solidFill>
                  <a:schemeClr val="tx1"/>
                </a:solidFill>
                <a:latin typeface="Arial Rounded MT Bold" panose="020F0704030504030204" pitchFamily="34" charset="0"/>
              </a:rPr>
              <a:t>Lesson: 2</a:t>
            </a:r>
          </a:p>
          <a:p>
            <a:pPr algn="ctr"/>
            <a:r>
              <a:rPr lang="en-US" sz="3200" i="1" dirty="0">
                <a:solidFill>
                  <a:schemeClr val="tx1"/>
                </a:solidFill>
                <a:latin typeface="Arial Rounded MT Bold" panose="020F0704030504030204" pitchFamily="34" charset="0"/>
              </a:rPr>
              <a:t>May Day</a:t>
            </a:r>
          </a:p>
        </p:txBody>
      </p:sp>
    </p:spTree>
    <p:extLst>
      <p:ext uri="{BB962C8B-B14F-4D97-AF65-F5344CB8AC3E}">
        <p14:creationId xmlns:p14="http://schemas.microsoft.com/office/powerpoint/2010/main" val="373507985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1000" fill="hold"/>
                                        <p:tgtEl>
                                          <p:spTgt spid="15"/>
                                        </p:tgtEl>
                                        <p:attrNameLst>
                                          <p:attrName>ppt_w</p:attrName>
                                        </p:attrNameLst>
                                      </p:cBhvr>
                                      <p:tavLst>
                                        <p:tav tm="0">
                                          <p:val>
                                            <p:strVal val="#ppt_w*0.70"/>
                                          </p:val>
                                        </p:tav>
                                        <p:tav tm="100000">
                                          <p:val>
                                            <p:strVal val="#ppt_w"/>
                                          </p:val>
                                        </p:tav>
                                      </p:tavLst>
                                    </p:anim>
                                    <p:anim calcmode="lin" valueType="num">
                                      <p:cBhvr>
                                        <p:cTn id="13" dur="1000" fill="hold"/>
                                        <p:tgtEl>
                                          <p:spTgt spid="15"/>
                                        </p:tgtEl>
                                        <p:attrNameLst>
                                          <p:attrName>ppt_h</p:attrName>
                                        </p:attrNameLst>
                                      </p:cBhvr>
                                      <p:tavLst>
                                        <p:tav tm="0">
                                          <p:val>
                                            <p:strVal val="#ppt_h"/>
                                          </p:val>
                                        </p:tav>
                                        <p:tav tm="100000">
                                          <p:val>
                                            <p:strVal val="#ppt_h"/>
                                          </p:val>
                                        </p:tav>
                                      </p:tavLst>
                                    </p:anim>
                                    <p:animEffect transition="in" filter="fade">
                                      <p:cBhvr>
                                        <p:cTn id="14"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539247" y="160757"/>
            <a:ext cx="7819142" cy="1491175"/>
          </a:xfrm>
          <a:prstGeom prst="ribbon">
            <a:avLst/>
          </a:prstGeom>
          <a:solidFill>
            <a:schemeClr val="bg1">
              <a:lumMod val="95000"/>
            </a:schemeClr>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3600" i="1" dirty="0">
                <a:solidFill>
                  <a:schemeClr val="tx1"/>
                </a:solidFill>
                <a:latin typeface="Arial Rounded MT Bold" panose="020F0704030504030204" pitchFamily="34" charset="0"/>
              </a:rPr>
              <a:t>Learning outcome</a:t>
            </a:r>
          </a:p>
        </p:txBody>
      </p:sp>
      <p:sp>
        <p:nvSpPr>
          <p:cNvPr id="5" name="Round Diagonal Corner Rectangle 4"/>
          <p:cNvSpPr/>
          <p:nvPr/>
        </p:nvSpPr>
        <p:spPr>
          <a:xfrm>
            <a:off x="539247" y="1826724"/>
            <a:ext cx="7819141" cy="1357936"/>
          </a:xfrm>
          <a:prstGeom prst="round2DiagRect">
            <a:avLst/>
          </a:prstGeom>
          <a:solidFill>
            <a:schemeClr val="bg1">
              <a:lumMod val="95000"/>
            </a:schemeClr>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marL="571500" indent="-571500" algn="ctr">
              <a:buFont typeface="Arial" panose="020B0604020202020204" pitchFamily="34" charset="0"/>
              <a:buChar char="•"/>
            </a:pPr>
            <a:endParaRPr lang="en-US" sz="3600" dirty="0">
              <a:solidFill>
                <a:schemeClr val="tx1"/>
              </a:solidFill>
              <a:latin typeface="Arial Rounded MT Bold" panose="020F0704030504030204" pitchFamily="34" charset="0"/>
            </a:endParaRPr>
          </a:p>
          <a:p>
            <a:pPr algn="ctr"/>
            <a:r>
              <a:rPr lang="en-US" sz="3200" dirty="0">
                <a:solidFill>
                  <a:schemeClr val="tx1"/>
                </a:solidFill>
                <a:latin typeface="Arial Rounded MT Bold" panose="020F0704030504030204" pitchFamily="34" charset="0"/>
              </a:rPr>
              <a:t>At the end of the lesson, students will be able to-</a:t>
            </a:r>
          </a:p>
          <a:p>
            <a:pPr marL="685800" indent="-685800" algn="ctr">
              <a:buFont typeface="Arial" panose="020B0604020202020204" pitchFamily="34" charset="0"/>
              <a:buChar char="•"/>
            </a:pPr>
            <a:endParaRPr lang="en-US" sz="4000" dirty="0">
              <a:solidFill>
                <a:schemeClr val="tx1"/>
              </a:solidFill>
            </a:endParaRPr>
          </a:p>
        </p:txBody>
      </p:sp>
      <p:sp>
        <p:nvSpPr>
          <p:cNvPr id="6" name="Round Single Corner Rectangle 5"/>
          <p:cNvSpPr/>
          <p:nvPr/>
        </p:nvSpPr>
        <p:spPr>
          <a:xfrm>
            <a:off x="539247" y="3184660"/>
            <a:ext cx="7201652" cy="881743"/>
          </a:xfrm>
          <a:prstGeom prst="round1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600" dirty="0">
                <a:solidFill>
                  <a:schemeClr val="tx1"/>
                </a:solidFill>
                <a:latin typeface="Arial Rounded MT Bold" panose="020F0704030504030204" pitchFamily="34" charset="0"/>
              </a:rPr>
              <a:t>i</a:t>
            </a:r>
            <a:r>
              <a:rPr lang="en-US" sz="3600" dirty="0" smtClean="0">
                <a:solidFill>
                  <a:schemeClr val="tx1"/>
                </a:solidFill>
                <a:latin typeface="Arial Rounded MT Bold" panose="020F0704030504030204" pitchFamily="34" charset="0"/>
              </a:rPr>
              <a:t>ncrease </a:t>
            </a:r>
            <a:r>
              <a:rPr lang="en-US" sz="3600" dirty="0">
                <a:solidFill>
                  <a:schemeClr val="tx1"/>
                </a:solidFill>
                <a:latin typeface="Arial Rounded MT Bold" panose="020F0704030504030204" pitchFamily="34" charset="0"/>
              </a:rPr>
              <a:t>vocabulary</a:t>
            </a:r>
          </a:p>
        </p:txBody>
      </p:sp>
      <p:sp>
        <p:nvSpPr>
          <p:cNvPr id="7" name="Round Diagonal Corner Rectangle 6"/>
          <p:cNvSpPr/>
          <p:nvPr/>
        </p:nvSpPr>
        <p:spPr>
          <a:xfrm>
            <a:off x="539247" y="4128134"/>
            <a:ext cx="7201653" cy="689636"/>
          </a:xfrm>
          <a:prstGeom prst="round2Diag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600" dirty="0">
                <a:solidFill>
                  <a:schemeClr val="tx1"/>
                </a:solidFill>
                <a:latin typeface="Arial Rounded MT Bold" panose="020F0704030504030204" pitchFamily="34" charset="0"/>
              </a:rPr>
              <a:t>a</a:t>
            </a:r>
            <a:r>
              <a:rPr lang="en-US" sz="3600" dirty="0" smtClean="0">
                <a:solidFill>
                  <a:schemeClr val="tx1"/>
                </a:solidFill>
                <a:latin typeface="Arial Rounded MT Bold" panose="020F0704030504030204" pitchFamily="34" charset="0"/>
              </a:rPr>
              <a:t>chieve </a:t>
            </a:r>
            <a:r>
              <a:rPr lang="en-US" sz="3600" dirty="0">
                <a:solidFill>
                  <a:schemeClr val="tx1"/>
                </a:solidFill>
                <a:latin typeface="Arial Rounded MT Bold" panose="020F0704030504030204" pitchFamily="34" charset="0"/>
              </a:rPr>
              <a:t>the reading skill. </a:t>
            </a:r>
          </a:p>
        </p:txBody>
      </p:sp>
      <p:sp>
        <p:nvSpPr>
          <p:cNvPr id="8" name="Rounded Rectangle 7"/>
          <p:cNvSpPr/>
          <p:nvPr/>
        </p:nvSpPr>
        <p:spPr>
          <a:xfrm>
            <a:off x="539247" y="5143700"/>
            <a:ext cx="8003513" cy="662429"/>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600" dirty="0">
                <a:solidFill>
                  <a:schemeClr val="tx1"/>
                </a:solidFill>
                <a:latin typeface="Arial Rounded MT Bold" panose="020F0704030504030204" pitchFamily="34" charset="0"/>
              </a:rPr>
              <a:t>a</a:t>
            </a:r>
            <a:r>
              <a:rPr lang="en-US" sz="3600" dirty="0" smtClean="0">
                <a:solidFill>
                  <a:schemeClr val="tx1"/>
                </a:solidFill>
                <a:latin typeface="Arial Rounded MT Bold" panose="020F0704030504030204" pitchFamily="34" charset="0"/>
              </a:rPr>
              <a:t>nswer </a:t>
            </a:r>
            <a:r>
              <a:rPr lang="en-US" sz="3600" dirty="0">
                <a:solidFill>
                  <a:schemeClr val="tx1"/>
                </a:solidFill>
                <a:latin typeface="Arial Rounded MT Bold" panose="020F0704030504030204" pitchFamily="34" charset="0"/>
              </a:rPr>
              <a:t>the questions easily</a:t>
            </a:r>
            <a:r>
              <a:rPr lang="en-US" sz="4000" dirty="0">
                <a:solidFill>
                  <a:schemeClr val="tx1"/>
                </a:solidFill>
                <a:latin typeface="Arial Rounded MT Bold" panose="020F0704030504030204" pitchFamily="34" charset="0"/>
              </a:rPr>
              <a:t>.</a:t>
            </a:r>
          </a:p>
        </p:txBody>
      </p:sp>
      <p:sp>
        <p:nvSpPr>
          <p:cNvPr id="14" name="Diamond 13"/>
          <p:cNvSpPr/>
          <p:nvPr/>
        </p:nvSpPr>
        <p:spPr>
          <a:xfrm>
            <a:off x="805369" y="3504132"/>
            <a:ext cx="344659" cy="336170"/>
          </a:xfrm>
          <a:prstGeom prst="diamond">
            <a:avLst/>
          </a:prstGeom>
          <a:solidFill>
            <a:schemeClr val="bg1">
              <a:lumMod val="9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solidFill>
                  <a:schemeClr val="tx1"/>
                </a:solidFill>
              </a:rPr>
              <a:t>1</a:t>
            </a:r>
          </a:p>
        </p:txBody>
      </p:sp>
      <p:sp>
        <p:nvSpPr>
          <p:cNvPr id="15" name="Diamond 14"/>
          <p:cNvSpPr/>
          <p:nvPr/>
        </p:nvSpPr>
        <p:spPr>
          <a:xfrm>
            <a:off x="762347" y="4318992"/>
            <a:ext cx="344659" cy="307920"/>
          </a:xfrm>
          <a:prstGeom prst="diamond">
            <a:avLst/>
          </a:prstGeom>
          <a:solidFill>
            <a:schemeClr val="bg1">
              <a:lumMod val="9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solidFill>
                  <a:schemeClr val="tx1"/>
                </a:solidFill>
              </a:rPr>
              <a:t>2</a:t>
            </a:r>
          </a:p>
        </p:txBody>
      </p:sp>
      <p:sp>
        <p:nvSpPr>
          <p:cNvPr id="16" name="Diamond 15"/>
          <p:cNvSpPr/>
          <p:nvPr/>
        </p:nvSpPr>
        <p:spPr>
          <a:xfrm>
            <a:off x="805369" y="5306829"/>
            <a:ext cx="344659" cy="336170"/>
          </a:xfrm>
          <a:prstGeom prst="diamond">
            <a:avLst/>
          </a:prstGeom>
          <a:solidFill>
            <a:schemeClr val="bg1">
              <a:lumMod val="9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solidFill>
                  <a:schemeClr val="tx1"/>
                </a:solidFill>
              </a:rPr>
              <a:t>3</a:t>
            </a:r>
          </a:p>
        </p:txBody>
      </p:sp>
    </p:spTree>
    <p:extLst>
      <p:ext uri="{BB962C8B-B14F-4D97-AF65-F5344CB8AC3E}">
        <p14:creationId xmlns:p14="http://schemas.microsoft.com/office/powerpoint/2010/main" val="34571191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circle(in)">
                                      <p:cBhvr>
                                        <p:cTn id="15" dur="20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circle(in)">
                                      <p:cBhvr>
                                        <p:cTn id="27" dur="20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animEffect transition="in" filter="fade">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circle(in)">
                                      <p:cBhvr>
                                        <p:cTn id="39" dur="20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500" fill="hold"/>
                                        <p:tgtEl>
                                          <p:spTgt spid="8"/>
                                        </p:tgtEl>
                                        <p:attrNameLst>
                                          <p:attrName>ppt_w</p:attrName>
                                        </p:attrNameLst>
                                      </p:cBhvr>
                                      <p:tavLst>
                                        <p:tav tm="0">
                                          <p:val>
                                            <p:fltVal val="0"/>
                                          </p:val>
                                        </p:tav>
                                        <p:tav tm="100000">
                                          <p:val>
                                            <p:strVal val="#ppt_w"/>
                                          </p:val>
                                        </p:tav>
                                      </p:tavLst>
                                    </p:anim>
                                    <p:anim calcmode="lin" valueType="num">
                                      <p:cBhvr>
                                        <p:cTn id="45" dur="500" fill="hold"/>
                                        <p:tgtEl>
                                          <p:spTgt spid="8"/>
                                        </p:tgtEl>
                                        <p:attrNameLst>
                                          <p:attrName>ppt_h</p:attrName>
                                        </p:attrNameLst>
                                      </p:cBhvr>
                                      <p:tavLst>
                                        <p:tav tm="0">
                                          <p:val>
                                            <p:fltVal val="0"/>
                                          </p:val>
                                        </p:tav>
                                        <p:tav tm="100000">
                                          <p:val>
                                            <p:strVal val="#ppt_h"/>
                                          </p:val>
                                        </p:tav>
                                      </p:tavLst>
                                    </p:anim>
                                    <p:animEffect transition="in" filter="fade">
                                      <p:cBhvr>
                                        <p:cTn id="4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4" grpId="0" animBg="1"/>
      <p:bldP spid="15"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354" y="27714"/>
            <a:ext cx="3900702" cy="584775"/>
          </a:xfrm>
          <a:prstGeom prst="rect">
            <a:avLst/>
          </a:prstGeom>
          <a:solidFill>
            <a:schemeClr val="bg1">
              <a:lumMod val="95000"/>
            </a:schemeClr>
          </a:solidFill>
        </p:spPr>
        <p:txBody>
          <a:bodyPr wrap="square" rtlCol="0">
            <a:spAutoFit/>
          </a:bodyPr>
          <a:lstStyle/>
          <a:p>
            <a:r>
              <a:rPr lang="en-US" sz="3200" u="sng" dirty="0">
                <a:solidFill>
                  <a:srgbClr val="0070C0"/>
                </a:solidFill>
                <a:latin typeface="Arial Rounded MT Bold" panose="020F0704030504030204" pitchFamily="34" charset="0"/>
              </a:rPr>
              <a:t>Commemorate :v1</a:t>
            </a:r>
          </a:p>
        </p:txBody>
      </p:sp>
      <p:sp>
        <p:nvSpPr>
          <p:cNvPr id="8" name="Rounded Rectangle 7"/>
          <p:cNvSpPr/>
          <p:nvPr/>
        </p:nvSpPr>
        <p:spPr>
          <a:xfrm>
            <a:off x="3088318" y="791049"/>
            <a:ext cx="5834506" cy="1411513"/>
          </a:xfrm>
          <a:prstGeom prst="roundRect">
            <a:avLst/>
          </a:prstGeom>
          <a:solidFill>
            <a:schemeClr val="bg1">
              <a:lumMod val="95000"/>
            </a:schemeClr>
          </a:solidFill>
          <a:ln>
            <a:solidFill>
              <a:schemeClr val="accent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a:solidFill>
                  <a:schemeClr val="tx1"/>
                </a:solidFill>
                <a:latin typeface="Arial Rounded MT Bold" panose="020F0704030504030204" pitchFamily="34" charset="0"/>
              </a:rPr>
              <a:t>Mean: recall and show respect for someone or something </a:t>
            </a:r>
          </a:p>
        </p:txBody>
      </p:sp>
      <p:sp>
        <p:nvSpPr>
          <p:cNvPr id="9" name="Rounded Rectangle 8"/>
          <p:cNvSpPr/>
          <p:nvPr/>
        </p:nvSpPr>
        <p:spPr>
          <a:xfrm>
            <a:off x="3180414" y="2294613"/>
            <a:ext cx="5742673" cy="1142901"/>
          </a:xfrm>
          <a:prstGeom prst="roundRect">
            <a:avLst/>
          </a:prstGeom>
          <a:solidFill>
            <a:schemeClr val="bg1">
              <a:lumMod val="95000"/>
            </a:schemeClr>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200" dirty="0" err="1">
                <a:solidFill>
                  <a:schemeClr val="tx1"/>
                </a:solidFill>
                <a:latin typeface="Arial Rounded MT Bold" panose="020F0704030504030204" pitchFamily="34" charset="0"/>
              </a:rPr>
              <a:t>Syn</a:t>
            </a:r>
            <a:r>
              <a:rPr lang="en-US" sz="3200" dirty="0">
                <a:solidFill>
                  <a:schemeClr val="tx1"/>
                </a:solidFill>
                <a:latin typeface="Arial Rounded MT Bold" panose="020F0704030504030204" pitchFamily="34" charset="0"/>
              </a:rPr>
              <a:t>: remind, recall </a:t>
            </a:r>
          </a:p>
        </p:txBody>
      </p:sp>
      <p:sp>
        <p:nvSpPr>
          <p:cNvPr id="10" name="Rounded Rectangle 9"/>
          <p:cNvSpPr/>
          <p:nvPr/>
        </p:nvSpPr>
        <p:spPr>
          <a:xfrm>
            <a:off x="3226132" y="3572552"/>
            <a:ext cx="5696691" cy="1100608"/>
          </a:xfrm>
          <a:prstGeom prst="roundRect">
            <a:avLst/>
          </a:prstGeom>
          <a:solidFill>
            <a:schemeClr val="bg1">
              <a:lumMod val="95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dirty="0">
                <a:solidFill>
                  <a:schemeClr val="tx1"/>
                </a:solidFill>
                <a:latin typeface="Arial Rounded MT Bold" panose="020F0704030504030204" pitchFamily="34" charset="0"/>
              </a:rPr>
              <a:t>Ant: ignore </a:t>
            </a:r>
          </a:p>
        </p:txBody>
      </p:sp>
      <p:sp>
        <p:nvSpPr>
          <p:cNvPr id="11" name="TextBox 10"/>
          <p:cNvSpPr txBox="1"/>
          <p:nvPr/>
        </p:nvSpPr>
        <p:spPr>
          <a:xfrm>
            <a:off x="5370552" y="0"/>
            <a:ext cx="2923442" cy="584775"/>
          </a:xfrm>
          <a:prstGeom prst="rect">
            <a:avLst/>
          </a:prstGeom>
          <a:solidFill>
            <a:schemeClr val="bg1">
              <a:lumMod val="95000"/>
            </a:schemeClr>
          </a:solidFill>
        </p:spPr>
        <p:txBody>
          <a:bodyPr wrap="square" rtlCol="0">
            <a:spAutoFit/>
          </a:bodyPr>
          <a:lstStyle/>
          <a:p>
            <a:r>
              <a:rPr lang="en-US" sz="3200" dirty="0">
                <a:solidFill>
                  <a:srgbClr val="00B050"/>
                </a:solidFill>
                <a:latin typeface="Arial Rounded MT Bold" panose="020F0704030504030204" pitchFamily="34" charset="0"/>
              </a:rPr>
              <a:t>Vocabulary</a:t>
            </a:r>
          </a:p>
        </p:txBody>
      </p:sp>
      <p:sp>
        <p:nvSpPr>
          <p:cNvPr id="14" name="Rounded Rectangle 13"/>
          <p:cNvSpPr/>
          <p:nvPr/>
        </p:nvSpPr>
        <p:spPr>
          <a:xfrm>
            <a:off x="3180414" y="4808200"/>
            <a:ext cx="5742409" cy="1855778"/>
          </a:xfrm>
          <a:prstGeom prst="roundRect">
            <a:avLst/>
          </a:prstGeom>
          <a:solidFill>
            <a:schemeClr val="bg1">
              <a:lumMod val="95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err="1" smtClean="0">
                <a:solidFill>
                  <a:schemeClr val="tx1"/>
                </a:solidFill>
                <a:latin typeface="Arial Rounded MT Bold" panose="020F0704030504030204" pitchFamily="34" charset="0"/>
              </a:rPr>
              <a:t>Viz</a:t>
            </a:r>
            <a:r>
              <a:rPr lang="en-US" sz="2800" dirty="0" smtClean="0">
                <a:solidFill>
                  <a:schemeClr val="tx1"/>
                </a:solidFill>
                <a:latin typeface="Arial Rounded MT Bold" panose="020F0704030504030204" pitchFamily="34" charset="0"/>
              </a:rPr>
              <a:t> : </a:t>
            </a:r>
            <a:r>
              <a:rPr lang="en-US" sz="2800" dirty="0">
                <a:solidFill>
                  <a:schemeClr val="tx1"/>
                </a:solidFill>
                <a:latin typeface="Arial Rounded MT Bold" panose="020F0704030504030204" pitchFamily="34" charset="0"/>
              </a:rPr>
              <a:t>May Day commemorate the historical struggle.</a:t>
            </a:r>
            <a:endParaRPr lang="en-US" sz="2800" u="sng" dirty="0">
              <a:solidFill>
                <a:srgbClr val="FFFF00"/>
              </a:solidFill>
              <a:latin typeface="Arial Rounded MT Bold" panose="020F070403050403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397" y="3962904"/>
            <a:ext cx="2126127" cy="2064313"/>
          </a:xfrm>
          <a:prstGeom prst="roundRect">
            <a:avLst>
              <a:gd name="adj" fmla="val 8594"/>
            </a:avLst>
          </a:prstGeom>
          <a:solidFill>
            <a:schemeClr val="bg1">
              <a:lumMod val="95000"/>
            </a:schemeClr>
          </a:solidFill>
          <a:ln>
            <a:noFill/>
          </a:ln>
          <a:effectLst>
            <a:reflection blurRad="12700" stA="38000" endPos="28000" dist="5000" dir="5400000" sy="-100000" algn="bl" rotWithShape="0"/>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397" y="1548595"/>
            <a:ext cx="2067500" cy="2156446"/>
          </a:xfrm>
          <a:prstGeom prst="roundRect">
            <a:avLst>
              <a:gd name="adj" fmla="val 8594"/>
            </a:avLst>
          </a:prstGeom>
          <a:solidFill>
            <a:schemeClr val="bg1">
              <a:lumMod val="95000"/>
            </a:scheme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5482000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500" fill="hold"/>
                                        <p:tgtEl>
                                          <p:spTgt spid="10"/>
                                        </p:tgtEl>
                                        <p:attrNameLst>
                                          <p:attrName>ppt_w</p:attrName>
                                        </p:attrNameLst>
                                      </p:cBhvr>
                                      <p:tavLst>
                                        <p:tav tm="0">
                                          <p:val>
                                            <p:fltVal val="0"/>
                                          </p:val>
                                        </p:tav>
                                        <p:tav tm="100000">
                                          <p:val>
                                            <p:strVal val="#ppt_w"/>
                                          </p:val>
                                        </p:tav>
                                      </p:tavLst>
                                    </p:anim>
                                    <p:anim calcmode="lin" valueType="num">
                                      <p:cBhvr>
                                        <p:cTn id="30" dur="500" fill="hold"/>
                                        <p:tgtEl>
                                          <p:spTgt spid="10"/>
                                        </p:tgtEl>
                                        <p:attrNameLst>
                                          <p:attrName>ppt_h</p:attrName>
                                        </p:attrNameLst>
                                      </p:cBhvr>
                                      <p:tavLst>
                                        <p:tav tm="0">
                                          <p:val>
                                            <p:fltVal val="0"/>
                                          </p:val>
                                        </p:tav>
                                        <p:tav tm="100000">
                                          <p:val>
                                            <p:strVal val="#ppt_h"/>
                                          </p:val>
                                        </p:tav>
                                      </p:tavLst>
                                    </p:anim>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p:cTn id="36" dur="500" fill="hold"/>
                                        <p:tgtEl>
                                          <p:spTgt spid="14"/>
                                        </p:tgtEl>
                                        <p:attrNameLst>
                                          <p:attrName>ppt_w</p:attrName>
                                        </p:attrNameLst>
                                      </p:cBhvr>
                                      <p:tavLst>
                                        <p:tav tm="0">
                                          <p:val>
                                            <p:fltVal val="0"/>
                                          </p:val>
                                        </p:tav>
                                        <p:tav tm="100000">
                                          <p:val>
                                            <p:strVal val="#ppt_w"/>
                                          </p:val>
                                        </p:tav>
                                      </p:tavLst>
                                    </p:anim>
                                    <p:anim calcmode="lin" valueType="num">
                                      <p:cBhvr>
                                        <p:cTn id="37" dur="500" fill="hold"/>
                                        <p:tgtEl>
                                          <p:spTgt spid="14"/>
                                        </p:tgtEl>
                                        <p:attrNameLst>
                                          <p:attrName>ppt_h</p:attrName>
                                        </p:attrNameLst>
                                      </p:cBhvr>
                                      <p:tavLst>
                                        <p:tav tm="0">
                                          <p:val>
                                            <p:fltVal val="0"/>
                                          </p:val>
                                        </p:tav>
                                        <p:tav tm="100000">
                                          <p:val>
                                            <p:strVal val="#ppt_h"/>
                                          </p:val>
                                        </p:tav>
                                      </p:tavLst>
                                    </p:anim>
                                    <p:animEffect transition="in" filter="fade">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0"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2746" y="82018"/>
            <a:ext cx="3667293" cy="523220"/>
          </a:xfrm>
          <a:prstGeom prst="rect">
            <a:avLst/>
          </a:prstGeom>
          <a:noFill/>
        </p:spPr>
        <p:txBody>
          <a:bodyPr wrap="square" rtlCol="0">
            <a:spAutoFit/>
          </a:bodyPr>
          <a:lstStyle/>
          <a:p>
            <a:r>
              <a:rPr lang="en-US" sz="2800" u="sng" dirty="0">
                <a:solidFill>
                  <a:srgbClr val="0070C0"/>
                </a:solidFill>
                <a:latin typeface="Arial Rounded MT Bold" panose="020F0704030504030204" pitchFamily="34" charset="0"/>
              </a:rPr>
              <a:t>Struggle: v1</a:t>
            </a:r>
          </a:p>
        </p:txBody>
      </p:sp>
      <p:sp>
        <p:nvSpPr>
          <p:cNvPr id="8" name="Rounded Rectangle 7"/>
          <p:cNvSpPr/>
          <p:nvPr/>
        </p:nvSpPr>
        <p:spPr>
          <a:xfrm>
            <a:off x="3929267" y="760182"/>
            <a:ext cx="4812293" cy="136380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solidFill>
                  <a:schemeClr val="tx1"/>
                </a:solidFill>
                <a:latin typeface="Arial Rounded MT Bold" panose="020F0704030504030204" pitchFamily="34" charset="0"/>
              </a:rPr>
              <a:t>Mean: a forceful effort to get free </a:t>
            </a:r>
          </a:p>
        </p:txBody>
      </p:sp>
      <p:sp>
        <p:nvSpPr>
          <p:cNvPr id="9" name="Rounded Rectangle 8"/>
          <p:cNvSpPr/>
          <p:nvPr/>
        </p:nvSpPr>
        <p:spPr>
          <a:xfrm>
            <a:off x="3929267" y="2370207"/>
            <a:ext cx="4812294" cy="133181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err="1">
                <a:solidFill>
                  <a:schemeClr val="tx1"/>
                </a:solidFill>
                <a:latin typeface="Arial Rounded MT Bold" panose="020F0704030504030204" pitchFamily="34" charset="0"/>
              </a:rPr>
              <a:t>Syn</a:t>
            </a:r>
            <a:r>
              <a:rPr lang="en-US" sz="2800" dirty="0">
                <a:solidFill>
                  <a:schemeClr val="tx1"/>
                </a:solidFill>
                <a:latin typeface="Arial Rounded MT Bold" panose="020F0704030504030204" pitchFamily="34" charset="0"/>
              </a:rPr>
              <a:t>: fight, war  </a:t>
            </a:r>
          </a:p>
        </p:txBody>
      </p:sp>
      <p:sp>
        <p:nvSpPr>
          <p:cNvPr id="11" name="TextBox 10"/>
          <p:cNvSpPr txBox="1"/>
          <p:nvPr/>
        </p:nvSpPr>
        <p:spPr>
          <a:xfrm>
            <a:off x="4715420" y="-9259"/>
            <a:ext cx="3239985" cy="523220"/>
          </a:xfrm>
          <a:prstGeom prst="rect">
            <a:avLst/>
          </a:prstGeom>
          <a:noFill/>
        </p:spPr>
        <p:txBody>
          <a:bodyPr wrap="square" rtlCol="0">
            <a:spAutoFit/>
          </a:bodyPr>
          <a:lstStyle/>
          <a:p>
            <a:r>
              <a:rPr lang="en-US" sz="2800" dirty="0">
                <a:solidFill>
                  <a:srgbClr val="00B050"/>
                </a:solidFill>
                <a:latin typeface="Arial Rounded MT Bold" panose="020F0704030504030204" pitchFamily="34" charset="0"/>
              </a:rPr>
              <a:t>Vocabulary</a:t>
            </a:r>
          </a:p>
        </p:txBody>
      </p:sp>
      <p:sp>
        <p:nvSpPr>
          <p:cNvPr id="14" name="Rounded Rectangle 13"/>
          <p:cNvSpPr/>
          <p:nvPr/>
        </p:nvSpPr>
        <p:spPr>
          <a:xfrm>
            <a:off x="4028661" y="3881225"/>
            <a:ext cx="4712899" cy="2370098"/>
          </a:xfrm>
          <a:prstGeom prst="roundRect">
            <a:avLst/>
          </a:prstGeom>
          <a:solidFill>
            <a:schemeClr val="bg2">
              <a:lumMod val="90000"/>
            </a:schemeClr>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800" dirty="0">
              <a:solidFill>
                <a:schemeClr val="tx1"/>
              </a:solidFill>
              <a:latin typeface="Arial Rounded MT Bold" panose="020F0704030504030204" pitchFamily="34" charset="0"/>
            </a:endParaRPr>
          </a:p>
          <a:p>
            <a:pPr algn="ctr"/>
            <a:r>
              <a:rPr lang="en-US" sz="2800" dirty="0">
                <a:solidFill>
                  <a:schemeClr val="tx1"/>
                </a:solidFill>
                <a:latin typeface="Arial Rounded MT Bold" panose="020F0704030504030204" pitchFamily="34" charset="0"/>
              </a:rPr>
              <a:t>Ex: The workers struggled for demanding an eight hours workday.</a:t>
            </a:r>
            <a:r>
              <a:rPr lang="en-US" sz="2800" u="sng" dirty="0">
                <a:solidFill>
                  <a:srgbClr val="FFFF00"/>
                </a:solidFill>
                <a:latin typeface="Arial Rounded MT Bold" panose="020F0704030504030204" pitchFamily="34" charset="0"/>
              </a:rPr>
              <a:t>  </a:t>
            </a:r>
          </a:p>
          <a:p>
            <a:pPr algn="ctr"/>
            <a:endParaRPr lang="en-US" sz="2800" u="sng" dirty="0">
              <a:solidFill>
                <a:srgbClr val="FFFF00"/>
              </a:solidFill>
              <a:latin typeface="Arial Rounded MT Bold" panose="020F07040305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841" y="989958"/>
            <a:ext cx="3376758" cy="24025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807" y="3587637"/>
            <a:ext cx="3370792" cy="26636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89197344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fltVal val="0"/>
                                          </p:val>
                                        </p:tav>
                                        <p:tav tm="100000">
                                          <p:val>
                                            <p:strVal val="#ppt_w"/>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 calcmode="lin" valueType="num">
                                      <p:cBhvr>
                                        <p:cTn id="17" dur="1000" fill="hold"/>
                                        <p:tgtEl>
                                          <p:spTgt spid="8"/>
                                        </p:tgtEl>
                                        <p:attrNameLst>
                                          <p:attrName>style.rotation</p:attrName>
                                        </p:attrNameLst>
                                      </p:cBhvr>
                                      <p:tavLst>
                                        <p:tav tm="0">
                                          <p:val>
                                            <p:fltVal val="90"/>
                                          </p:val>
                                        </p:tav>
                                        <p:tav tm="100000">
                                          <p:val>
                                            <p:fltVal val="0"/>
                                          </p:val>
                                        </p:tav>
                                      </p:tavLst>
                                    </p:anim>
                                    <p:animEffect transition="in" filter="fade">
                                      <p:cBhvr>
                                        <p:cTn id="18" dur="1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1000" fill="hold"/>
                                        <p:tgtEl>
                                          <p:spTgt spid="9"/>
                                        </p:tgtEl>
                                        <p:attrNameLst>
                                          <p:attrName>ppt_w</p:attrName>
                                        </p:attrNameLst>
                                      </p:cBhvr>
                                      <p:tavLst>
                                        <p:tav tm="0">
                                          <p:val>
                                            <p:fltVal val="0"/>
                                          </p:val>
                                        </p:tav>
                                        <p:tav tm="100000">
                                          <p:val>
                                            <p:strVal val="#ppt_w"/>
                                          </p:val>
                                        </p:tav>
                                      </p:tavLst>
                                    </p:anim>
                                    <p:anim calcmode="lin" valueType="num">
                                      <p:cBhvr>
                                        <p:cTn id="24" dur="1000" fill="hold"/>
                                        <p:tgtEl>
                                          <p:spTgt spid="9"/>
                                        </p:tgtEl>
                                        <p:attrNameLst>
                                          <p:attrName>ppt_h</p:attrName>
                                        </p:attrNameLst>
                                      </p:cBhvr>
                                      <p:tavLst>
                                        <p:tav tm="0">
                                          <p:val>
                                            <p:fltVal val="0"/>
                                          </p:val>
                                        </p:tav>
                                        <p:tav tm="100000">
                                          <p:val>
                                            <p:strVal val="#ppt_h"/>
                                          </p:val>
                                        </p:tav>
                                      </p:tavLst>
                                    </p:anim>
                                    <p:anim calcmode="lin" valueType="num">
                                      <p:cBhvr>
                                        <p:cTn id="25" dur="1000" fill="hold"/>
                                        <p:tgtEl>
                                          <p:spTgt spid="9"/>
                                        </p:tgtEl>
                                        <p:attrNameLst>
                                          <p:attrName>style.rotation</p:attrName>
                                        </p:attrNameLst>
                                      </p:cBhvr>
                                      <p:tavLst>
                                        <p:tav tm="0">
                                          <p:val>
                                            <p:fltVal val="90"/>
                                          </p:val>
                                        </p:tav>
                                        <p:tav tm="100000">
                                          <p:val>
                                            <p:fltVal val="0"/>
                                          </p:val>
                                        </p:tav>
                                      </p:tavLst>
                                    </p:anim>
                                    <p:animEffect transition="in" filter="fade">
                                      <p:cBhvr>
                                        <p:cTn id="26" dur="1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1000" fill="hold"/>
                                        <p:tgtEl>
                                          <p:spTgt spid="14"/>
                                        </p:tgtEl>
                                        <p:attrNameLst>
                                          <p:attrName>ppt_w</p:attrName>
                                        </p:attrNameLst>
                                      </p:cBhvr>
                                      <p:tavLst>
                                        <p:tav tm="0">
                                          <p:val>
                                            <p:fltVal val="0"/>
                                          </p:val>
                                        </p:tav>
                                        <p:tav tm="100000">
                                          <p:val>
                                            <p:strVal val="#ppt_w"/>
                                          </p:val>
                                        </p:tav>
                                      </p:tavLst>
                                    </p:anim>
                                    <p:anim calcmode="lin" valueType="num">
                                      <p:cBhvr>
                                        <p:cTn id="32" dur="1000" fill="hold"/>
                                        <p:tgtEl>
                                          <p:spTgt spid="14"/>
                                        </p:tgtEl>
                                        <p:attrNameLst>
                                          <p:attrName>ppt_h</p:attrName>
                                        </p:attrNameLst>
                                      </p:cBhvr>
                                      <p:tavLst>
                                        <p:tav tm="0">
                                          <p:val>
                                            <p:fltVal val="0"/>
                                          </p:val>
                                        </p:tav>
                                        <p:tav tm="100000">
                                          <p:val>
                                            <p:strVal val="#ppt_h"/>
                                          </p:val>
                                        </p:tav>
                                      </p:tavLst>
                                    </p:anim>
                                    <p:anim calcmode="lin" valueType="num">
                                      <p:cBhvr>
                                        <p:cTn id="33" dur="1000" fill="hold"/>
                                        <p:tgtEl>
                                          <p:spTgt spid="14"/>
                                        </p:tgtEl>
                                        <p:attrNameLst>
                                          <p:attrName>style.rotation</p:attrName>
                                        </p:attrNameLst>
                                      </p:cBhvr>
                                      <p:tavLst>
                                        <p:tav tm="0">
                                          <p:val>
                                            <p:fltVal val="90"/>
                                          </p:val>
                                        </p:tav>
                                        <p:tav tm="100000">
                                          <p:val>
                                            <p:fltVal val="0"/>
                                          </p:val>
                                        </p:tav>
                                      </p:tavLst>
                                    </p:anim>
                                    <p:animEffect transition="in" filter="fade">
                                      <p:cBhvr>
                                        <p:cTn id="3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5085" y="149816"/>
            <a:ext cx="4337557" cy="584775"/>
          </a:xfrm>
          <a:prstGeom prst="rect">
            <a:avLst/>
          </a:prstGeom>
          <a:solidFill>
            <a:schemeClr val="bg1">
              <a:lumMod val="95000"/>
            </a:schemeClr>
          </a:solidFill>
        </p:spPr>
        <p:txBody>
          <a:bodyPr wrap="square" rtlCol="0">
            <a:spAutoFit/>
          </a:bodyPr>
          <a:lstStyle/>
          <a:p>
            <a:r>
              <a:rPr lang="en-US" sz="3200" u="sng" dirty="0">
                <a:solidFill>
                  <a:srgbClr val="0070C0"/>
                </a:solidFill>
                <a:latin typeface="Arial Rounded MT Bold" panose="020F0704030504030204" pitchFamily="34" charset="0"/>
              </a:rPr>
              <a:t>killed:v2&amp;3</a:t>
            </a:r>
          </a:p>
        </p:txBody>
      </p:sp>
      <p:sp>
        <p:nvSpPr>
          <p:cNvPr id="8" name="Rounded Rectangle 7"/>
          <p:cNvSpPr/>
          <p:nvPr/>
        </p:nvSpPr>
        <p:spPr>
          <a:xfrm>
            <a:off x="3617843" y="812911"/>
            <a:ext cx="5274366" cy="2427392"/>
          </a:xfrm>
          <a:prstGeom prst="roundRect">
            <a:avLst/>
          </a:prstGeom>
          <a:solidFill>
            <a:schemeClr val="bg1">
              <a:lumMod val="95000"/>
            </a:schemeClr>
          </a:solidFill>
          <a:ln>
            <a:solidFill>
              <a:schemeClr val="accent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dirty="0">
                <a:solidFill>
                  <a:schemeClr val="tx1"/>
                </a:solidFill>
                <a:latin typeface="Arial Rounded MT Bold" panose="020F0704030504030204" pitchFamily="34" charset="0"/>
              </a:rPr>
              <a:t>Mean: cause the death of a person, animal or other living thing   </a:t>
            </a:r>
          </a:p>
        </p:txBody>
      </p:sp>
      <p:sp>
        <p:nvSpPr>
          <p:cNvPr id="9" name="Rounded Rectangle 8"/>
          <p:cNvSpPr/>
          <p:nvPr/>
        </p:nvSpPr>
        <p:spPr>
          <a:xfrm>
            <a:off x="3617843" y="3265167"/>
            <a:ext cx="5274366" cy="1395831"/>
          </a:xfrm>
          <a:prstGeom prst="roundRect">
            <a:avLst/>
          </a:prstGeom>
          <a:solidFill>
            <a:schemeClr val="bg1">
              <a:lumMod val="95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dirty="0" err="1">
                <a:solidFill>
                  <a:schemeClr val="tx1"/>
                </a:solidFill>
                <a:latin typeface="Arial Rounded MT Bold" panose="020F0704030504030204" pitchFamily="34" charset="0"/>
              </a:rPr>
              <a:t>Syn</a:t>
            </a:r>
            <a:r>
              <a:rPr lang="en-US" sz="3200" dirty="0">
                <a:solidFill>
                  <a:schemeClr val="tx1"/>
                </a:solidFill>
                <a:latin typeface="Arial Rounded MT Bold" panose="020F0704030504030204" pitchFamily="34" charset="0"/>
              </a:rPr>
              <a:t>: slain, slaughtered, ruined </a:t>
            </a:r>
          </a:p>
        </p:txBody>
      </p:sp>
      <p:sp>
        <p:nvSpPr>
          <p:cNvPr id="11" name="TextBox 10"/>
          <p:cNvSpPr txBox="1"/>
          <p:nvPr/>
        </p:nvSpPr>
        <p:spPr>
          <a:xfrm>
            <a:off x="4850295" y="71497"/>
            <a:ext cx="3474722" cy="584775"/>
          </a:xfrm>
          <a:prstGeom prst="rect">
            <a:avLst/>
          </a:prstGeom>
          <a:solidFill>
            <a:schemeClr val="bg1">
              <a:lumMod val="95000"/>
            </a:schemeClr>
          </a:solidFill>
        </p:spPr>
        <p:txBody>
          <a:bodyPr wrap="square" rtlCol="0">
            <a:spAutoFit/>
          </a:bodyPr>
          <a:lstStyle/>
          <a:p>
            <a:r>
              <a:rPr lang="en-US" sz="3200" dirty="0">
                <a:solidFill>
                  <a:srgbClr val="00B050"/>
                </a:solidFill>
                <a:latin typeface="Arial Rounded MT Bold" panose="020F0704030504030204" pitchFamily="34" charset="0"/>
              </a:rPr>
              <a:t>Vocabulary</a:t>
            </a:r>
          </a:p>
        </p:txBody>
      </p:sp>
      <p:sp>
        <p:nvSpPr>
          <p:cNvPr id="14" name="Rounded Rectangle 13"/>
          <p:cNvSpPr/>
          <p:nvPr/>
        </p:nvSpPr>
        <p:spPr>
          <a:xfrm>
            <a:off x="3617843" y="4817637"/>
            <a:ext cx="5321457" cy="1519436"/>
          </a:xfrm>
          <a:prstGeom prst="roundRect">
            <a:avLst/>
          </a:prstGeom>
          <a:solidFill>
            <a:schemeClr val="bg1">
              <a:lumMod val="95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200" dirty="0">
                <a:solidFill>
                  <a:schemeClr val="tx1"/>
                </a:solidFill>
                <a:latin typeface="Arial Rounded MT Bold" panose="020F0704030504030204" pitchFamily="34" charset="0"/>
              </a:rPr>
              <a:t>Ex: The policemen killed one striker on 3</a:t>
            </a:r>
            <a:r>
              <a:rPr lang="en-US" sz="3200" baseline="30000" dirty="0">
                <a:solidFill>
                  <a:schemeClr val="tx1"/>
                </a:solidFill>
                <a:latin typeface="Arial Rounded MT Bold" panose="020F0704030504030204" pitchFamily="34" charset="0"/>
              </a:rPr>
              <a:t>rd</a:t>
            </a:r>
            <a:r>
              <a:rPr lang="en-US" sz="3200" dirty="0">
                <a:solidFill>
                  <a:schemeClr val="tx1"/>
                </a:solidFill>
                <a:latin typeface="Arial Rounded MT Bold" panose="020F0704030504030204" pitchFamily="34" charset="0"/>
              </a:rPr>
              <a:t> May 1886. </a:t>
            </a:r>
            <a:endParaRPr lang="en-US" sz="3200" u="sng" dirty="0">
              <a:solidFill>
                <a:srgbClr val="FFFF00"/>
              </a:solidFill>
              <a:latin typeface="Arial Rounded MT Bold" panose="020F070403050403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085" y="942310"/>
            <a:ext cx="3127430" cy="224428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791" y="3725616"/>
            <a:ext cx="3127430" cy="238512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50564432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80">
                                          <p:stCondLst>
                                            <p:cond delay="0"/>
                                          </p:stCondLst>
                                        </p:cTn>
                                        <p:tgtEl>
                                          <p:spTgt spid="8"/>
                                        </p:tgtEl>
                                      </p:cBhvr>
                                    </p:animEffect>
                                    <p:anim calcmode="lin" valueType="num">
                                      <p:cBhvr>
                                        <p:cTn id="1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1" dur="26">
                                          <p:stCondLst>
                                            <p:cond delay="650"/>
                                          </p:stCondLst>
                                        </p:cTn>
                                        <p:tgtEl>
                                          <p:spTgt spid="8"/>
                                        </p:tgtEl>
                                      </p:cBhvr>
                                      <p:to x="100000" y="60000"/>
                                    </p:animScale>
                                    <p:animScale>
                                      <p:cBhvr>
                                        <p:cTn id="22" dur="166" decel="50000">
                                          <p:stCondLst>
                                            <p:cond delay="676"/>
                                          </p:stCondLst>
                                        </p:cTn>
                                        <p:tgtEl>
                                          <p:spTgt spid="8"/>
                                        </p:tgtEl>
                                      </p:cBhvr>
                                      <p:to x="100000" y="100000"/>
                                    </p:animScale>
                                    <p:animScale>
                                      <p:cBhvr>
                                        <p:cTn id="23" dur="26">
                                          <p:stCondLst>
                                            <p:cond delay="1312"/>
                                          </p:stCondLst>
                                        </p:cTn>
                                        <p:tgtEl>
                                          <p:spTgt spid="8"/>
                                        </p:tgtEl>
                                      </p:cBhvr>
                                      <p:to x="100000" y="80000"/>
                                    </p:animScale>
                                    <p:animScale>
                                      <p:cBhvr>
                                        <p:cTn id="24" dur="166" decel="50000">
                                          <p:stCondLst>
                                            <p:cond delay="1338"/>
                                          </p:stCondLst>
                                        </p:cTn>
                                        <p:tgtEl>
                                          <p:spTgt spid="8"/>
                                        </p:tgtEl>
                                      </p:cBhvr>
                                      <p:to x="100000" y="100000"/>
                                    </p:animScale>
                                    <p:animScale>
                                      <p:cBhvr>
                                        <p:cTn id="25" dur="26">
                                          <p:stCondLst>
                                            <p:cond delay="1642"/>
                                          </p:stCondLst>
                                        </p:cTn>
                                        <p:tgtEl>
                                          <p:spTgt spid="8"/>
                                        </p:tgtEl>
                                      </p:cBhvr>
                                      <p:to x="100000" y="90000"/>
                                    </p:animScale>
                                    <p:animScale>
                                      <p:cBhvr>
                                        <p:cTn id="26" dur="166" decel="50000">
                                          <p:stCondLst>
                                            <p:cond delay="1668"/>
                                          </p:stCondLst>
                                        </p:cTn>
                                        <p:tgtEl>
                                          <p:spTgt spid="8"/>
                                        </p:tgtEl>
                                      </p:cBhvr>
                                      <p:to x="100000" y="100000"/>
                                    </p:animScale>
                                    <p:animScale>
                                      <p:cBhvr>
                                        <p:cTn id="27" dur="26">
                                          <p:stCondLst>
                                            <p:cond delay="1808"/>
                                          </p:stCondLst>
                                        </p:cTn>
                                        <p:tgtEl>
                                          <p:spTgt spid="8"/>
                                        </p:tgtEl>
                                      </p:cBhvr>
                                      <p:to x="100000" y="95000"/>
                                    </p:animScale>
                                    <p:animScale>
                                      <p:cBhvr>
                                        <p:cTn id="28" dur="166" decel="50000">
                                          <p:stCondLst>
                                            <p:cond delay="1834"/>
                                          </p:stCondLst>
                                        </p:cTn>
                                        <p:tgtEl>
                                          <p:spTgt spid="8"/>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80">
                                          <p:stCondLst>
                                            <p:cond delay="0"/>
                                          </p:stCondLst>
                                        </p:cTn>
                                        <p:tgtEl>
                                          <p:spTgt spid="9"/>
                                        </p:tgtEl>
                                      </p:cBhvr>
                                    </p:animEffect>
                                    <p:anim calcmode="lin" valueType="num">
                                      <p:cBhvr>
                                        <p:cTn id="3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9" dur="26">
                                          <p:stCondLst>
                                            <p:cond delay="650"/>
                                          </p:stCondLst>
                                        </p:cTn>
                                        <p:tgtEl>
                                          <p:spTgt spid="9"/>
                                        </p:tgtEl>
                                      </p:cBhvr>
                                      <p:to x="100000" y="60000"/>
                                    </p:animScale>
                                    <p:animScale>
                                      <p:cBhvr>
                                        <p:cTn id="40" dur="166" decel="50000">
                                          <p:stCondLst>
                                            <p:cond delay="676"/>
                                          </p:stCondLst>
                                        </p:cTn>
                                        <p:tgtEl>
                                          <p:spTgt spid="9"/>
                                        </p:tgtEl>
                                      </p:cBhvr>
                                      <p:to x="100000" y="100000"/>
                                    </p:animScale>
                                    <p:animScale>
                                      <p:cBhvr>
                                        <p:cTn id="41" dur="26">
                                          <p:stCondLst>
                                            <p:cond delay="1312"/>
                                          </p:stCondLst>
                                        </p:cTn>
                                        <p:tgtEl>
                                          <p:spTgt spid="9"/>
                                        </p:tgtEl>
                                      </p:cBhvr>
                                      <p:to x="100000" y="80000"/>
                                    </p:animScale>
                                    <p:animScale>
                                      <p:cBhvr>
                                        <p:cTn id="42" dur="166" decel="50000">
                                          <p:stCondLst>
                                            <p:cond delay="1338"/>
                                          </p:stCondLst>
                                        </p:cTn>
                                        <p:tgtEl>
                                          <p:spTgt spid="9"/>
                                        </p:tgtEl>
                                      </p:cBhvr>
                                      <p:to x="100000" y="100000"/>
                                    </p:animScale>
                                    <p:animScale>
                                      <p:cBhvr>
                                        <p:cTn id="43" dur="26">
                                          <p:stCondLst>
                                            <p:cond delay="1642"/>
                                          </p:stCondLst>
                                        </p:cTn>
                                        <p:tgtEl>
                                          <p:spTgt spid="9"/>
                                        </p:tgtEl>
                                      </p:cBhvr>
                                      <p:to x="100000" y="90000"/>
                                    </p:animScale>
                                    <p:animScale>
                                      <p:cBhvr>
                                        <p:cTn id="44" dur="166" decel="50000">
                                          <p:stCondLst>
                                            <p:cond delay="1668"/>
                                          </p:stCondLst>
                                        </p:cTn>
                                        <p:tgtEl>
                                          <p:spTgt spid="9"/>
                                        </p:tgtEl>
                                      </p:cBhvr>
                                      <p:to x="100000" y="100000"/>
                                    </p:animScale>
                                    <p:animScale>
                                      <p:cBhvr>
                                        <p:cTn id="45" dur="26">
                                          <p:stCondLst>
                                            <p:cond delay="1808"/>
                                          </p:stCondLst>
                                        </p:cTn>
                                        <p:tgtEl>
                                          <p:spTgt spid="9"/>
                                        </p:tgtEl>
                                      </p:cBhvr>
                                      <p:to x="100000" y="95000"/>
                                    </p:animScale>
                                    <p:animScale>
                                      <p:cBhvr>
                                        <p:cTn id="46" dur="166" decel="50000">
                                          <p:stCondLst>
                                            <p:cond delay="1834"/>
                                          </p:stCondLst>
                                        </p:cTn>
                                        <p:tgtEl>
                                          <p:spTgt spid="9"/>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ipe(down)">
                                      <p:cBhvr>
                                        <p:cTn id="51" dur="580">
                                          <p:stCondLst>
                                            <p:cond delay="0"/>
                                          </p:stCondLst>
                                        </p:cTn>
                                        <p:tgtEl>
                                          <p:spTgt spid="14"/>
                                        </p:tgtEl>
                                      </p:cBhvr>
                                    </p:animEffect>
                                    <p:anim calcmode="lin" valueType="num">
                                      <p:cBhvr>
                                        <p:cTn id="52"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57" dur="26">
                                          <p:stCondLst>
                                            <p:cond delay="650"/>
                                          </p:stCondLst>
                                        </p:cTn>
                                        <p:tgtEl>
                                          <p:spTgt spid="14"/>
                                        </p:tgtEl>
                                      </p:cBhvr>
                                      <p:to x="100000" y="60000"/>
                                    </p:animScale>
                                    <p:animScale>
                                      <p:cBhvr>
                                        <p:cTn id="58" dur="166" decel="50000">
                                          <p:stCondLst>
                                            <p:cond delay="676"/>
                                          </p:stCondLst>
                                        </p:cTn>
                                        <p:tgtEl>
                                          <p:spTgt spid="14"/>
                                        </p:tgtEl>
                                      </p:cBhvr>
                                      <p:to x="100000" y="100000"/>
                                    </p:animScale>
                                    <p:animScale>
                                      <p:cBhvr>
                                        <p:cTn id="59" dur="26">
                                          <p:stCondLst>
                                            <p:cond delay="1312"/>
                                          </p:stCondLst>
                                        </p:cTn>
                                        <p:tgtEl>
                                          <p:spTgt spid="14"/>
                                        </p:tgtEl>
                                      </p:cBhvr>
                                      <p:to x="100000" y="80000"/>
                                    </p:animScale>
                                    <p:animScale>
                                      <p:cBhvr>
                                        <p:cTn id="60" dur="166" decel="50000">
                                          <p:stCondLst>
                                            <p:cond delay="1338"/>
                                          </p:stCondLst>
                                        </p:cTn>
                                        <p:tgtEl>
                                          <p:spTgt spid="14"/>
                                        </p:tgtEl>
                                      </p:cBhvr>
                                      <p:to x="100000" y="100000"/>
                                    </p:animScale>
                                    <p:animScale>
                                      <p:cBhvr>
                                        <p:cTn id="61" dur="26">
                                          <p:stCondLst>
                                            <p:cond delay="1642"/>
                                          </p:stCondLst>
                                        </p:cTn>
                                        <p:tgtEl>
                                          <p:spTgt spid="14"/>
                                        </p:tgtEl>
                                      </p:cBhvr>
                                      <p:to x="100000" y="90000"/>
                                    </p:animScale>
                                    <p:animScale>
                                      <p:cBhvr>
                                        <p:cTn id="62" dur="166" decel="50000">
                                          <p:stCondLst>
                                            <p:cond delay="1668"/>
                                          </p:stCondLst>
                                        </p:cTn>
                                        <p:tgtEl>
                                          <p:spTgt spid="14"/>
                                        </p:tgtEl>
                                      </p:cBhvr>
                                      <p:to x="100000" y="100000"/>
                                    </p:animScale>
                                    <p:animScale>
                                      <p:cBhvr>
                                        <p:cTn id="63" dur="26">
                                          <p:stCondLst>
                                            <p:cond delay="1808"/>
                                          </p:stCondLst>
                                        </p:cTn>
                                        <p:tgtEl>
                                          <p:spTgt spid="14"/>
                                        </p:tgtEl>
                                      </p:cBhvr>
                                      <p:to x="100000" y="95000"/>
                                    </p:animScale>
                                    <p:animScale>
                                      <p:cBhvr>
                                        <p:cTn id="64"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4"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3931</TotalTime>
  <Words>815</Words>
  <Application>Microsoft Office PowerPoint</Application>
  <PresentationFormat>On-screen Show (4:3)</PresentationFormat>
  <Paragraphs>122</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Arial Rounded MT Bold</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Windows User</cp:lastModifiedBy>
  <cp:revision>253</cp:revision>
  <dcterms:created xsi:type="dcterms:W3CDTF">2021-01-13T03:00:34Z</dcterms:created>
  <dcterms:modified xsi:type="dcterms:W3CDTF">2022-11-11T08:27:16Z</dcterms:modified>
</cp:coreProperties>
</file>