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21FE-EE52-62A4-BD6B-9E9E0C4A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88C9E-88FE-9F0C-3033-B61812915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8CEF9-5343-F12B-ABC1-351D583E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EF6E9-230D-FAA4-4CA3-469BFBC5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0261A-35DE-56BA-FAC4-1105A22F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CD4C-1F8A-B843-62E9-E5CC73B4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C3D98-533A-E4B0-D1AF-933EABDB0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8E8CD-8EF1-1122-DFA4-571DF264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9F950-558A-E4D3-60B9-14EF2B25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9D91B-9F3F-4579-F27D-F8B2AAD2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3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24156-2A4B-3D50-0255-183FE1B48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8C925-1B14-682E-4D77-89CB15502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A132B-502C-3007-2FF0-3BFD09DB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B9061-7A32-BACB-C378-22CEFBEF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A8CE7-DBA9-BC43-F66C-8BBDA675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C880-2A50-4923-445D-B9E7F449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26D0-BC0A-2E5B-7D2F-E7E407C7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8E960-E4D3-9D0E-673A-C3B216CD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D2B41-39B0-23B5-64F7-9CB7685D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F5C30-3B3D-10CB-18F6-2631F610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D62C-5716-40DD-4F1C-5F892A02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96DEA-D047-CCF6-96DA-111D51027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267D-387D-569C-33DF-92EEC478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C0CC8-8F4C-E52E-75F8-C8AF2762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1023B-22C6-1E26-1E80-37B76C6A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D9D7-E1DA-50F0-6263-53411A0E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65A8-1DDE-2335-2988-8CE482DAF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B35E1-3CA4-CEE6-3B1D-195E70B4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027EE-2AB3-20A8-BE7B-04C3BBC0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16D44-05E3-2871-A756-53E6EC42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8F540-4B18-B7F4-7CFB-2EFDAF9E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2360-E105-3FA8-712E-31CA5AE1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3BE9D-6F20-7B2A-3D31-C9C41C1D9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39C80-3C3A-3A55-A429-4C27A2CB4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5251A-A37E-FBAD-E956-DBFBF93FA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E2F10-E687-1781-1108-ADF035052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B5B26-C741-3ADD-4F44-D390DA97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AD410-F823-EE22-333C-866CE1AA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DBA33-298B-74C8-ECDE-85D2D8ED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3E47-63D3-FF50-679A-533DDEFF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341BE-15AB-FB3B-5592-235D247E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6FC72-9BB3-DBE8-6F77-F3CFEC66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F97F0-8277-1C1F-4F2C-DD1351BA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262B7-6CF1-4F56-DDD1-36B01E7D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18412-377C-5E9D-A56A-45A146B1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01E6E-E0D4-BCF9-4010-6F1979F9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5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B493-11F1-0B4F-C78F-3C071629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FD6DE-AA0A-0D71-912F-965FA5A15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7A38-83CA-2C3D-5527-B526FDDDC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C6D79-1E8F-D660-9854-3E3A556F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D744E-0CA5-0BA9-8526-4E89DD29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F1A98-4A83-B068-74D9-29BA1B8E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00C3-0686-A6ED-3874-33A4B28B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B1764-DC3F-9456-6069-23EBB3BB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B8D3C-8B26-06A7-0ADE-E115C35BF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FD068-D35D-1853-8544-713FD525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7D2E7-DA80-0910-83B0-F142C35F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A689D-B2D9-59F1-EE0F-F54E6C35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1"/>
            </a:gs>
            <a:gs pos="98000">
              <a:schemeClr val="accent6">
                <a:lumMod val="50000"/>
              </a:schemeClr>
            </a:gs>
            <a:gs pos="97000">
              <a:srgbClr val="FF0000"/>
            </a:gs>
            <a:gs pos="97000">
              <a:srgbClr val="7E5979"/>
            </a:gs>
            <a:gs pos="100000">
              <a:schemeClr val="tx1">
                <a:lumMod val="72000"/>
              </a:schemeClr>
            </a:gs>
            <a:gs pos="98000">
              <a:schemeClr val="accent4"/>
            </a:gs>
            <a:gs pos="94000">
              <a:srgbClr val="7030A0"/>
            </a:gs>
            <a:gs pos="93000">
              <a:schemeClr val="accent6"/>
            </a:gs>
            <a:gs pos="92000">
              <a:schemeClr val="bg1">
                <a:alpha val="26000"/>
                <a:lumMod val="0"/>
                <a:lumOff val="100000"/>
              </a:schemeClr>
            </a:gs>
            <a:gs pos="92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834A1-E6D1-97C8-8797-288EE91D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3E6C4-526B-0D60-404B-0CB19B7C0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BFE3-76FA-766B-CA85-88A4981F0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1FE68-4F8D-4204-9326-3307332B802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79F4C-B293-5CB9-E9A8-79A9427B5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E2FF-C43F-10F3-6160-36090BE35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A778-9CF0-4BDC-8186-503E814E7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1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2.jp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1A72F-0959-311E-61EA-ACC86A3D1EF0}"/>
              </a:ext>
            </a:extLst>
          </p:cNvPr>
          <p:cNvSpPr txBox="1"/>
          <p:nvPr/>
        </p:nvSpPr>
        <p:spPr>
          <a:xfrm>
            <a:off x="1160976" y="1282465"/>
            <a:ext cx="9725138" cy="370862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4172"/>
                <a:gd name="adj2" fmla="val 485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44DDF1-9417-BB8F-FFB7-96CF9CA02E65}"/>
              </a:ext>
            </a:extLst>
          </p:cNvPr>
          <p:cNvSpPr txBox="1"/>
          <p:nvPr/>
        </p:nvSpPr>
        <p:spPr>
          <a:xfrm>
            <a:off x="578059" y="1250321"/>
            <a:ext cx="855658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সমান করে চারটি ত্রিভুজ চি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উপা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কি।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4FCDB-7F81-05CE-006B-677299D86423}"/>
              </a:ext>
            </a:extLst>
          </p:cNvPr>
          <p:cNvSpPr txBox="1"/>
          <p:nvPr/>
        </p:nvSpPr>
        <p:spPr>
          <a:xfrm>
            <a:off x="594837" y="1975415"/>
            <a:ext cx="9822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7D77B-51DF-970A-D7C7-E67671770711}"/>
              </a:ext>
            </a:extLst>
          </p:cNvPr>
          <p:cNvSpPr txBox="1"/>
          <p:nvPr/>
        </p:nvSpPr>
        <p:spPr>
          <a:xfrm>
            <a:off x="1827008" y="1975415"/>
            <a:ext cx="9822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1284DB-E217-B9CF-66CA-BCE636E68756}"/>
                  </a:ext>
                </a:extLst>
              </p:cNvPr>
              <p:cNvSpPr txBox="1"/>
              <p:nvPr/>
            </p:nvSpPr>
            <p:spPr>
              <a:xfrm>
                <a:off x="586447" y="2587887"/>
                <a:ext cx="6401581" cy="47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 অঙ্কিত ব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ক্ষেত্রটি বর্গক্ষেত্র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as-IN" sz="24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1284DB-E217-B9CF-66CA-BCE636E6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7" y="2587887"/>
                <a:ext cx="6401581" cy="470000"/>
              </a:xfrm>
              <a:prstGeom prst="rect">
                <a:avLst/>
              </a:prstGeom>
              <a:blipFill>
                <a:blip r:embed="rId2"/>
                <a:stretch>
                  <a:fillRect l="-1037" b="-272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5D2E3E-BD12-8B90-F6DD-441B5A41C8C8}"/>
                  </a:ext>
                </a:extLst>
              </p:cNvPr>
              <p:cNvSpPr txBox="1"/>
              <p:nvPr/>
            </p:nvSpPr>
            <p:spPr>
              <a:xfrm>
                <a:off x="586447" y="3228026"/>
                <a:ext cx="6384803" cy="47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 অঙ্কিত </a:t>
                </a:r>
                <a:r>
                  <a:rPr lang="en-US" sz="24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 বর্গক্ষেত্র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ক্ষেত্রফল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as-IN" sz="24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5D2E3E-BD12-8B90-F6DD-441B5A41C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7" y="3228026"/>
                <a:ext cx="6384803" cy="470000"/>
              </a:xfrm>
              <a:prstGeom prst="rect">
                <a:avLst/>
              </a:prstGeom>
              <a:blipFill>
                <a:blip r:embed="rId3"/>
                <a:stretch>
                  <a:fillRect l="-1040" b="-272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A4AB371-C90F-B9D1-020C-AFABE95B34DC}"/>
              </a:ext>
            </a:extLst>
          </p:cNvPr>
          <p:cNvSpPr txBox="1"/>
          <p:nvPr/>
        </p:nvSpPr>
        <p:spPr>
          <a:xfrm>
            <a:off x="578059" y="3846086"/>
            <a:ext cx="63848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ঙ্কনা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নুসারে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 ক্ষেত্রফল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টি ত্রিভুজক্ষেত্র ও ছোট 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 ক্ষেত্রফলের সমষ্টি সমান।</a:t>
            </a:r>
            <a:endParaRPr lang="as-IN" sz="2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D4C335-9BE6-C3D3-9650-25F97788B90F}"/>
                  </a:ext>
                </a:extLst>
              </p:cNvPr>
              <p:cNvSpPr txBox="1"/>
              <p:nvPr/>
            </p:nvSpPr>
            <p:spPr>
              <a:xfrm>
                <a:off x="594837" y="4811233"/>
                <a:ext cx="6384803" cy="13943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অথাৎ ,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i="0" u="none" strike="noStrik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(প্রমাণিত)</a:t>
                </a:r>
                <a:endParaRPr lang="as-IN" sz="24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D4C335-9BE6-C3D3-9650-25F97788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7" y="4811233"/>
                <a:ext cx="6384803" cy="1394356"/>
              </a:xfrm>
              <a:prstGeom prst="rect">
                <a:avLst/>
              </a:prstGeom>
              <a:blipFill>
                <a:blip r:embed="rId4"/>
                <a:stretch>
                  <a:fillRect l="-1039" b="-75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93F634E-B8DE-3159-CF29-014218DE00CD}"/>
              </a:ext>
            </a:extLst>
          </p:cNvPr>
          <p:cNvGrpSpPr/>
          <p:nvPr/>
        </p:nvGrpSpPr>
        <p:grpSpPr>
          <a:xfrm>
            <a:off x="7527624" y="4093829"/>
            <a:ext cx="1809325" cy="1956699"/>
            <a:chOff x="7787683" y="4009939"/>
            <a:chExt cx="1809325" cy="1956699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FD340796-7277-C4EA-5B38-3404FC3316C8}"/>
                </a:ext>
              </a:extLst>
            </p:cNvPr>
            <p:cNvSpPr/>
            <p:nvPr/>
          </p:nvSpPr>
          <p:spPr>
            <a:xfrm>
              <a:off x="8128935" y="4009939"/>
              <a:ext cx="1468073" cy="1585519"/>
            </a:xfrm>
            <a:prstGeom prst="rt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7F77FA-F721-37D6-1A8D-CE9B35D791F0}"/>
                    </a:ext>
                  </a:extLst>
                </p:cNvPr>
                <p:cNvSpPr txBox="1"/>
                <p:nvPr/>
              </p:nvSpPr>
              <p:spPr>
                <a:xfrm>
                  <a:off x="8844260" y="4412628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7F77FA-F721-37D6-1A8D-CE9B35D791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4260" y="4412628"/>
                  <a:ext cx="326572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7670D5-A470-F152-B0C3-F03BAF94F5BF}"/>
                    </a:ext>
                  </a:extLst>
                </p:cNvPr>
                <p:cNvSpPr txBox="1"/>
                <p:nvPr/>
              </p:nvSpPr>
              <p:spPr>
                <a:xfrm>
                  <a:off x="8699685" y="5504973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7670D5-A470-F152-B0C3-F03BAF94F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9685" y="5504973"/>
                  <a:ext cx="326572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29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822DBE-7B93-175D-2C93-94DA6E016BEC}"/>
                    </a:ext>
                  </a:extLst>
                </p:cNvPr>
                <p:cNvSpPr txBox="1"/>
                <p:nvPr/>
              </p:nvSpPr>
              <p:spPr>
                <a:xfrm>
                  <a:off x="7787683" y="4562210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822DBE-7B93-175D-2C93-94DA6E016B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683" y="4562210"/>
                  <a:ext cx="32657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9434" r="-28302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EE7DA-7FFF-AE9C-D56C-D96671779AC3}"/>
              </a:ext>
            </a:extLst>
          </p:cNvPr>
          <p:cNvGrpSpPr/>
          <p:nvPr/>
        </p:nvGrpSpPr>
        <p:grpSpPr>
          <a:xfrm>
            <a:off x="9366310" y="4211275"/>
            <a:ext cx="1903702" cy="1908074"/>
            <a:chOff x="9626369" y="4127385"/>
            <a:chExt cx="1903702" cy="1908074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A6EC0D4C-143A-F7EC-1F54-B9A290D90032}"/>
                </a:ext>
              </a:extLst>
            </p:cNvPr>
            <p:cNvSpPr/>
            <p:nvPr/>
          </p:nvSpPr>
          <p:spPr>
            <a:xfrm rot="16200000">
              <a:off x="9685092" y="4068662"/>
              <a:ext cx="1468073" cy="1585519"/>
            </a:xfrm>
            <a:prstGeom prst="rtTriangl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2DF7D47-5965-6D28-F067-17FC47B8BB9F}"/>
                    </a:ext>
                  </a:extLst>
                </p:cNvPr>
                <p:cNvSpPr txBox="1"/>
                <p:nvPr/>
              </p:nvSpPr>
              <p:spPr>
                <a:xfrm>
                  <a:off x="9981275" y="4521685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2DF7D47-5965-6D28-F067-17FC47B8B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1275" y="4521685"/>
                  <a:ext cx="326572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C69FD1B-B055-724C-75B9-9089CFA4BEAF}"/>
                    </a:ext>
                  </a:extLst>
                </p:cNvPr>
                <p:cNvSpPr txBox="1"/>
                <p:nvPr/>
              </p:nvSpPr>
              <p:spPr>
                <a:xfrm>
                  <a:off x="11203499" y="4874293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C69FD1B-B055-724C-75B9-9089CFA4B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3499" y="4874293"/>
                  <a:ext cx="326572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CF92B02-88C0-ACEC-82B4-F69FFA8969CF}"/>
                    </a:ext>
                  </a:extLst>
                </p:cNvPr>
                <p:cNvSpPr txBox="1"/>
                <p:nvPr/>
              </p:nvSpPr>
              <p:spPr>
                <a:xfrm>
                  <a:off x="10542010" y="5573794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CF92B02-88C0-ACEC-82B4-F69FFA896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2010" y="5573794"/>
                  <a:ext cx="326572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9434" r="-28302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8FC53B-9CE9-89B0-44C0-CAB4AD71AEC5}"/>
              </a:ext>
            </a:extLst>
          </p:cNvPr>
          <p:cNvGrpSpPr/>
          <p:nvPr/>
        </p:nvGrpSpPr>
        <p:grpSpPr>
          <a:xfrm>
            <a:off x="7517445" y="2206161"/>
            <a:ext cx="1936950" cy="1896056"/>
            <a:chOff x="7777504" y="2122271"/>
            <a:chExt cx="1936950" cy="1896056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62F2DF1F-C06E-7214-6752-73A80FE6C1CC}"/>
                </a:ext>
              </a:extLst>
            </p:cNvPr>
            <p:cNvSpPr/>
            <p:nvPr/>
          </p:nvSpPr>
          <p:spPr>
            <a:xfrm rot="5400000">
              <a:off x="8187658" y="2491531"/>
              <a:ext cx="1468073" cy="1585519"/>
            </a:xfrm>
            <a:prstGeom prst="rtTriangle">
              <a:avLst/>
            </a:prstGeom>
            <a:solidFill>
              <a:srgbClr val="00B0F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95558D-738B-4A78-9C3B-D7F15FC2BEA5}"/>
                    </a:ext>
                  </a:extLst>
                </p:cNvPr>
                <p:cNvSpPr txBox="1"/>
                <p:nvPr/>
              </p:nvSpPr>
              <p:spPr>
                <a:xfrm>
                  <a:off x="9068132" y="3011376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95558D-738B-4A78-9C3B-D7F15FC2B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8132" y="3011376"/>
                  <a:ext cx="326572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700040-CFE6-8B37-ED92-43CFC27BD22B}"/>
                    </a:ext>
                  </a:extLst>
                </p:cNvPr>
                <p:cNvSpPr txBox="1"/>
                <p:nvPr/>
              </p:nvSpPr>
              <p:spPr>
                <a:xfrm>
                  <a:off x="7777504" y="3053457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9700040-CFE6-8B37-ED92-43CFC27BD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504" y="3053457"/>
                  <a:ext cx="326572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73E47B9-9649-9314-6368-61EBB595B8A0}"/>
                    </a:ext>
                  </a:extLst>
                </p:cNvPr>
                <p:cNvSpPr txBox="1"/>
                <p:nvPr/>
              </p:nvSpPr>
              <p:spPr>
                <a:xfrm>
                  <a:off x="8732393" y="2122271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73E47B9-9649-9314-6368-61EBB595B8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2393" y="2122271"/>
                  <a:ext cx="326572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9434" r="-28302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F36E5D-E768-7372-FBD0-36C92645ED89}"/>
              </a:ext>
            </a:extLst>
          </p:cNvPr>
          <p:cNvGrpSpPr/>
          <p:nvPr/>
        </p:nvGrpSpPr>
        <p:grpSpPr>
          <a:xfrm>
            <a:off x="9475367" y="2231434"/>
            <a:ext cx="1794645" cy="1988229"/>
            <a:chOff x="9735426" y="2147544"/>
            <a:chExt cx="1794645" cy="1988229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160188F8-7BFC-22F1-4C02-E33AAFEB570B}"/>
                </a:ext>
              </a:extLst>
            </p:cNvPr>
            <p:cNvSpPr/>
            <p:nvPr/>
          </p:nvSpPr>
          <p:spPr>
            <a:xfrm rot="10800000">
              <a:off x="9735426" y="2550254"/>
              <a:ext cx="1468073" cy="1585519"/>
            </a:xfrm>
            <a:prstGeom prst="rtTriangle">
              <a:avLst/>
            </a:prstGeom>
            <a:solidFill>
              <a:srgbClr val="7030A0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8C4740C-BFF0-C975-5B9A-DA7C920091F3}"/>
                    </a:ext>
                  </a:extLst>
                </p:cNvPr>
                <p:cNvSpPr txBox="1"/>
                <p:nvPr/>
              </p:nvSpPr>
              <p:spPr>
                <a:xfrm>
                  <a:off x="10092556" y="3225718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8C4740C-BFF0-C975-5B9A-DA7C92009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2556" y="3225718"/>
                  <a:ext cx="326572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4864FF1-4862-E25B-2D62-56A12C6C9B6E}"/>
                    </a:ext>
                  </a:extLst>
                </p:cNvPr>
                <p:cNvSpPr txBox="1"/>
                <p:nvPr/>
              </p:nvSpPr>
              <p:spPr>
                <a:xfrm>
                  <a:off x="10255842" y="2147544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4864FF1-4862-E25B-2D62-56A12C6C9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842" y="2147544"/>
                  <a:ext cx="326572" cy="461665"/>
                </a:xfrm>
                <a:prstGeom prst="rect">
                  <a:avLst/>
                </a:prstGeom>
                <a:blipFill>
                  <a:blip r:embed="rId15"/>
                  <a:stretch>
                    <a:fillRect r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A4CB7ED-457D-1529-8C12-F58E6E899C2A}"/>
                    </a:ext>
                  </a:extLst>
                </p:cNvPr>
                <p:cNvSpPr txBox="1"/>
                <p:nvPr/>
              </p:nvSpPr>
              <p:spPr>
                <a:xfrm>
                  <a:off x="11203499" y="3069685"/>
                  <a:ext cx="326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A4CB7ED-457D-1529-8C12-F58E6E899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3499" y="3069685"/>
                  <a:ext cx="326572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7407" r="-27778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523A8580-1B49-2490-133F-E35AA117BE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7" name="Picture 6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2CD83A67-93D6-529E-2587-E7333BEA61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21D53-A725-2C8F-1CB8-32FA2E232BB3}"/>
                  </a:ext>
                </a:extLst>
              </p:cNvPr>
              <p:cNvSpPr txBox="1"/>
              <p:nvPr/>
            </p:nvSpPr>
            <p:spPr>
              <a:xfrm>
                <a:off x="1152758" y="1241366"/>
                <a:ext cx="9467704" cy="5959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s-IN" sz="32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2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2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বিস্তৃতির</a:t>
                </a:r>
                <a:r>
                  <a:rPr lang="en-US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উপপাদ্যটি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21D53-A725-2C8F-1CB8-32FA2E232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58" y="1241366"/>
                <a:ext cx="9467704" cy="595932"/>
              </a:xfrm>
              <a:prstGeom prst="rect">
                <a:avLst/>
              </a:prstGeom>
              <a:blipFill>
                <a:blip r:embed="rId2"/>
                <a:stretch>
                  <a:fillRect b="-2660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739013CE-2A81-BA8C-53E0-A1449478CADB}"/>
              </a:ext>
            </a:extLst>
          </p:cNvPr>
          <p:cNvSpPr/>
          <p:nvPr/>
        </p:nvSpPr>
        <p:spPr>
          <a:xfrm>
            <a:off x="4139387" y="2218948"/>
            <a:ext cx="2402076" cy="1618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F0FBA-D361-E23E-8F20-1679615BDDCF}"/>
                  </a:ext>
                </a:extLst>
              </p:cNvPr>
              <p:cNvSpPr txBox="1"/>
              <p:nvPr/>
            </p:nvSpPr>
            <p:spPr>
              <a:xfrm>
                <a:off x="3724603" y="1878689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F0FBA-D361-E23E-8F20-1679615BD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603" y="1878689"/>
                <a:ext cx="326572" cy="461665"/>
              </a:xfrm>
              <a:prstGeom prst="rect">
                <a:avLst/>
              </a:prstGeom>
              <a:blipFill>
                <a:blip r:embed="rId3"/>
                <a:stretch>
                  <a:fillRect l="-5556" r="-33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CAD42-820C-8857-A385-C727323EF065}"/>
                  </a:ext>
                </a:extLst>
              </p:cNvPr>
              <p:cNvSpPr txBox="1"/>
              <p:nvPr/>
            </p:nvSpPr>
            <p:spPr>
              <a:xfrm>
                <a:off x="6536370" y="3716820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9CAD42-820C-8857-A385-C727323E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70" y="3716820"/>
                <a:ext cx="326572" cy="461665"/>
              </a:xfrm>
              <a:prstGeom prst="rect">
                <a:avLst/>
              </a:prstGeom>
              <a:blipFill>
                <a:blip r:embed="rId4"/>
                <a:stretch>
                  <a:fillRect l="-5556" r="-31481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B0BDA-3EDE-82C8-DCE2-4932B98214E5}"/>
                  </a:ext>
                </a:extLst>
              </p:cNvPr>
              <p:cNvSpPr txBox="1"/>
              <p:nvPr/>
            </p:nvSpPr>
            <p:spPr>
              <a:xfrm>
                <a:off x="3803913" y="3716820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B0BDA-3EDE-82C8-DCE2-4932B9821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913" y="3716820"/>
                <a:ext cx="326572" cy="461665"/>
              </a:xfrm>
              <a:prstGeom prst="rect">
                <a:avLst/>
              </a:prstGeom>
              <a:blipFill>
                <a:blip r:embed="rId5"/>
                <a:stretch>
                  <a:fillRect l="-5556" r="-2407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38422-38DF-39DC-EF53-6ED059C0BA3E}"/>
                  </a:ext>
                </a:extLst>
              </p:cNvPr>
              <p:cNvSpPr txBox="1"/>
              <p:nvPr/>
            </p:nvSpPr>
            <p:spPr>
              <a:xfrm>
                <a:off x="5094748" y="2527484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38422-38DF-39DC-EF53-6ED059C0B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748" y="2527484"/>
                <a:ext cx="326572" cy="461665"/>
              </a:xfrm>
              <a:prstGeom prst="rect">
                <a:avLst/>
              </a:prstGeom>
              <a:blipFill>
                <a:blip r:embed="rId6"/>
                <a:stretch>
                  <a:fillRect r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34D613-02B6-AB1E-580B-F0F518958C5A}"/>
                  </a:ext>
                </a:extLst>
              </p:cNvPr>
              <p:cNvSpPr txBox="1"/>
              <p:nvPr/>
            </p:nvSpPr>
            <p:spPr>
              <a:xfrm>
                <a:off x="5013853" y="3791686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34D613-02B6-AB1E-580B-F0F518958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53" y="3791686"/>
                <a:ext cx="326572" cy="461665"/>
              </a:xfrm>
              <a:prstGeom prst="rect">
                <a:avLst/>
              </a:prstGeom>
              <a:blipFill>
                <a:blip r:embed="rId7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3AC9DA-B429-F197-85E5-299EFA198BC7}"/>
                  </a:ext>
                </a:extLst>
              </p:cNvPr>
              <p:cNvSpPr txBox="1"/>
              <p:nvPr/>
            </p:nvSpPr>
            <p:spPr>
              <a:xfrm>
                <a:off x="3724603" y="2758337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3AC9DA-B429-F197-85E5-299EFA19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603" y="2758337"/>
                <a:ext cx="326572" cy="461665"/>
              </a:xfrm>
              <a:prstGeom prst="rect">
                <a:avLst/>
              </a:prstGeom>
              <a:blipFill>
                <a:blip r:embed="rId8"/>
                <a:stretch>
                  <a:fillRect l="-7407" r="-2777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92A09F-2AD0-E9AA-40E1-ACC67CC7525E}"/>
                  </a:ext>
                </a:extLst>
              </p:cNvPr>
              <p:cNvSpPr txBox="1"/>
              <p:nvPr/>
            </p:nvSpPr>
            <p:spPr>
              <a:xfrm>
                <a:off x="1152759" y="4314597"/>
                <a:ext cx="9182099" cy="11778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নির্বচন : মনে করি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ত্রিভুজের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i="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বিস্তৃতির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করতে হবে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i="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as-IN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92A09F-2AD0-E9AA-40E1-ACC67CC75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59" y="4314597"/>
                <a:ext cx="9182099" cy="1177887"/>
              </a:xfrm>
              <a:prstGeom prst="rect">
                <a:avLst/>
              </a:prstGeom>
              <a:blipFill>
                <a:blip r:embed="rId9"/>
                <a:stretch>
                  <a:fillRect l="-659" t="-97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22011C4-7914-9F53-2750-9605CF83E614}"/>
              </a:ext>
            </a:extLst>
          </p:cNvPr>
          <p:cNvSpPr txBox="1"/>
          <p:nvPr/>
        </p:nvSpPr>
        <p:spPr>
          <a:xfrm>
            <a:off x="1152759" y="5669589"/>
            <a:ext cx="91820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ত্রিভুজ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সমান করে চারটি ত্রিভুজ চি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উপা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08BA22-19C1-9291-9334-17712CF22F6F}"/>
              </a:ext>
            </a:extLst>
          </p:cNvPr>
          <p:cNvSpPr txBox="1"/>
          <p:nvPr/>
        </p:nvSpPr>
        <p:spPr>
          <a:xfrm>
            <a:off x="3040282" y="465136"/>
            <a:ext cx="55081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4A7C9FE8-DC65-E0B7-ECB8-7A16E6E6E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13" name="Picture 1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113FB216-B8B8-4633-D24B-529444370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BA36E8-A044-2AF3-6437-DAC152A2A5A2}"/>
              </a:ext>
            </a:extLst>
          </p:cNvPr>
          <p:cNvSpPr txBox="1"/>
          <p:nvPr/>
        </p:nvSpPr>
        <p:spPr>
          <a:xfrm>
            <a:off x="729060" y="1178214"/>
            <a:ext cx="828600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ত্রিভুজ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সমান করে চারটি ত্রিভুজ চি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উপা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কি।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BAFAD-A5E4-6AAB-6467-3ECBF852CCA8}"/>
              </a:ext>
            </a:extLst>
          </p:cNvPr>
          <p:cNvSpPr txBox="1"/>
          <p:nvPr/>
        </p:nvSpPr>
        <p:spPr>
          <a:xfrm>
            <a:off x="712283" y="1733151"/>
            <a:ext cx="9822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A7142-EB29-3DBF-1B93-3A6B73CC6675}"/>
              </a:ext>
            </a:extLst>
          </p:cNvPr>
          <p:cNvSpPr txBox="1"/>
          <p:nvPr/>
        </p:nvSpPr>
        <p:spPr>
          <a:xfrm>
            <a:off x="1927676" y="1724763"/>
            <a:ext cx="9822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DF20EA-67C8-B879-0EBF-154BD77AEFEF}"/>
                  </a:ext>
                </a:extLst>
              </p:cNvPr>
              <p:cNvSpPr txBox="1"/>
              <p:nvPr/>
            </p:nvSpPr>
            <p:spPr>
              <a:xfrm>
                <a:off x="695505" y="2285226"/>
                <a:ext cx="7101363" cy="47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)ব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</m:t>
                    </m:r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s-IN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en-US" sz="24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as-IN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ক্ষেত্রফল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as-IN" sz="24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DF20EA-67C8-B879-0EBF-154BD77A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5" y="2285226"/>
                <a:ext cx="7101363" cy="470000"/>
              </a:xfrm>
              <a:prstGeom prst="rect">
                <a:avLst/>
              </a:prstGeom>
              <a:blipFill>
                <a:blip r:embed="rId2"/>
                <a:stretch>
                  <a:fillRect l="-850" b="-2584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1D1585-D72E-303A-8BC7-210DA915DB24}"/>
                  </a:ext>
                </a:extLst>
              </p:cNvPr>
              <p:cNvSpPr txBox="1"/>
              <p:nvPr/>
            </p:nvSpPr>
            <p:spPr>
              <a:xfrm>
                <a:off x="700485" y="2848341"/>
                <a:ext cx="7101363" cy="83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</a:t>
                </a:r>
                <a:r>
                  <a:rPr lang="as-IN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একক।ছোট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as-IN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ক্ষেত্রফল</a:t>
                </a:r>
                <a:r>
                  <a:rPr lang="en-US" sz="2400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as-IN" sz="24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1D1585-D72E-303A-8BC7-210DA915D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5" y="2848341"/>
                <a:ext cx="7101363" cy="839332"/>
              </a:xfrm>
              <a:prstGeom prst="rect">
                <a:avLst/>
              </a:prstGeom>
              <a:blipFill>
                <a:blip r:embed="rId3"/>
                <a:stretch>
                  <a:fillRect l="-850" t="-2013" b="-1140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5C0220B-1579-856B-940B-BE849D82ED40}"/>
              </a:ext>
            </a:extLst>
          </p:cNvPr>
          <p:cNvSpPr txBox="1"/>
          <p:nvPr/>
        </p:nvSpPr>
        <p:spPr>
          <a:xfrm>
            <a:off x="710011" y="3777180"/>
            <a:ext cx="71013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ঙ্কনা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নুসারে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 ক্ষেত্রফল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টি ত্রিভুজক্ষেত্র ও ছোট </a:t>
            </a:r>
            <a:r>
              <a:rPr lang="as-IN" sz="24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 ক্ষেত্রফলের সমষ্টি সমান।</a:t>
            </a:r>
            <a:endParaRPr lang="as-IN" sz="2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7DCB42-9449-C0DF-DAC9-BCF484ED9626}"/>
                  </a:ext>
                </a:extLst>
              </p:cNvPr>
              <p:cNvSpPr txBox="1"/>
              <p:nvPr/>
            </p:nvSpPr>
            <p:spPr>
              <a:xfrm>
                <a:off x="700486" y="4746339"/>
                <a:ext cx="7101362" cy="17570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অথাৎ ,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+(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i="0" u="none" strike="noStrik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(প্রমাণিত)</a:t>
                </a:r>
                <a:endParaRPr lang="as-IN" sz="24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7DCB42-9449-C0DF-DAC9-BCF484ED9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6" y="4746339"/>
                <a:ext cx="7101362" cy="1757084"/>
              </a:xfrm>
              <a:prstGeom prst="rect">
                <a:avLst/>
              </a:prstGeom>
              <a:blipFill>
                <a:blip r:embed="rId4"/>
                <a:stretch>
                  <a:fillRect l="-935" b="-735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B72CD3-A062-ECE4-8687-C4CF8FBC8E72}"/>
              </a:ext>
            </a:extLst>
          </p:cNvPr>
          <p:cNvCxnSpPr/>
          <p:nvPr/>
        </p:nvCxnSpPr>
        <p:spPr>
          <a:xfrm flipH="1">
            <a:off x="2224935" y="5681052"/>
            <a:ext cx="387773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6D254-AEDE-22BC-A93D-567B9411D88F}"/>
              </a:ext>
            </a:extLst>
          </p:cNvPr>
          <p:cNvCxnSpPr/>
          <p:nvPr/>
        </p:nvCxnSpPr>
        <p:spPr>
          <a:xfrm flipH="1">
            <a:off x="3858413" y="5681052"/>
            <a:ext cx="387773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62B95D65-2767-5B32-B545-4707B4B54123}"/>
              </a:ext>
            </a:extLst>
          </p:cNvPr>
          <p:cNvSpPr/>
          <p:nvPr/>
        </p:nvSpPr>
        <p:spPr>
          <a:xfrm rot="12336658">
            <a:off x="8658737" y="4510547"/>
            <a:ext cx="2371532" cy="1126019"/>
          </a:xfrm>
          <a:prstGeom prst="triangle">
            <a:avLst>
              <a:gd name="adj" fmla="val 10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114B933A-4932-E6D2-D439-D497F7F69A9C}"/>
              </a:ext>
            </a:extLst>
          </p:cNvPr>
          <p:cNvSpPr/>
          <p:nvPr/>
        </p:nvSpPr>
        <p:spPr>
          <a:xfrm rot="17719932">
            <a:off x="7335418" y="3158019"/>
            <a:ext cx="2371532" cy="1126019"/>
          </a:xfrm>
          <a:prstGeom prst="triangle">
            <a:avLst>
              <a:gd name="adj" fmla="val 10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BBEB1C47-FB45-E8AF-D8E2-465B68C7966C}"/>
              </a:ext>
            </a:extLst>
          </p:cNvPr>
          <p:cNvSpPr/>
          <p:nvPr/>
        </p:nvSpPr>
        <p:spPr>
          <a:xfrm rot="6925675">
            <a:off x="10015033" y="3200272"/>
            <a:ext cx="2371532" cy="1126019"/>
          </a:xfrm>
          <a:prstGeom prst="triangle">
            <a:avLst>
              <a:gd name="adj" fmla="val 100000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BE6B819C-3FBE-67D7-F337-B5DA1D2C1DF6}"/>
              </a:ext>
            </a:extLst>
          </p:cNvPr>
          <p:cNvSpPr/>
          <p:nvPr/>
        </p:nvSpPr>
        <p:spPr>
          <a:xfrm rot="1525489">
            <a:off x="8693882" y="1832346"/>
            <a:ext cx="2371021" cy="112601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D37A6F0-2FE0-183C-E5E4-FEF5B22C8793}"/>
              </a:ext>
            </a:extLst>
          </p:cNvPr>
          <p:cNvGrpSpPr/>
          <p:nvPr/>
        </p:nvGrpSpPr>
        <p:grpSpPr>
          <a:xfrm rot="21398102">
            <a:off x="8135300" y="2566343"/>
            <a:ext cx="1546774" cy="1934497"/>
            <a:chOff x="8154744" y="1427413"/>
            <a:chExt cx="1546774" cy="193449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7B491CA-8EC9-3614-5B18-85C1C9ADB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>
              <a:off x="9269839" y="2023229"/>
              <a:ext cx="431679" cy="657797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A12A952-9C24-FD60-A5F1-BFD5C78A4A43}"/>
                </a:ext>
              </a:extLst>
            </p:cNvPr>
            <p:cNvGrpSpPr/>
            <p:nvPr/>
          </p:nvGrpSpPr>
          <p:grpSpPr>
            <a:xfrm>
              <a:off x="8154744" y="1427413"/>
              <a:ext cx="1204488" cy="1934497"/>
              <a:chOff x="8154744" y="1427413"/>
              <a:chExt cx="1204488" cy="1934497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A140192-34E0-6A26-2E39-2EF2EEE68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4744" y="2151132"/>
                <a:ext cx="438950" cy="5243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AD24DF7-18CA-EF79-D38A-5DC42951CC2D}"/>
                  </a:ext>
                </a:extLst>
              </p:cNvPr>
              <p:cNvGrpSpPr/>
              <p:nvPr/>
            </p:nvGrpSpPr>
            <p:grpSpPr>
              <a:xfrm>
                <a:off x="8600590" y="1842346"/>
                <a:ext cx="758642" cy="1519564"/>
                <a:chOff x="8600590" y="2266416"/>
                <a:chExt cx="758642" cy="1519564"/>
              </a:xfrm>
            </p:grpSpPr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FBC8FF0A-BA85-EB6B-922E-DA30F67EA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898" flipV="1">
                  <a:off x="9068075" y="2266416"/>
                  <a:ext cx="291157" cy="600197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E5D8D424-001A-108A-81BD-F7D705CEC2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1898" flipH="1">
                  <a:off x="8600590" y="3097360"/>
                  <a:ext cx="286927" cy="68862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127F553-DB36-2330-F6D0-B831B40A1D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0417" t="23854" r="20625" b="22829"/>
                <a:stretch/>
              </p:blipFill>
              <p:spPr>
                <a:xfrm>
                  <a:off x="8812963" y="2785245"/>
                  <a:ext cx="331305" cy="344556"/>
                </a:xfrm>
                <a:prstGeom prst="rect">
                  <a:avLst/>
                </a:prstGeom>
              </p:spPr>
            </p:pic>
          </p:grp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72A5932A-92A7-75A5-482D-592554D78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09922" y="1427413"/>
                <a:ext cx="438950" cy="524301"/>
              </a:xfrm>
              <a:prstGeom prst="rect">
                <a:avLst/>
              </a:prstGeom>
            </p:spPr>
          </p:pic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A40BF11-392B-3373-4134-0522D29DC8AF}"/>
              </a:ext>
            </a:extLst>
          </p:cNvPr>
          <p:cNvGrpSpPr/>
          <p:nvPr/>
        </p:nvGrpSpPr>
        <p:grpSpPr>
          <a:xfrm rot="21384036">
            <a:off x="9153337" y="1925699"/>
            <a:ext cx="1819813" cy="1591094"/>
            <a:chOff x="9190035" y="699499"/>
            <a:chExt cx="1819813" cy="159109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31B82AB-D4BB-3A35-9195-8142BE922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0898" y="1255620"/>
              <a:ext cx="438950" cy="524301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53B27ED-9BEC-561C-4511-2D37332417F9}"/>
                </a:ext>
              </a:extLst>
            </p:cNvPr>
            <p:cNvGrpSpPr/>
            <p:nvPr/>
          </p:nvGrpSpPr>
          <p:grpSpPr>
            <a:xfrm rot="5400000">
              <a:off x="9532770" y="931435"/>
              <a:ext cx="748108" cy="1433577"/>
              <a:chOff x="8609930" y="2252511"/>
              <a:chExt cx="748108" cy="1433577"/>
            </a:xfrm>
          </p:grpSpPr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11C03E2-9608-6470-518F-BC0718BDC77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887934" y="2395719"/>
                <a:ext cx="613311" cy="3268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C744ACF8-C7FF-81A7-B3F3-C411D14736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8475891" y="3245413"/>
                <a:ext cx="574714" cy="3066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AA2049D-A0A6-C963-D904-E5998D0F4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0417" t="23854" r="20625" b="22829"/>
              <a:stretch/>
            </p:blipFill>
            <p:spPr>
              <a:xfrm>
                <a:off x="8793394" y="2793520"/>
                <a:ext cx="331305" cy="344556"/>
              </a:xfrm>
              <a:prstGeom prst="rect">
                <a:avLst/>
              </a:prstGeom>
            </p:spPr>
          </p:pic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FC0551D-299C-3DE5-2DA2-6B00FCA6E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2422" y="699499"/>
              <a:ext cx="438950" cy="52430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B3E0927-783A-E05F-28A6-B8AF51E60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 rot="5400000">
              <a:off x="9853558" y="1794449"/>
              <a:ext cx="393170" cy="599117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908249-7327-27EC-72E0-FDDAA7A54E88}"/>
              </a:ext>
            </a:extLst>
          </p:cNvPr>
          <p:cNvGrpSpPr/>
          <p:nvPr/>
        </p:nvGrpSpPr>
        <p:grpSpPr>
          <a:xfrm rot="21402888">
            <a:off x="8680262" y="4006695"/>
            <a:ext cx="1938342" cy="1467667"/>
            <a:chOff x="8715284" y="2756043"/>
            <a:chExt cx="1938342" cy="1467667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E12D244-576A-2BAA-3267-68AC9A2E8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 rot="5400000">
              <a:off x="9512695" y="2644450"/>
              <a:ext cx="426083" cy="649270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8068739-5F46-EC8E-FF50-F100FE42B78C}"/>
                </a:ext>
              </a:extLst>
            </p:cNvPr>
            <p:cNvGrpSpPr/>
            <p:nvPr/>
          </p:nvGrpSpPr>
          <p:grpSpPr>
            <a:xfrm>
              <a:off x="8715284" y="2926495"/>
              <a:ext cx="1938342" cy="1297215"/>
              <a:chOff x="8715284" y="2926495"/>
              <a:chExt cx="1938342" cy="129721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7F7A074-2230-FE83-FF7A-7ED1D9F80715}"/>
                  </a:ext>
                </a:extLst>
              </p:cNvPr>
              <p:cNvGrpSpPr/>
              <p:nvPr/>
            </p:nvGrpSpPr>
            <p:grpSpPr>
              <a:xfrm rot="5219168">
                <a:off x="9445035" y="2573804"/>
                <a:ext cx="855900" cy="1561282"/>
                <a:chOff x="8514133" y="2247511"/>
                <a:chExt cx="855900" cy="1561282"/>
              </a:xfrm>
            </p:grpSpPr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0E709EF4-C21F-E5D0-B1EB-4018603A0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577944">
                  <a:off x="8913314" y="2427977"/>
                  <a:ext cx="637185" cy="27625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AF95F152-0BE0-78DA-FED6-6CC21F4762A9}"/>
                    </a:ext>
                  </a:extLst>
                </p:cNvPr>
                <p:cNvCxnSpPr/>
                <p:nvPr/>
              </p:nvCxnSpPr>
              <p:spPr>
                <a:xfrm rot="16380832" flipH="1" flipV="1">
                  <a:off x="8345044" y="3273409"/>
                  <a:ext cx="704473" cy="36629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F08A8AC9-304E-67BF-2457-75B3F6C5A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0417" t="23854" r="20625" b="22829"/>
                <a:stretch/>
              </p:blipFill>
              <p:spPr>
                <a:xfrm>
                  <a:off x="8821912" y="2795311"/>
                  <a:ext cx="331305" cy="344556"/>
                </a:xfrm>
                <a:prstGeom prst="rect">
                  <a:avLst/>
                </a:prstGeom>
              </p:spPr>
            </p:pic>
          </p:grpSp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5A79FA7-05F9-DD95-7966-7A0DEFA4D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6501" y="3699409"/>
                <a:ext cx="438950" cy="52430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190406B-0CB5-C845-7657-1B0A49389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906687">
                <a:off x="8715284" y="3102750"/>
                <a:ext cx="438950" cy="524301"/>
              </a:xfrm>
              <a:prstGeom prst="rect">
                <a:avLst/>
              </a:prstGeom>
            </p:spPr>
          </p:pic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A8A26DD-078B-6793-5C0D-57E789EA0A76}"/>
              </a:ext>
            </a:extLst>
          </p:cNvPr>
          <p:cNvGrpSpPr/>
          <p:nvPr/>
        </p:nvGrpSpPr>
        <p:grpSpPr>
          <a:xfrm rot="21375322">
            <a:off x="10082141" y="2909557"/>
            <a:ext cx="1506921" cy="1973685"/>
            <a:chOff x="10060199" y="1721757"/>
            <a:chExt cx="1506921" cy="1973685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9A81D49-618D-24DE-4D26-3A9F4DD39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99232" y="3171141"/>
              <a:ext cx="438950" cy="524301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67238DE-C48E-64F9-E715-4A8FCC05C8CB}"/>
                </a:ext>
              </a:extLst>
            </p:cNvPr>
            <p:cNvGrpSpPr/>
            <p:nvPr/>
          </p:nvGrpSpPr>
          <p:grpSpPr>
            <a:xfrm>
              <a:off x="10350664" y="1721757"/>
              <a:ext cx="755844" cy="1508147"/>
              <a:chOff x="8594927" y="2288060"/>
              <a:chExt cx="755844" cy="1508147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54A512FD-9D04-185F-CDB3-AAF1669853EE}"/>
                  </a:ext>
                </a:extLst>
              </p:cNvPr>
              <p:cNvCxnSpPr>
                <a:cxnSpLocks/>
              </p:cNvCxnSpPr>
              <p:nvPr/>
            </p:nvCxnSpPr>
            <p:spPr>
              <a:xfrm rot="224678" flipV="1">
                <a:off x="9067668" y="2288060"/>
                <a:ext cx="283103" cy="65537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0694ADA-FD7F-05AA-4518-E170C568879C}"/>
                  </a:ext>
                </a:extLst>
              </p:cNvPr>
              <p:cNvCxnSpPr>
                <a:cxnSpLocks/>
              </p:cNvCxnSpPr>
              <p:nvPr/>
            </p:nvCxnSpPr>
            <p:spPr>
              <a:xfrm rot="224678" flipH="1">
                <a:off x="8594927" y="3140392"/>
                <a:ext cx="296972" cy="65581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A42BA08-9B2D-8043-CD7A-2CC3E82298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0417" t="23854" r="20625" b="22829"/>
              <a:stretch/>
            </p:blipFill>
            <p:spPr>
              <a:xfrm>
                <a:off x="8827789" y="2863472"/>
                <a:ext cx="331305" cy="344556"/>
              </a:xfrm>
              <a:prstGeom prst="rect">
                <a:avLst/>
              </a:prstGeom>
            </p:spPr>
          </p:pic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64B6470-4C46-6801-63A2-94DC16361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82158">
              <a:off x="11128170" y="2331788"/>
              <a:ext cx="438950" cy="524301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390F26B-FC5E-9FE4-3F4E-A0D5B908C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312" t="15784" r="15165" b="10609"/>
            <a:stretch/>
          </p:blipFill>
          <p:spPr>
            <a:xfrm>
              <a:off x="10060199" y="2335734"/>
              <a:ext cx="444820" cy="677821"/>
            </a:xfrm>
            <a:prstGeom prst="rect">
              <a:avLst/>
            </a:prstGeom>
          </p:spPr>
        </p:pic>
      </p:grpSp>
      <p:pic>
        <p:nvPicPr>
          <p:cNvPr id="2" name="Picture 1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EA86F7D0-E796-4CEE-6D1B-720E6EC38F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704374-71F7-8FC8-0653-D198C5783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348634-DDA6-A3ED-716F-7835EB255848}"/>
              </a:ext>
            </a:extLst>
          </p:cNvPr>
          <p:cNvGrpSpPr/>
          <p:nvPr/>
        </p:nvGrpSpPr>
        <p:grpSpPr>
          <a:xfrm>
            <a:off x="3238465" y="408297"/>
            <a:ext cx="5603531" cy="755009"/>
            <a:chOff x="2095465" y="484497"/>
            <a:chExt cx="6115086" cy="755009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355D0C9-72CE-EF99-E018-F0A8E9270836}"/>
                </a:ext>
              </a:extLst>
            </p:cNvPr>
            <p:cNvSpPr/>
            <p:nvPr/>
          </p:nvSpPr>
          <p:spPr>
            <a:xfrm>
              <a:off x="2095465" y="484497"/>
              <a:ext cx="6115086" cy="755009"/>
            </a:xfrm>
            <a:prstGeom prst="frame">
              <a:avLst>
                <a:gd name="adj1" fmla="val 18979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42A0CC-7192-0F84-12F3-D79EDAA07927}"/>
                </a:ext>
              </a:extLst>
            </p:cNvPr>
            <p:cNvSpPr txBox="1"/>
            <p:nvPr/>
          </p:nvSpPr>
          <p:spPr>
            <a:xfrm>
              <a:off x="2395520" y="600391"/>
              <a:ext cx="570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ত্রিভুজটি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সমকোণী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কিনা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করণ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E8BDC7-C7B0-CB6E-5F19-C486B512E611}"/>
                  </a:ext>
                </a:extLst>
              </p:cNvPr>
              <p:cNvSpPr/>
              <p:nvPr/>
            </p:nvSpPr>
            <p:spPr>
              <a:xfrm>
                <a:off x="781051" y="1288724"/>
                <a:ext cx="10791824" cy="5238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সমকোণী?ব্যাখ্যা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E8BDC7-C7B0-CB6E-5F19-C486B512E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1" y="1288724"/>
                <a:ext cx="10791824" cy="523875"/>
              </a:xfrm>
              <a:prstGeom prst="rect">
                <a:avLst/>
              </a:prstGeom>
              <a:blipFill>
                <a:blip r:embed="rId2"/>
                <a:stretch>
                  <a:fillRect l="-675" b="-21277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64B3F4-6DBA-D81C-9CC5-BBAAD0AA57C0}"/>
                  </a:ext>
                </a:extLst>
              </p:cNvPr>
              <p:cNvSpPr/>
              <p:nvPr/>
            </p:nvSpPr>
            <p:spPr>
              <a:xfrm>
                <a:off x="1985686" y="4023677"/>
                <a:ext cx="8220627" cy="24260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𝟐𝟓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𝟐𝟓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𝟐𝟓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নির্দেশিত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64B3F4-6DBA-D81C-9CC5-BBAAD0AA5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6" y="4023677"/>
                <a:ext cx="8220627" cy="2426026"/>
              </a:xfrm>
              <a:prstGeom prst="rect">
                <a:avLst/>
              </a:prstGeom>
              <a:blipFill>
                <a:blip r:embed="rId3"/>
                <a:stretch>
                  <a:fillRect l="-959" b="-3448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A135A-CD84-979A-553C-0118E379DCCD}"/>
                  </a:ext>
                </a:extLst>
              </p:cNvPr>
              <p:cNvSpPr txBox="1"/>
              <p:nvPr/>
            </p:nvSpPr>
            <p:spPr>
              <a:xfrm>
                <a:off x="4200525" y="260349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7A135A-CD84-979A-553C-0118E379D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2603490"/>
                <a:ext cx="285750" cy="461665"/>
              </a:xfrm>
              <a:prstGeom prst="rect">
                <a:avLst/>
              </a:prstGeom>
              <a:blipFill>
                <a:blip r:embed="rId4"/>
                <a:stretch>
                  <a:fillRect l="-4255" r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BE9E23-616A-A1DC-C7C9-6E056CAE6E65}"/>
                  </a:ext>
                </a:extLst>
              </p:cNvPr>
              <p:cNvSpPr txBox="1"/>
              <p:nvPr/>
            </p:nvSpPr>
            <p:spPr>
              <a:xfrm>
                <a:off x="5667357" y="2456472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BE9E23-616A-A1DC-C7C9-6E056CAE6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57" y="2456472"/>
                <a:ext cx="285750" cy="461665"/>
              </a:xfrm>
              <a:prstGeom prst="rect">
                <a:avLst/>
              </a:prstGeom>
              <a:blipFill>
                <a:blip r:embed="rId5"/>
                <a:stretch>
                  <a:fillRect l="-8511" r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050762-1406-9963-8756-9C11A5E973F3}"/>
                  </a:ext>
                </a:extLst>
              </p:cNvPr>
              <p:cNvSpPr txBox="1"/>
              <p:nvPr/>
            </p:nvSpPr>
            <p:spPr>
              <a:xfrm>
                <a:off x="5066748" y="359092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050762-1406-9963-8756-9C11A5E97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48" y="3590925"/>
                <a:ext cx="285750" cy="461665"/>
              </a:xfrm>
              <a:prstGeom prst="rect">
                <a:avLst/>
              </a:prstGeom>
              <a:blipFill>
                <a:blip r:embed="rId6"/>
                <a:stretch>
                  <a:fillRect l="-4255" r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927E9F3-7607-305E-EC5E-EDFFB2E95CF1}"/>
              </a:ext>
            </a:extLst>
          </p:cNvPr>
          <p:cNvGrpSpPr/>
          <p:nvPr/>
        </p:nvGrpSpPr>
        <p:grpSpPr>
          <a:xfrm>
            <a:off x="4591050" y="1933575"/>
            <a:ext cx="1895475" cy="1657350"/>
            <a:chOff x="4591050" y="1933575"/>
            <a:chExt cx="1895475" cy="16573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B4BE98-4986-AAC9-9101-F01AFA6A3BD2}"/>
                </a:ext>
              </a:extLst>
            </p:cNvPr>
            <p:cNvGrpSpPr/>
            <p:nvPr/>
          </p:nvGrpSpPr>
          <p:grpSpPr>
            <a:xfrm>
              <a:off x="4591050" y="1933575"/>
              <a:ext cx="1895475" cy="1657350"/>
              <a:chOff x="4591050" y="1933575"/>
              <a:chExt cx="1895475" cy="1657350"/>
            </a:xfrm>
          </p:grpSpPr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BD58E4DA-BC37-C6D1-FF3D-3973B0EB00A9}"/>
                  </a:ext>
                </a:extLst>
              </p:cNvPr>
              <p:cNvSpPr/>
              <p:nvPr/>
            </p:nvSpPr>
            <p:spPr>
              <a:xfrm>
                <a:off x="4591050" y="1933575"/>
                <a:ext cx="1895475" cy="165735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AB21CCFF-6B93-DEE1-9A4F-6AC6B14D9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1050" y="3265714"/>
                <a:ext cx="3958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02DC71-C9A6-E522-8FE7-A98612C2B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1570" y="3265714"/>
              <a:ext cx="0" cy="3252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24587577-2DE9-9600-BF1C-D0333B8A4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6" name="Picture 5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D1DA6861-630C-0D20-A1C8-828AECB9E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376DA2-5D67-142C-825A-50A7406D6BD9}"/>
              </a:ext>
            </a:extLst>
          </p:cNvPr>
          <p:cNvSpPr txBox="1"/>
          <p:nvPr/>
        </p:nvSpPr>
        <p:spPr>
          <a:xfrm>
            <a:off x="2619594" y="503986"/>
            <a:ext cx="624757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6773D6-E264-ABB2-117F-181A7899F4B3}"/>
                  </a:ext>
                </a:extLst>
              </p:cNvPr>
              <p:cNvSpPr txBox="1"/>
              <p:nvPr/>
            </p:nvSpPr>
            <p:spPr>
              <a:xfrm>
                <a:off x="623014" y="1149939"/>
                <a:ext cx="10811179" cy="47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–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𝑨𝑫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6773D6-E264-ABB2-117F-181A7899F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4" y="1149939"/>
                <a:ext cx="10811179" cy="470000"/>
              </a:xfrm>
              <a:prstGeom prst="rect">
                <a:avLst/>
              </a:prstGeom>
              <a:blipFill>
                <a:blip r:embed="rId2"/>
                <a:stretch>
                  <a:fillRect b="-272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C8DDA74-F24E-4158-A3BF-4F1C979732EC}"/>
              </a:ext>
            </a:extLst>
          </p:cNvPr>
          <p:cNvSpPr/>
          <p:nvPr/>
        </p:nvSpPr>
        <p:spPr>
          <a:xfrm>
            <a:off x="1247170" y="2509063"/>
            <a:ext cx="3171039" cy="1342237"/>
          </a:xfrm>
          <a:prstGeom prst="triangle">
            <a:avLst>
              <a:gd name="adj" fmla="val 57672"/>
            </a:avLst>
          </a:prstGeom>
          <a:pattFill prst="wdDn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E9C8D01-7C94-3A8E-0121-AA8120893D08}"/>
              </a:ext>
            </a:extLst>
          </p:cNvPr>
          <p:cNvSpPr/>
          <p:nvPr/>
        </p:nvSpPr>
        <p:spPr>
          <a:xfrm>
            <a:off x="3084359" y="2509064"/>
            <a:ext cx="1333850" cy="1342237"/>
          </a:xfrm>
          <a:prstGeom prst="rtTriangle">
            <a:avLst/>
          </a:prstGeom>
          <a:pattFill prst="wdUpDiag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55552A-42C5-FAB8-E7BD-A45350BC9001}"/>
                  </a:ext>
                </a:extLst>
              </p:cNvPr>
              <p:cNvSpPr txBox="1"/>
              <p:nvPr/>
            </p:nvSpPr>
            <p:spPr>
              <a:xfrm>
                <a:off x="2862004" y="2120286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𝑨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55552A-42C5-FAB8-E7BD-A45350BC9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04" y="2120286"/>
                <a:ext cx="327171" cy="461665"/>
              </a:xfrm>
              <a:prstGeom prst="rect">
                <a:avLst/>
              </a:prstGeom>
              <a:blipFill>
                <a:blip r:embed="rId3"/>
                <a:stretch>
                  <a:fillRect l="-5556" r="-3148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726A09-20ED-F2BC-0C26-02A0C31095C9}"/>
                  </a:ext>
                </a:extLst>
              </p:cNvPr>
              <p:cNvSpPr txBox="1"/>
              <p:nvPr/>
            </p:nvSpPr>
            <p:spPr>
              <a:xfrm>
                <a:off x="836366" y="3628471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726A09-20ED-F2BC-0C26-02A0C3109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6" y="3628471"/>
                <a:ext cx="327171" cy="461665"/>
              </a:xfrm>
              <a:prstGeom prst="rect">
                <a:avLst/>
              </a:prstGeom>
              <a:blipFill>
                <a:blip r:embed="rId4"/>
                <a:stretch>
                  <a:fillRect l="-5556" r="-3703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D195CE-2ADE-59BC-374D-8C1520661E19}"/>
                  </a:ext>
                </a:extLst>
              </p:cNvPr>
              <p:cNvSpPr txBox="1"/>
              <p:nvPr/>
            </p:nvSpPr>
            <p:spPr>
              <a:xfrm>
                <a:off x="4418209" y="3615524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D195CE-2ADE-59BC-374D-8C1520661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09" y="3615524"/>
                <a:ext cx="327171" cy="461665"/>
              </a:xfrm>
              <a:prstGeom prst="rect">
                <a:avLst/>
              </a:prstGeom>
              <a:blipFill>
                <a:blip r:embed="rId5"/>
                <a:stretch>
                  <a:fillRect l="-7547" r="-28302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9BA512-BBBB-F6C6-81F4-032C2FAFF9C2}"/>
                  </a:ext>
                </a:extLst>
              </p:cNvPr>
              <p:cNvSpPr txBox="1"/>
              <p:nvPr/>
            </p:nvSpPr>
            <p:spPr>
              <a:xfrm>
                <a:off x="2866245" y="3846357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9BA512-BBBB-F6C6-81F4-032C2FAF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245" y="3846357"/>
                <a:ext cx="327171" cy="461665"/>
              </a:xfrm>
              <a:prstGeom prst="rect">
                <a:avLst/>
              </a:prstGeom>
              <a:blipFill>
                <a:blip r:embed="rId6"/>
                <a:stretch>
                  <a:fillRect l="-5556" r="-4074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0ABC5B-D252-361D-86DA-A0C2B59AF72A}"/>
                  </a:ext>
                </a:extLst>
              </p:cNvPr>
              <p:cNvSpPr txBox="1"/>
              <p:nvPr/>
            </p:nvSpPr>
            <p:spPr>
              <a:xfrm>
                <a:off x="664961" y="4549162"/>
                <a:ext cx="5078418" cy="112338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র্বিচন:দেওয়া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আছে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–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𝑨𝑫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𝑫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0ABC5B-D252-361D-86DA-A0C2B59A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1" y="4549162"/>
                <a:ext cx="5078418" cy="1123384"/>
              </a:xfrm>
              <a:prstGeom prst="rect">
                <a:avLst/>
              </a:prstGeom>
              <a:blipFill>
                <a:blip r:embed="rId7"/>
                <a:stretch>
                  <a:fillRect l="-947" t="-205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D8CF34-194D-E9FC-2E60-3766E13CC33F}"/>
                  </a:ext>
                </a:extLst>
              </p:cNvPr>
              <p:cNvSpPr txBox="1"/>
              <p:nvPr/>
            </p:nvSpPr>
            <p:spPr>
              <a:xfrm>
                <a:off x="6275523" y="2351119"/>
                <a:ext cx="5078418" cy="13234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AutoNum type="arabicParenBoth"/>
                </a:pP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যেহেতেু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𝑨𝑫</m:t>
                    </m:r>
                    <m:r>
                      <a:rPr lang="en-US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𝑨𝑩𝑫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ও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𝑫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ত্রিভুজদ্বয়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সমকোণী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𝑨𝑩𝑫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পাই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……………(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𝒊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D8CF34-194D-E9FC-2E60-3766E13CC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523" y="2351119"/>
                <a:ext cx="5078418" cy="1323439"/>
              </a:xfrm>
              <a:prstGeom prst="rect">
                <a:avLst/>
              </a:prstGeom>
              <a:blipFill>
                <a:blip r:embed="rId8"/>
                <a:stretch>
                  <a:fillRect l="-592" b="-350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5D9644E-BD5D-E0A1-C6D9-98CDD0FA3F0A}"/>
              </a:ext>
            </a:extLst>
          </p:cNvPr>
          <p:cNvSpPr txBox="1"/>
          <p:nvPr/>
        </p:nvSpPr>
        <p:spPr>
          <a:xfrm>
            <a:off x="6275523" y="1786958"/>
            <a:ext cx="9822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B4256-0DD3-FAA1-C27E-E8D3720F2F5A}"/>
              </a:ext>
            </a:extLst>
          </p:cNvPr>
          <p:cNvSpPr txBox="1"/>
          <p:nvPr/>
        </p:nvSpPr>
        <p:spPr>
          <a:xfrm>
            <a:off x="7437128" y="1778570"/>
            <a:ext cx="9822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F5BF45-CAB2-3CA6-5765-3040528850A2}"/>
                  </a:ext>
                </a:extLst>
              </p:cNvPr>
              <p:cNvSpPr txBox="1"/>
              <p:nvPr/>
            </p:nvSpPr>
            <p:spPr>
              <a:xfrm>
                <a:off x="6283097" y="3818431"/>
                <a:ext cx="5078418" cy="71487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(২)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𝑨𝑪𝑫</m:t>
                    </m:r>
                  </m:oMath>
                </a14:m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পাই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𝑪</m:t>
                          </m:r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……………(</m:t>
                      </m:r>
                      <m:r>
                        <a:rPr lang="en-US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𝒊𝒊</m:t>
                      </m:r>
                      <m:r>
                        <a:rPr lang="en-US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8F5BF45-CAB2-3CA6-5765-304052885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97" y="3818431"/>
                <a:ext cx="5078418" cy="714876"/>
              </a:xfrm>
              <a:prstGeom prst="rect">
                <a:avLst/>
              </a:prstGeom>
              <a:blipFill>
                <a:blip r:embed="rId9"/>
                <a:stretch>
                  <a:fillRect l="-711" b="-546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402CBA-D4AF-AE60-DD91-16364CEBDE9B}"/>
                  </a:ext>
                </a:extLst>
              </p:cNvPr>
              <p:cNvSpPr txBox="1"/>
              <p:nvPr/>
            </p:nvSpPr>
            <p:spPr>
              <a:xfrm>
                <a:off x="6283097" y="4679247"/>
                <a:ext cx="5078418" cy="1022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(3)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𝒊</m:t>
                        </m:r>
                      </m:e>
                    </m:d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−(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𝒊𝒊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বিয়োগ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করি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𝑨𝑫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𝑪𝑫</m:t>
                          </m:r>
                        </m:e>
                        <m:sup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𝑩𝑫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(প্রমাণিত)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402CBA-D4AF-AE60-DD91-16364CEBD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97" y="4679247"/>
                <a:ext cx="5078418" cy="1022652"/>
              </a:xfrm>
              <a:prstGeom prst="rect">
                <a:avLst/>
              </a:prstGeom>
              <a:blipFill>
                <a:blip r:embed="rId10"/>
                <a:stretch>
                  <a:fillRect l="-711" b="-949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E251AFB7-6EAC-5B0B-85A5-82C7319B0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5" name="Picture 4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24BA6117-86CD-E92F-4245-FA261937E9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02F46-5CC9-1709-249A-92121D67BDCF}"/>
              </a:ext>
            </a:extLst>
          </p:cNvPr>
          <p:cNvSpPr txBox="1"/>
          <p:nvPr/>
        </p:nvSpPr>
        <p:spPr>
          <a:xfrm>
            <a:off x="4337342" y="3314264"/>
            <a:ext cx="442076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BE5162-A7CE-B67B-B29A-7EF1D9C96D2C}"/>
                  </a:ext>
                </a:extLst>
              </p:cNvPr>
              <p:cNvSpPr/>
              <p:nvPr/>
            </p:nvSpPr>
            <p:spPr>
              <a:xfrm>
                <a:off x="2332138" y="4266896"/>
                <a:ext cx="8461051" cy="122944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ভুমি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সে.মি.এবং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.।</a:t>
                </a:r>
              </a:p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pPr algn="ctr"/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সমকোণী?ব্যাখ্যা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DBE5162-A7CE-B67B-B29A-7EF1D9C96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38" y="4266896"/>
                <a:ext cx="8461051" cy="1229445"/>
              </a:xfrm>
              <a:prstGeom prst="rect">
                <a:avLst/>
              </a:prstGeom>
              <a:blipFill>
                <a:blip r:embed="rId2"/>
                <a:stretch>
                  <a:fillRect t="-476" b="-9524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person, indoor, people, room&#10;&#10;Description automatically generated">
            <a:extLst>
              <a:ext uri="{FF2B5EF4-FFF2-40B4-BE49-F238E27FC236}">
                <a16:creationId xmlns:a16="http://schemas.microsoft.com/office/drawing/2014/main" id="{E512DE11-714D-893C-44E2-484C8D2BE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67" y="498088"/>
            <a:ext cx="2380624" cy="1339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1AB1B6-2ED1-8114-520C-FBD3E44302C8}"/>
              </a:ext>
            </a:extLst>
          </p:cNvPr>
          <p:cNvSpPr txBox="1"/>
          <p:nvPr/>
        </p:nvSpPr>
        <p:spPr>
          <a:xfrm>
            <a:off x="4982851" y="2139215"/>
            <a:ext cx="196323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5225BBB8-DFE9-5317-762B-354C506B3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23" name="Picture 2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C3E30496-0BD6-FE36-8201-84A083322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BE6BC19-0910-71E0-B415-3291DF2B7B7E}"/>
              </a:ext>
            </a:extLst>
          </p:cNvPr>
          <p:cNvSpPr/>
          <p:nvPr/>
        </p:nvSpPr>
        <p:spPr>
          <a:xfrm flipH="1">
            <a:off x="4966296" y="778960"/>
            <a:ext cx="1797397" cy="1342252"/>
          </a:xfrm>
          <a:prstGeom prst="rtTriangle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78871A-C7B1-9F77-07A7-C54412EB32A2}"/>
              </a:ext>
            </a:extLst>
          </p:cNvPr>
          <p:cNvCxnSpPr>
            <a:cxnSpLocks/>
          </p:cNvCxnSpPr>
          <p:nvPr/>
        </p:nvCxnSpPr>
        <p:spPr>
          <a:xfrm>
            <a:off x="4897134" y="2244157"/>
            <a:ext cx="190497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805B53-FF9B-BDF7-0751-68C985E2124F}"/>
              </a:ext>
            </a:extLst>
          </p:cNvPr>
          <p:cNvCxnSpPr>
            <a:cxnSpLocks/>
          </p:cNvCxnSpPr>
          <p:nvPr/>
        </p:nvCxnSpPr>
        <p:spPr>
          <a:xfrm flipV="1">
            <a:off x="6887299" y="715034"/>
            <a:ext cx="0" cy="146765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57DA43-DE3E-C16D-C92E-432E8978AF19}"/>
                  </a:ext>
                </a:extLst>
              </p:cNvPr>
              <p:cNvSpPr txBox="1"/>
              <p:nvPr/>
            </p:nvSpPr>
            <p:spPr>
              <a:xfrm>
                <a:off x="5541931" y="2244157"/>
                <a:ext cx="753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  <m:r>
                        <a:rPr lang="en-US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57DA43-DE3E-C16D-C92E-432E8978A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931" y="2244157"/>
                <a:ext cx="7536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4D30D-230D-51B9-2CFE-CA6E9BB6FA7A}"/>
                  </a:ext>
                </a:extLst>
              </p:cNvPr>
              <p:cNvSpPr txBox="1"/>
              <p:nvPr/>
            </p:nvSpPr>
            <p:spPr>
              <a:xfrm>
                <a:off x="6979841" y="1248804"/>
                <a:ext cx="745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𝟔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4D30D-230D-51B9-2CFE-CA6E9BB6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841" y="1248804"/>
                <a:ext cx="745011" cy="400110"/>
              </a:xfrm>
              <a:prstGeom prst="rect">
                <a:avLst/>
              </a:prstGeom>
              <a:blipFill>
                <a:blip r:embed="rId3"/>
                <a:stretch>
                  <a:fillRect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649E33-2E1A-A1F9-EFDE-77DF80296EED}"/>
                  </a:ext>
                </a:extLst>
              </p:cNvPr>
              <p:cNvSpPr txBox="1"/>
              <p:nvPr/>
            </p:nvSpPr>
            <p:spPr>
              <a:xfrm>
                <a:off x="4988686" y="1048749"/>
                <a:ext cx="853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𝟏𝟎</m:t>
                      </m:r>
                      <m:r>
                        <a:rPr lang="en-US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649E33-2E1A-A1F9-EFDE-77DF80296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686" y="1048749"/>
                <a:ext cx="853256" cy="400110"/>
              </a:xfrm>
              <a:prstGeom prst="rect">
                <a:avLst/>
              </a:prstGeom>
              <a:blipFill>
                <a:blip r:embed="rId4"/>
                <a:stretch>
                  <a:fillRect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EFEBD-0843-2B51-EBE7-CF3C07233503}"/>
                  </a:ext>
                </a:extLst>
              </p:cNvPr>
              <p:cNvSpPr txBox="1"/>
              <p:nvPr/>
            </p:nvSpPr>
            <p:spPr>
              <a:xfrm>
                <a:off x="6514793" y="392034"/>
                <a:ext cx="5524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EFEBD-0843-2B51-EBE7-CF3C07233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93" y="392034"/>
                <a:ext cx="55241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B306D-A39A-3584-1E95-AF2B61D90CF8}"/>
                  </a:ext>
                </a:extLst>
              </p:cNvPr>
              <p:cNvSpPr txBox="1"/>
              <p:nvPr/>
            </p:nvSpPr>
            <p:spPr>
              <a:xfrm>
                <a:off x="6554380" y="2121212"/>
                <a:ext cx="745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𝑪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1B306D-A39A-3584-1E95-AF2B61D90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80" y="2121212"/>
                <a:ext cx="74501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8A5EA3-63EB-1B87-8BAA-7FC5FD46AEF7}"/>
                  </a:ext>
                </a:extLst>
              </p:cNvPr>
              <p:cNvSpPr/>
              <p:nvPr/>
            </p:nvSpPr>
            <p:spPr>
              <a:xfrm>
                <a:off x="3486846" y="2764952"/>
                <a:ext cx="6934843" cy="174687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অপর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𝐀𝐁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𝑩𝑪</m:t>
                            </m:r>
                          </m:e>
                          <m:sup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𝑨</m:t>
                            </m:r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𝟖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𝟔𝟒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𝟑𝟔</m:t>
                        </m:r>
                      </m:e>
                    </m:rad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</m:t>
                        </m:r>
                      </m:e>
                    </m:rad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8A5EA3-63EB-1B87-8BAA-7FC5FD46A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46" y="2764952"/>
                <a:ext cx="6934843" cy="1746872"/>
              </a:xfrm>
              <a:prstGeom prst="rect">
                <a:avLst/>
              </a:prstGeom>
              <a:blipFill>
                <a:blip r:embed="rId7"/>
                <a:stretch>
                  <a:fillRect l="-1134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620F36-AB35-C00C-0EFA-7E81D1C80B03}"/>
                  </a:ext>
                </a:extLst>
              </p:cNvPr>
              <p:cNvSpPr/>
              <p:nvPr/>
            </p:nvSpPr>
            <p:spPr>
              <a:xfrm>
                <a:off x="3085218" y="4695213"/>
                <a:ext cx="7922898" cy="16059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𝟔𝟒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𝟑𝟔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𝟏𝟎𝟎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𝟏𝟎𝟎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𝟏𝟎𝟎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620F36-AB35-C00C-0EFA-7E81D1C8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218" y="4695213"/>
                <a:ext cx="7922898" cy="1605963"/>
              </a:xfrm>
              <a:prstGeom prst="rect">
                <a:avLst/>
              </a:prstGeom>
              <a:blipFill>
                <a:blip r:embed="rId8"/>
                <a:stretch>
                  <a:fillRect l="-917" t="-368" b="-7721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486F9-92C0-E511-BC05-2707E04232E7}"/>
                  </a:ext>
                </a:extLst>
              </p:cNvPr>
              <p:cNvSpPr txBox="1"/>
              <p:nvPr/>
            </p:nvSpPr>
            <p:spPr>
              <a:xfrm>
                <a:off x="4419613" y="1937763"/>
                <a:ext cx="745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486F9-92C0-E511-BC05-2707E0423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13" y="1937763"/>
                <a:ext cx="74501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9A10B646-3735-33A1-B152-35EB4DBD3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14" name="Picture 1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407105EB-EBA5-3E94-751E-E059978BD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E3C6E6-4BD4-EEE6-9391-9566254641B7}"/>
              </a:ext>
            </a:extLst>
          </p:cNvPr>
          <p:cNvSpPr txBox="1"/>
          <p:nvPr/>
        </p:nvSpPr>
        <p:spPr>
          <a:xfrm>
            <a:off x="2449801" y="382555"/>
            <a:ext cx="38850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32F9-4CC4-2236-9C59-04A160DA372A}"/>
              </a:ext>
            </a:extLst>
          </p:cNvPr>
          <p:cNvSpPr txBox="1"/>
          <p:nvPr/>
        </p:nvSpPr>
        <p:spPr>
          <a:xfrm>
            <a:off x="5083727" y="438166"/>
            <a:ext cx="233281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02D41E-B460-0F6E-6F0B-05DF04AC5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3" b="13720"/>
          <a:stretch/>
        </p:blipFill>
        <p:spPr>
          <a:xfrm>
            <a:off x="537075" y="1180923"/>
            <a:ext cx="1537619" cy="1471873"/>
          </a:xfrm>
          <a:prstGeom prst="roundRect">
            <a:avLst>
              <a:gd name="adj" fmla="val 1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EA5C2-B468-DDBB-1185-0A70D34B8B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1" b="12570"/>
          <a:stretch/>
        </p:blipFill>
        <p:spPr>
          <a:xfrm>
            <a:off x="10644772" y="1180923"/>
            <a:ext cx="934518" cy="149289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7DB8BD-76C0-9180-9961-B378105A30B3}"/>
                  </a:ext>
                </a:extLst>
              </p:cNvPr>
              <p:cNvSpPr txBox="1"/>
              <p:nvPr/>
            </p:nvSpPr>
            <p:spPr>
              <a:xfrm>
                <a:off x="805343" y="2982242"/>
                <a:ext cx="10696246" cy="47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𝑪𝑫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7DB8BD-76C0-9180-9961-B378105A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43" y="2982242"/>
                <a:ext cx="10696246" cy="470000"/>
              </a:xfrm>
              <a:prstGeom prst="rect">
                <a:avLst/>
              </a:prstGeom>
              <a:blipFill>
                <a:blip r:embed="rId4"/>
                <a:stretch>
                  <a:fillRect t="-1136" b="-2613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2A1B494-BA80-6674-E235-BBEDCA95D852}"/>
              </a:ext>
            </a:extLst>
          </p:cNvPr>
          <p:cNvGrpSpPr/>
          <p:nvPr/>
        </p:nvGrpSpPr>
        <p:grpSpPr>
          <a:xfrm>
            <a:off x="4683967" y="3760666"/>
            <a:ext cx="2358077" cy="1560075"/>
            <a:chOff x="4683967" y="3760666"/>
            <a:chExt cx="2358077" cy="156007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EE96D80-56F5-46C4-D217-F346A9CB269B}"/>
                </a:ext>
              </a:extLst>
            </p:cNvPr>
            <p:cNvSpPr/>
            <p:nvPr/>
          </p:nvSpPr>
          <p:spPr>
            <a:xfrm>
              <a:off x="4683967" y="3760666"/>
              <a:ext cx="2358077" cy="1550744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6BEA8D-CDCE-1DF9-A9F8-E30E4EC26E52}"/>
                </a:ext>
              </a:extLst>
            </p:cNvPr>
            <p:cNvCxnSpPr>
              <a:cxnSpLocks/>
            </p:cNvCxnSpPr>
            <p:nvPr/>
          </p:nvCxnSpPr>
          <p:spPr>
            <a:xfrm>
              <a:off x="4683967" y="3769997"/>
              <a:ext cx="1179039" cy="155074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25DF5C-73D2-B807-FC8E-37A1BFF26D53}"/>
                  </a:ext>
                </a:extLst>
              </p:cNvPr>
              <p:cNvSpPr txBox="1"/>
              <p:nvPr/>
            </p:nvSpPr>
            <p:spPr>
              <a:xfrm>
                <a:off x="4322640" y="3452242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25DF5C-73D2-B807-FC8E-37A1BFF26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40" y="3452242"/>
                <a:ext cx="327171" cy="461665"/>
              </a:xfrm>
              <a:prstGeom prst="rect">
                <a:avLst/>
              </a:prstGeom>
              <a:blipFill>
                <a:blip r:embed="rId5"/>
                <a:stretch>
                  <a:fillRect l="-5556" r="-2407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77A1DC-878F-5E89-C510-86479F86A73F}"/>
                  </a:ext>
                </a:extLst>
              </p:cNvPr>
              <p:cNvSpPr txBox="1"/>
              <p:nvPr/>
            </p:nvSpPr>
            <p:spPr>
              <a:xfrm>
                <a:off x="7140806" y="5165686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77A1DC-878F-5E89-C510-86479F86A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806" y="5165686"/>
                <a:ext cx="327171" cy="461665"/>
              </a:xfrm>
              <a:prstGeom prst="rect">
                <a:avLst/>
              </a:prstGeom>
              <a:blipFill>
                <a:blip r:embed="rId6"/>
                <a:stretch>
                  <a:fillRect l="-5556" r="-3148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45C5C5-7813-A8C3-06E8-232B32B87E85}"/>
                  </a:ext>
                </a:extLst>
              </p:cNvPr>
              <p:cNvSpPr txBox="1"/>
              <p:nvPr/>
            </p:nvSpPr>
            <p:spPr>
              <a:xfrm>
                <a:off x="4324609" y="5242265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45C5C5-7813-A8C3-06E8-232B32B87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09" y="5242265"/>
                <a:ext cx="327171" cy="461665"/>
              </a:xfrm>
              <a:prstGeom prst="rect">
                <a:avLst/>
              </a:prstGeom>
              <a:blipFill>
                <a:blip r:embed="rId7"/>
                <a:stretch>
                  <a:fillRect l="-5556" r="-33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D63339-596F-29DB-D12F-E2682F96C8B9}"/>
                  </a:ext>
                </a:extLst>
              </p:cNvPr>
              <p:cNvSpPr txBox="1"/>
              <p:nvPr/>
            </p:nvSpPr>
            <p:spPr>
              <a:xfrm>
                <a:off x="5699419" y="5330072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D63339-596F-29DB-D12F-E2682F96C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19" y="5330072"/>
                <a:ext cx="327171" cy="461665"/>
              </a:xfrm>
              <a:prstGeom prst="rect">
                <a:avLst/>
              </a:prstGeom>
              <a:blipFill>
                <a:blip r:embed="rId8"/>
                <a:stretch>
                  <a:fillRect l="-5556" r="-3703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8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36289 -0.01065 " pathEditMode="relative" rAng="0" ptsTypes="AA">
                                      <p:cBhvr>
                                        <p:cTn id="24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-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33672 -0.01158 " pathEditMode="relative" rAng="0" ptsTypes="AA">
                                      <p:cBhvr>
                                        <p:cTn id="26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C52476-DBC6-A28F-87B1-488518D1AA32}"/>
              </a:ext>
            </a:extLst>
          </p:cNvPr>
          <p:cNvSpPr/>
          <p:nvPr/>
        </p:nvSpPr>
        <p:spPr>
          <a:xfrm>
            <a:off x="8014657" y="1123074"/>
            <a:ext cx="2130803" cy="1501629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10F8662-8ED8-DC13-716D-7567453A6479}"/>
              </a:ext>
            </a:extLst>
          </p:cNvPr>
          <p:cNvSpPr/>
          <p:nvPr/>
        </p:nvSpPr>
        <p:spPr>
          <a:xfrm>
            <a:off x="8014657" y="1123074"/>
            <a:ext cx="1134995" cy="1501629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3104F2-8750-443F-082E-D405D5C3BC52}"/>
                  </a:ext>
                </a:extLst>
              </p:cNvPr>
              <p:cNvSpPr txBox="1"/>
              <p:nvPr/>
            </p:nvSpPr>
            <p:spPr>
              <a:xfrm>
                <a:off x="7687486" y="699243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3104F2-8750-443F-082E-D405D5C3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486" y="699243"/>
                <a:ext cx="327171" cy="461665"/>
              </a:xfrm>
              <a:prstGeom prst="rect">
                <a:avLst/>
              </a:prstGeom>
              <a:blipFill>
                <a:blip r:embed="rId3"/>
                <a:stretch>
                  <a:fillRect l="-5556" r="-2407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38637-E8B0-D5C0-4802-FCC7FA0A8492}"/>
                  </a:ext>
                </a:extLst>
              </p:cNvPr>
              <p:cNvSpPr txBox="1"/>
              <p:nvPr/>
            </p:nvSpPr>
            <p:spPr>
              <a:xfrm>
                <a:off x="10152607" y="2499061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38637-E8B0-D5C0-4802-FCC7FA0A8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607" y="2499061"/>
                <a:ext cx="327171" cy="461665"/>
              </a:xfrm>
              <a:prstGeom prst="rect">
                <a:avLst/>
              </a:prstGeom>
              <a:blipFill>
                <a:blip r:embed="rId4"/>
                <a:stretch>
                  <a:fillRect l="-5556" r="-3148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6CAA2D-E960-050F-89EB-1416062B2117}"/>
                  </a:ext>
                </a:extLst>
              </p:cNvPr>
              <p:cNvSpPr txBox="1"/>
              <p:nvPr/>
            </p:nvSpPr>
            <p:spPr>
              <a:xfrm>
                <a:off x="7692301" y="2499062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6CAA2D-E960-050F-89EB-1416062B2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301" y="2499062"/>
                <a:ext cx="327171" cy="461665"/>
              </a:xfrm>
              <a:prstGeom prst="rect">
                <a:avLst/>
              </a:prstGeom>
              <a:blipFill>
                <a:blip r:embed="rId5"/>
                <a:stretch>
                  <a:fillRect l="-7407" r="-3148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FAD863-5F8B-ECA1-F85E-5DA00181EC25}"/>
                  </a:ext>
                </a:extLst>
              </p:cNvPr>
              <p:cNvSpPr txBox="1"/>
              <p:nvPr/>
            </p:nvSpPr>
            <p:spPr>
              <a:xfrm>
                <a:off x="8986066" y="2585999"/>
                <a:ext cx="327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FAD863-5F8B-ECA1-F85E-5DA00181E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066" y="2585999"/>
                <a:ext cx="327171" cy="461665"/>
              </a:xfrm>
              <a:prstGeom prst="rect">
                <a:avLst/>
              </a:prstGeom>
              <a:blipFill>
                <a:blip r:embed="rId6"/>
                <a:stretch>
                  <a:fillRect l="-5556" r="-3703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8261189-7654-40AE-05BD-7C8A6DDBBD4D}"/>
              </a:ext>
            </a:extLst>
          </p:cNvPr>
          <p:cNvSpPr txBox="1"/>
          <p:nvPr/>
        </p:nvSpPr>
        <p:spPr>
          <a:xfrm>
            <a:off x="3083303" y="437633"/>
            <a:ext cx="41731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8CBD0-17E6-0982-39B1-5A779A0757FA}"/>
                  </a:ext>
                </a:extLst>
              </p:cNvPr>
              <p:cNvSpPr txBox="1"/>
              <p:nvPr/>
            </p:nvSpPr>
            <p:spPr>
              <a:xfrm>
                <a:off x="1067946" y="1781425"/>
                <a:ext cx="6500817" cy="7148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নির্বচন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: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মনে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𝑪𝑫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8CBD0-17E6-0982-39B1-5A779A07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46" y="1781425"/>
                <a:ext cx="6500817" cy="714876"/>
              </a:xfrm>
              <a:prstGeom prst="rect">
                <a:avLst/>
              </a:prstGeom>
              <a:blipFill>
                <a:blip r:embed="rId7"/>
                <a:stretch>
                  <a:fillRect l="-935" t="-5000" r="-1121" b="-17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57A218-93AC-3D3C-BD80-42ACF2E51641}"/>
                  </a:ext>
                </a:extLst>
              </p:cNvPr>
              <p:cNvSpPr txBox="1"/>
              <p:nvPr/>
            </p:nvSpPr>
            <p:spPr>
              <a:xfrm>
                <a:off x="1067947" y="2760291"/>
                <a:ext cx="6500818" cy="133741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: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ধাপ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(১)</a:t>
                </a: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𝑨𝑪𝑫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সমকোণী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অতিভূজ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𝑪𝑫</m:t>
                    </m:r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57A218-93AC-3D3C-BD80-42ACF2E51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47" y="2760291"/>
                <a:ext cx="6500818" cy="1337417"/>
              </a:xfrm>
              <a:prstGeom prst="rect">
                <a:avLst/>
              </a:prstGeom>
              <a:blipFill>
                <a:blip r:embed="rId8"/>
                <a:stretch>
                  <a:fillRect l="-93" t="-315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0EEE10-3100-3666-ABD0-97F934477BC5}"/>
                  </a:ext>
                </a:extLst>
              </p:cNvPr>
              <p:cNvSpPr txBox="1"/>
              <p:nvPr/>
            </p:nvSpPr>
            <p:spPr>
              <a:xfrm>
                <a:off x="1067947" y="4430434"/>
                <a:ext cx="6500818" cy="150220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(২)</a:t>
                </a:r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সমকোণী </a:t>
                </a:r>
                <a:r>
                  <a:rPr lang="en-US" sz="1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অতিভূজ</a:t>
                </a:r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</m:oMath>
                </a14:m>
                <a:endPara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1800" dirty="0"/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/>
                  <a:t>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𝑨𝑫</m:t>
                    </m:r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[ধাপ (১) </a:t>
                </a:r>
                <a:r>
                  <a:rPr lang="en-US" sz="1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]</a:t>
                </a:r>
                <a:endParaRPr lang="en-US" sz="1800" dirty="0"/>
              </a:p>
              <a:p>
                <a:r>
                  <a:rPr lang="en-US" sz="1800" dirty="0"/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1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𝑪𝑫</m:t>
                        </m:r>
                      </m:e>
                      <m:sup>
                        <m:r>
                          <a:rPr lang="en-US" sz="1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0EEE10-3100-3666-ABD0-97F934477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47" y="4430434"/>
                <a:ext cx="6500818" cy="1502206"/>
              </a:xfrm>
              <a:prstGeom prst="rect">
                <a:avLst/>
              </a:prstGeom>
              <a:blipFill>
                <a:blip r:embed="rId9"/>
                <a:stretch>
                  <a:fillRect t="-160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73EF335B-2B49-A126-6251-DCB7AABC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56" y="1316117"/>
            <a:ext cx="2355363" cy="2246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8A630E-2BB1-29EF-1CA9-BAEED37A7CA6}"/>
              </a:ext>
            </a:extLst>
          </p:cNvPr>
          <p:cNvSpPr txBox="1"/>
          <p:nvPr/>
        </p:nvSpPr>
        <p:spPr>
          <a:xfrm>
            <a:off x="3582099" y="520118"/>
            <a:ext cx="25139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0BB6D-DC43-13CE-3206-C014018876E8}"/>
                  </a:ext>
                </a:extLst>
              </p:cNvPr>
              <p:cNvSpPr txBox="1"/>
              <p:nvPr/>
            </p:nvSpPr>
            <p:spPr>
              <a:xfrm>
                <a:off x="1360412" y="1750773"/>
                <a:ext cx="6702803" cy="8476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𝑩𝑷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𝑪𝑸</m:t>
                    </m:r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দুইটি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𝑩𝑷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𝑪𝑸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0BB6D-DC43-13CE-3206-C01401887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412" y="1750773"/>
                <a:ext cx="6702803" cy="847668"/>
              </a:xfrm>
              <a:prstGeom prst="rect">
                <a:avLst/>
              </a:prstGeom>
              <a:blipFill>
                <a:blip r:embed="rId4"/>
                <a:stretch>
                  <a:fillRect l="-991" t="-2000" b="-14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Triangle 7">
            <a:extLst>
              <a:ext uri="{FF2B5EF4-FFF2-40B4-BE49-F238E27FC236}">
                <a16:creationId xmlns:a16="http://schemas.microsoft.com/office/drawing/2014/main" id="{013AB7A0-095C-4A25-8E57-1CBDA7D68C77}"/>
              </a:ext>
            </a:extLst>
          </p:cNvPr>
          <p:cNvSpPr/>
          <p:nvPr/>
        </p:nvSpPr>
        <p:spPr>
          <a:xfrm>
            <a:off x="3598878" y="3370680"/>
            <a:ext cx="2701255" cy="2031831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3D6A262-2823-E099-3786-27024A1765BA}"/>
              </a:ext>
            </a:extLst>
          </p:cNvPr>
          <p:cNvSpPr/>
          <p:nvPr/>
        </p:nvSpPr>
        <p:spPr>
          <a:xfrm>
            <a:off x="3598878" y="3370680"/>
            <a:ext cx="1325461" cy="2031832"/>
          </a:xfrm>
          <a:prstGeom prst="rtTriangle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4BCEE2-02D4-8208-A4BF-58C5BA12D1E5}"/>
              </a:ext>
            </a:extLst>
          </p:cNvPr>
          <p:cNvCxnSpPr>
            <a:cxnSpLocks/>
            <a:stCxn id="8" idx="4"/>
            <a:endCxn id="9" idx="1"/>
          </p:cNvCxnSpPr>
          <p:nvPr/>
        </p:nvCxnSpPr>
        <p:spPr>
          <a:xfrm flipH="1" flipV="1">
            <a:off x="3598878" y="4386596"/>
            <a:ext cx="2701255" cy="1015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90D4BC-B69B-E10C-63C0-D94D2420E0DD}"/>
                  </a:ext>
                </a:extLst>
              </p:cNvPr>
              <p:cNvSpPr txBox="1"/>
              <p:nvPr/>
            </p:nvSpPr>
            <p:spPr>
              <a:xfrm>
                <a:off x="3229763" y="3061982"/>
                <a:ext cx="26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90D4BC-B69B-E10C-63C0-D94D2420E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63" y="3061982"/>
                <a:ext cx="260058" cy="461665"/>
              </a:xfrm>
              <a:prstGeom prst="rect">
                <a:avLst/>
              </a:prstGeom>
              <a:blipFill>
                <a:blip r:embed="rId5"/>
                <a:stretch>
                  <a:fillRect l="-9524" r="-7381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A4842F-0FA3-4421-6C1E-B1256617FBC3}"/>
                  </a:ext>
                </a:extLst>
              </p:cNvPr>
              <p:cNvSpPr txBox="1"/>
              <p:nvPr/>
            </p:nvSpPr>
            <p:spPr>
              <a:xfrm>
                <a:off x="3221374" y="5171678"/>
                <a:ext cx="26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A4842F-0FA3-4421-6C1E-B1256617F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74" y="5171678"/>
                <a:ext cx="260058" cy="461665"/>
              </a:xfrm>
              <a:prstGeom prst="rect">
                <a:avLst/>
              </a:prstGeom>
              <a:blipFill>
                <a:blip r:embed="rId6"/>
                <a:stretch>
                  <a:fillRect l="-6977" r="-6511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B9294C-A194-10A9-559E-8F3A42BC9943}"/>
                  </a:ext>
                </a:extLst>
              </p:cNvPr>
              <p:cNvSpPr txBox="1"/>
              <p:nvPr/>
            </p:nvSpPr>
            <p:spPr>
              <a:xfrm>
                <a:off x="6409190" y="5171678"/>
                <a:ext cx="26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B9294C-A194-10A9-559E-8F3A42BC9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90" y="5171678"/>
                <a:ext cx="260058" cy="461665"/>
              </a:xfrm>
              <a:prstGeom prst="rect">
                <a:avLst/>
              </a:prstGeom>
              <a:blipFill>
                <a:blip r:embed="rId7"/>
                <a:stretch>
                  <a:fillRect l="-6977" r="-6046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4CBD35-A311-FDBC-F026-6315DD2E1850}"/>
                  </a:ext>
                </a:extLst>
              </p:cNvPr>
              <p:cNvSpPr txBox="1"/>
              <p:nvPr/>
            </p:nvSpPr>
            <p:spPr>
              <a:xfrm>
                <a:off x="4773338" y="5398180"/>
                <a:ext cx="26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4CBD35-A311-FDBC-F026-6315DD2E1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38" y="5398180"/>
                <a:ext cx="260058" cy="461665"/>
              </a:xfrm>
              <a:prstGeom prst="rect">
                <a:avLst/>
              </a:prstGeom>
              <a:blipFill>
                <a:blip r:embed="rId8"/>
                <a:stretch>
                  <a:fillRect l="-6977" r="-6744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618F38-E143-157F-13A3-B94782AA862C}"/>
                  </a:ext>
                </a:extLst>
              </p:cNvPr>
              <p:cNvSpPr txBox="1"/>
              <p:nvPr/>
            </p:nvSpPr>
            <p:spPr>
              <a:xfrm>
                <a:off x="3254930" y="4184991"/>
                <a:ext cx="26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618F38-E143-157F-13A3-B94782AA8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30" y="4184991"/>
                <a:ext cx="260058" cy="461665"/>
              </a:xfrm>
              <a:prstGeom prst="rect">
                <a:avLst/>
              </a:prstGeom>
              <a:blipFill>
                <a:blip r:embed="rId9"/>
                <a:stretch>
                  <a:fillRect l="-18605" r="-837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1D05138D-FAA7-CF27-7F50-0FC98A8E9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80" y="1463465"/>
            <a:ext cx="1895390" cy="189539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25270-659A-4546-E6E9-E4D7582AFD38}"/>
              </a:ext>
            </a:extLst>
          </p:cNvPr>
          <p:cNvSpPr txBox="1"/>
          <p:nvPr/>
        </p:nvSpPr>
        <p:spPr>
          <a:xfrm>
            <a:off x="4504887" y="1113634"/>
            <a:ext cx="3045205" cy="7207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4DF95D-5988-0E0F-B8E5-B735E61BC144}"/>
              </a:ext>
            </a:extLst>
          </p:cNvPr>
          <p:cNvGrpSpPr/>
          <p:nvPr/>
        </p:nvGrpSpPr>
        <p:grpSpPr>
          <a:xfrm>
            <a:off x="1085106" y="3764563"/>
            <a:ext cx="3995957" cy="2208397"/>
            <a:chOff x="1297495" y="3764564"/>
            <a:chExt cx="3995957" cy="1979802"/>
          </a:xfrm>
        </p:grpSpPr>
        <p:sp>
          <p:nvSpPr>
            <p:cNvPr id="8" name="Rectangle: Diagonal Corners Snipped 7">
              <a:extLst>
                <a:ext uri="{FF2B5EF4-FFF2-40B4-BE49-F238E27FC236}">
                  <a16:creationId xmlns:a16="http://schemas.microsoft.com/office/drawing/2014/main" id="{6DC69C18-C615-118C-85CE-A1A5812BE559}"/>
                </a:ext>
              </a:extLst>
            </p:cNvPr>
            <p:cNvSpPr/>
            <p:nvPr/>
          </p:nvSpPr>
          <p:spPr>
            <a:xfrm>
              <a:off x="1297495" y="3764564"/>
              <a:ext cx="3995957" cy="1979802"/>
            </a:xfrm>
            <a:prstGeom prst="snip2DiagRect">
              <a:avLst>
                <a:gd name="adj1" fmla="val 0"/>
                <a:gd name="adj2" fmla="val 3276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E8EFD6-1E0B-D8DD-9572-884AF919364A}"/>
                </a:ext>
              </a:extLst>
            </p:cNvPr>
            <p:cNvSpPr txBox="1"/>
            <p:nvPr/>
          </p:nvSpPr>
          <p:spPr>
            <a:xfrm>
              <a:off x="1812543" y="3892492"/>
              <a:ext cx="3229239" cy="161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মো:বিশারত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চাঁচড়া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কালীগঞ্জ,ঝিনাইদহ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2F8EAD-D158-3BED-E397-61E2E05E6554}"/>
              </a:ext>
            </a:extLst>
          </p:cNvPr>
          <p:cNvGrpSpPr/>
          <p:nvPr/>
        </p:nvGrpSpPr>
        <p:grpSpPr>
          <a:xfrm>
            <a:off x="7139031" y="3718270"/>
            <a:ext cx="4555746" cy="2254691"/>
            <a:chOff x="6464853" y="3737141"/>
            <a:chExt cx="4263890" cy="2007225"/>
          </a:xfrm>
        </p:grpSpPr>
        <p:sp>
          <p:nvSpPr>
            <p:cNvPr id="9" name="Rectangle: Diagonal Corners Snipped 8">
              <a:extLst>
                <a:ext uri="{FF2B5EF4-FFF2-40B4-BE49-F238E27FC236}">
                  <a16:creationId xmlns:a16="http://schemas.microsoft.com/office/drawing/2014/main" id="{B4BD11A4-B8CB-60FB-917E-DECC7B6831DF}"/>
                </a:ext>
              </a:extLst>
            </p:cNvPr>
            <p:cNvSpPr/>
            <p:nvPr/>
          </p:nvSpPr>
          <p:spPr>
            <a:xfrm>
              <a:off x="6464853" y="3764564"/>
              <a:ext cx="3995957" cy="1979802"/>
            </a:xfrm>
            <a:prstGeom prst="snip2DiagRect">
              <a:avLst>
                <a:gd name="adj1" fmla="val 0"/>
                <a:gd name="adj2" fmla="val 3276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3C69FF-5B03-8A26-0755-07D3510AEB46}"/>
                </a:ext>
              </a:extLst>
            </p:cNvPr>
            <p:cNvSpPr txBox="1"/>
            <p:nvPr/>
          </p:nvSpPr>
          <p:spPr>
            <a:xfrm>
              <a:off x="6849580" y="3737141"/>
              <a:ext cx="38791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শ্রেণি:অষ্টম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বিষয়:সাধারণ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অধ্যায়:নবম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বিষয়বস্তু:পিথাগোরাসের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08/11/২০২২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253888D-6BEF-5B7F-9339-15707308E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831" y="1463465"/>
            <a:ext cx="1895389" cy="191650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A bouquet of pink roses&#10;&#10;Description automatically generated with medium confidence">
            <a:extLst>
              <a:ext uri="{FF2B5EF4-FFF2-40B4-BE49-F238E27FC236}">
                <a16:creationId xmlns:a16="http://schemas.microsoft.com/office/drawing/2014/main" id="{8A7C00A6-FAD3-E661-9214-F0A156FD7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80" y="2290194"/>
            <a:ext cx="1482449" cy="34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pic>
        <p:nvPicPr>
          <p:cNvPr id="5" name="Picture 4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C425BFCF-F14C-8C8A-E8AF-BDC0A948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47AA3-A64B-7C38-9ADC-C2FDA757ABE9}"/>
              </a:ext>
            </a:extLst>
          </p:cNvPr>
          <p:cNvSpPr txBox="1"/>
          <p:nvPr/>
        </p:nvSpPr>
        <p:spPr>
          <a:xfrm>
            <a:off x="3624044" y="373522"/>
            <a:ext cx="29948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55383-4B44-67BA-B33B-642E38DE7207}"/>
                  </a:ext>
                </a:extLst>
              </p:cNvPr>
              <p:cNvSpPr txBox="1"/>
              <p:nvPr/>
            </p:nvSpPr>
            <p:spPr>
              <a:xfrm>
                <a:off x="802640" y="1139194"/>
                <a:ext cx="10477850" cy="4385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𝑩𝑷</m:t>
                    </m:r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𝑪𝑸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দুইটি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𝑩𝑷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𝑪𝑸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955383-4B44-67BA-B33B-642E38DE7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1139194"/>
                <a:ext cx="10477850" cy="438582"/>
              </a:xfrm>
              <a:prstGeom prst="rect">
                <a:avLst/>
              </a:prstGeom>
              <a:blipFill>
                <a:blip r:embed="rId3"/>
                <a:stretch>
                  <a:fillRect b="-2409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EF7EB-48AD-6CAF-46D5-2127C92099BD}"/>
                  </a:ext>
                </a:extLst>
              </p:cNvPr>
              <p:cNvSpPr txBox="1"/>
              <p:nvPr/>
            </p:nvSpPr>
            <p:spPr>
              <a:xfrm>
                <a:off x="11118789" y="3360840"/>
                <a:ext cx="26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EF7EB-48AD-6CAF-46D5-2127C9209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789" y="3360840"/>
                <a:ext cx="260058" cy="461665"/>
              </a:xfrm>
              <a:prstGeom prst="rect">
                <a:avLst/>
              </a:prstGeom>
              <a:blipFill>
                <a:blip r:embed="rId4"/>
                <a:stretch>
                  <a:fillRect l="-6977" r="-6046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Triangle 7">
            <a:extLst>
              <a:ext uri="{FF2B5EF4-FFF2-40B4-BE49-F238E27FC236}">
                <a16:creationId xmlns:a16="http://schemas.microsoft.com/office/drawing/2014/main" id="{BA5E31ED-0A4D-B341-0CB9-7FDFD34F1B11}"/>
              </a:ext>
            </a:extLst>
          </p:cNvPr>
          <p:cNvSpPr/>
          <p:nvPr/>
        </p:nvSpPr>
        <p:spPr>
          <a:xfrm>
            <a:off x="9841323" y="2139441"/>
            <a:ext cx="1383147" cy="1279809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98F995-6326-B52A-AA4B-92534A8DC21E}"/>
              </a:ext>
            </a:extLst>
          </p:cNvPr>
          <p:cNvSpPr/>
          <p:nvPr/>
        </p:nvSpPr>
        <p:spPr>
          <a:xfrm>
            <a:off x="9841324" y="2139440"/>
            <a:ext cx="753972" cy="1279810"/>
          </a:xfrm>
          <a:prstGeom prst="rtTriangle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58729D-CDC0-FFE5-BA16-C1060ED97738}"/>
              </a:ext>
            </a:extLst>
          </p:cNvPr>
          <p:cNvCxnSpPr>
            <a:cxnSpLocks/>
            <a:stCxn id="8" idx="4"/>
            <a:endCxn id="9" idx="1"/>
          </p:cNvCxnSpPr>
          <p:nvPr/>
        </p:nvCxnSpPr>
        <p:spPr>
          <a:xfrm flipH="1" flipV="1">
            <a:off x="9841324" y="2779345"/>
            <a:ext cx="1383146" cy="639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DFA7B6-8509-01AD-E486-AD0D90CD2148}"/>
                  </a:ext>
                </a:extLst>
              </p:cNvPr>
              <p:cNvSpPr txBox="1"/>
              <p:nvPr/>
            </p:nvSpPr>
            <p:spPr>
              <a:xfrm>
                <a:off x="9492447" y="1811376"/>
                <a:ext cx="191418" cy="32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DFA7B6-8509-01AD-E486-AD0D90CD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47" y="1811376"/>
                <a:ext cx="191418" cy="328064"/>
              </a:xfrm>
              <a:prstGeom prst="rect">
                <a:avLst/>
              </a:prstGeom>
              <a:blipFill>
                <a:blip r:embed="rId5"/>
                <a:stretch>
                  <a:fillRect l="-9375" r="-131250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B542CC-394C-7A84-52AA-A142550292FE}"/>
                  </a:ext>
                </a:extLst>
              </p:cNvPr>
              <p:cNvSpPr txBox="1"/>
              <p:nvPr/>
            </p:nvSpPr>
            <p:spPr>
              <a:xfrm>
                <a:off x="9492447" y="3196808"/>
                <a:ext cx="191418" cy="32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B542CC-394C-7A84-52AA-A1425502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447" y="3196808"/>
                <a:ext cx="191418" cy="328064"/>
              </a:xfrm>
              <a:prstGeom prst="rect">
                <a:avLst/>
              </a:prstGeom>
              <a:blipFill>
                <a:blip r:embed="rId6"/>
                <a:stretch>
                  <a:fillRect l="-9375" r="-12187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F0732B-3508-088D-C0DA-17884D11C08E}"/>
                  </a:ext>
                </a:extLst>
              </p:cNvPr>
              <p:cNvSpPr txBox="1"/>
              <p:nvPr/>
            </p:nvSpPr>
            <p:spPr>
              <a:xfrm>
                <a:off x="10403878" y="3381524"/>
                <a:ext cx="191418" cy="32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F0732B-3508-088D-C0DA-17884D11C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878" y="3381524"/>
                <a:ext cx="191418" cy="328064"/>
              </a:xfrm>
              <a:prstGeom prst="rect">
                <a:avLst/>
              </a:prstGeom>
              <a:blipFill>
                <a:blip r:embed="rId7"/>
                <a:stretch>
                  <a:fillRect l="-12903" r="-129032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0710DB-F794-35F0-4C1D-49AD8927333C}"/>
                  </a:ext>
                </a:extLst>
              </p:cNvPr>
              <p:cNvSpPr txBox="1"/>
              <p:nvPr/>
            </p:nvSpPr>
            <p:spPr>
              <a:xfrm>
                <a:off x="9464076" y="2586108"/>
                <a:ext cx="191418" cy="32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0710DB-F794-35F0-4C1D-49AD89273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076" y="2586108"/>
                <a:ext cx="191418" cy="328064"/>
              </a:xfrm>
              <a:prstGeom prst="rect">
                <a:avLst/>
              </a:prstGeom>
              <a:blipFill>
                <a:blip r:embed="rId8"/>
                <a:stretch>
                  <a:fillRect l="-25806" r="-154839" b="-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7999E7-E1E4-8635-CE84-F006814D6F48}"/>
                  </a:ext>
                </a:extLst>
              </p:cNvPr>
              <p:cNvSpPr txBox="1"/>
              <p:nvPr/>
            </p:nvSpPr>
            <p:spPr>
              <a:xfrm>
                <a:off x="802682" y="1680237"/>
                <a:ext cx="8126851" cy="7148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নির্বচন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: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মনে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𝑩𝑷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𝑪𝑸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দুইটি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𝑩𝑷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𝑪𝑸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7999E7-E1E4-8635-CE84-F006814D6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2" y="1680237"/>
                <a:ext cx="8126851" cy="714876"/>
              </a:xfrm>
              <a:prstGeom prst="rect">
                <a:avLst/>
              </a:prstGeom>
              <a:blipFill>
                <a:blip r:embed="rId9"/>
                <a:stretch>
                  <a:fillRect l="-823" t="-5833" b="-1083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FB42E7-BDA4-64C5-6FAD-F2661260A8A0}"/>
                  </a:ext>
                </a:extLst>
              </p:cNvPr>
              <p:cNvSpPr txBox="1"/>
              <p:nvPr/>
            </p:nvSpPr>
            <p:spPr>
              <a:xfrm>
                <a:off x="802640" y="2449020"/>
                <a:ext cx="8127430" cy="19599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প্রমাণ: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ধাপ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(১)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𝑩𝑷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সমকোণী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অতিভূজ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𝑷𝑩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𝑩𝑷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𝑨𝑪𝑸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সমকোণী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অতিভূজ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𝑪𝑸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𝑪𝑸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সমকোণী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অতিভূজ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𝑷𝑩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FB42E7-BDA4-64C5-6FAD-F2661260A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2449020"/>
                <a:ext cx="8127430" cy="1959960"/>
              </a:xfrm>
              <a:prstGeom prst="rect">
                <a:avLst/>
              </a:prstGeom>
              <a:blipFill>
                <a:blip r:embed="rId10"/>
                <a:stretch>
                  <a:fillRect l="-823" t="-216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3F5FB7-B22A-C954-DA90-17924B74D91C}"/>
                  </a:ext>
                </a:extLst>
              </p:cNvPr>
              <p:cNvSpPr txBox="1"/>
              <p:nvPr/>
            </p:nvSpPr>
            <p:spPr>
              <a:xfrm>
                <a:off x="802682" y="4507386"/>
                <a:ext cx="8137900" cy="19809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ধাপ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(২)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এখন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𝑩𝑷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𝑪𝑸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𝑨𝑷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𝑨𝑸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[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(১)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]</a:t>
                </a: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𝑨𝑷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𝑨𝑸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𝑨𝑷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𝑨𝑸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𝑨𝑷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</m:oMath>
                </a14:m>
                <a:r>
                  <a:rPr lang="en-US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𝑨𝑸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sSup>
                      <m:sSup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3F5FB7-B22A-C954-DA90-17924B74D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2" y="4507386"/>
                <a:ext cx="8137900" cy="1980927"/>
              </a:xfrm>
              <a:prstGeom prst="rect">
                <a:avLst/>
              </a:prstGeom>
              <a:blipFill>
                <a:blip r:embed="rId11"/>
                <a:stretch>
                  <a:fillRect l="-822" t="-915" b="-579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4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8" grpId="0" animBg="1"/>
      <p:bldP spid="9" grpId="0" animBg="1"/>
      <p:bldP spid="11" grpId="0"/>
      <p:bldP spid="12" grpId="0"/>
      <p:bldP spid="14" grpId="0"/>
      <p:bldP spid="15" grpId="0"/>
      <p:bldP spid="21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3BA7DB-35D5-CE4C-5896-FE2B065F078B}"/>
              </a:ext>
            </a:extLst>
          </p:cNvPr>
          <p:cNvSpPr txBox="1"/>
          <p:nvPr/>
        </p:nvSpPr>
        <p:spPr>
          <a:xfrm>
            <a:off x="4150283" y="2128712"/>
            <a:ext cx="19043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erson standing in front of a group of people sitting at desks&#10;&#10;Description automatically generated with medium confidence">
            <a:extLst>
              <a:ext uri="{FF2B5EF4-FFF2-40B4-BE49-F238E27FC236}">
                <a16:creationId xmlns:a16="http://schemas.microsoft.com/office/drawing/2014/main" id="{C7F6DE6D-D69E-7266-79E5-08881DB1D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17" y="486025"/>
            <a:ext cx="2156663" cy="1437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420831B1-0701-BCB0-985E-87122BC09AB7}"/>
              </a:ext>
            </a:extLst>
          </p:cNvPr>
          <p:cNvGrpSpPr/>
          <p:nvPr/>
        </p:nvGrpSpPr>
        <p:grpSpPr>
          <a:xfrm>
            <a:off x="942943" y="3200550"/>
            <a:ext cx="9022595" cy="872369"/>
            <a:chOff x="942943" y="3375379"/>
            <a:chExt cx="9022595" cy="64571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27CE35-EDEA-BAD3-15E7-1DDB11B29B48}"/>
                </a:ext>
              </a:extLst>
            </p:cNvPr>
            <p:cNvGrpSpPr/>
            <p:nvPr/>
          </p:nvGrpSpPr>
          <p:grpSpPr>
            <a:xfrm>
              <a:off x="942943" y="3375379"/>
              <a:ext cx="9022595" cy="620913"/>
              <a:chOff x="1833829" y="2922241"/>
              <a:chExt cx="7696065" cy="86821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C750B4C-08C8-5FB5-9A05-7C579800BCDE}"/>
                  </a:ext>
                </a:extLst>
              </p:cNvPr>
              <p:cNvGrpSpPr/>
              <p:nvPr/>
            </p:nvGrpSpPr>
            <p:grpSpPr>
              <a:xfrm>
                <a:off x="1833829" y="2927078"/>
                <a:ext cx="7696065" cy="863373"/>
                <a:chOff x="1833829" y="2927078"/>
                <a:chExt cx="7696065" cy="863373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8647ADB-7C2B-0364-D048-862D46A5BC19}"/>
                    </a:ext>
                  </a:extLst>
                </p:cNvPr>
                <p:cNvGrpSpPr/>
                <p:nvPr/>
              </p:nvGrpSpPr>
              <p:grpSpPr>
                <a:xfrm>
                  <a:off x="1833829" y="2927078"/>
                  <a:ext cx="852217" cy="863373"/>
                  <a:chOff x="1714813" y="2797980"/>
                  <a:chExt cx="852217" cy="863373"/>
                </a:xfrm>
              </p:grpSpPr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683A7948-D89F-A2F0-8DDE-7CB035BF26D8}"/>
                      </a:ext>
                    </a:extLst>
                  </p:cNvPr>
                  <p:cNvSpPr/>
                  <p:nvPr/>
                </p:nvSpPr>
                <p:spPr>
                  <a:xfrm>
                    <a:off x="1714813" y="2797980"/>
                    <a:ext cx="852217" cy="863373"/>
                  </a:xfrm>
                  <a:prstGeom prst="triangle">
                    <a:avLst>
                      <a:gd name="adj" fmla="val 52062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" name="Isosceles Triangle 12">
                    <a:extLst>
                      <a:ext uri="{FF2B5EF4-FFF2-40B4-BE49-F238E27FC236}">
                        <a16:creationId xmlns:a16="http://schemas.microsoft.com/office/drawing/2014/main" id="{78573D42-AA35-124A-6394-235D3756E39F}"/>
                      </a:ext>
                    </a:extLst>
                  </p:cNvPr>
                  <p:cNvSpPr/>
                  <p:nvPr/>
                </p:nvSpPr>
                <p:spPr>
                  <a:xfrm>
                    <a:off x="1822042" y="2956070"/>
                    <a:ext cx="620662" cy="626006"/>
                  </a:xfrm>
                  <a:prstGeom prst="triangle">
                    <a:avLst>
                      <a:gd name="adj" fmla="val 52062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6351C899-B4CC-39B4-F832-50C8C601928C}"/>
                      </a:ext>
                    </a:extLst>
                  </p:cNvPr>
                  <p:cNvSpPr/>
                  <p:nvPr/>
                </p:nvSpPr>
                <p:spPr>
                  <a:xfrm>
                    <a:off x="1938752" y="3098927"/>
                    <a:ext cx="404337" cy="402229"/>
                  </a:xfrm>
                  <a:prstGeom prst="triangle">
                    <a:avLst>
                      <a:gd name="adj" fmla="val 52062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67EE785-42F2-8740-BB64-2B1B782435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59936" y="2928791"/>
                  <a:ext cx="726995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6345D9-8679-085E-FAF5-A45D82D8A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86046" y="3711174"/>
                  <a:ext cx="6843848" cy="784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AC538B2-EBAB-DE78-D0AE-B2BC98575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26930" y="2922241"/>
                <a:ext cx="0" cy="7889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467EB8-B517-CB2A-4D63-B4EC1DED0DE7}"/>
                    </a:ext>
                  </a:extLst>
                </p:cNvPr>
                <p:cNvSpPr txBox="1"/>
                <p:nvPr/>
              </p:nvSpPr>
              <p:spPr>
                <a:xfrm>
                  <a:off x="1816338" y="3483346"/>
                  <a:ext cx="8023486" cy="296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একটি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সমকোণী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ত্রিভুজের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অতিভুজ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𝟏𝟑</m:t>
                      </m:r>
                    </m:oMath>
                  </a14:m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সে.মি.এবং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r>
                    <a:rPr lang="en-US" sz="2000" b="1" dirty="0">
                      <a:solidFill>
                        <a:srgbClr val="7030A0"/>
                      </a:solidFill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𝟏𝟐</m:t>
                      </m:r>
                    </m:oMath>
                  </a14:m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সে.মি.হলে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ভুমি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কত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সে.মি</a:t>
                  </a:r>
                  <a:r>
                    <a:rPr lang="en-US" sz="2000" b="1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.?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467EB8-B517-CB2A-4D63-B4EC1DED0D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338" y="3483346"/>
                  <a:ext cx="8023486" cy="296157"/>
                </a:xfrm>
                <a:prstGeom prst="rect">
                  <a:avLst/>
                </a:prstGeom>
                <a:blipFill>
                  <a:blip r:embed="rId4"/>
                  <a:stretch>
                    <a:fillRect l="-836" t="-7576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F04180E-777D-F000-ADB9-9BEB7551E14F}"/>
                </a:ext>
              </a:extLst>
            </p:cNvPr>
            <p:cNvSpPr txBox="1"/>
            <p:nvPr/>
          </p:nvSpPr>
          <p:spPr>
            <a:xfrm>
              <a:off x="1305885" y="3620987"/>
              <a:ext cx="47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B312969-4684-EA38-7211-C4E27D523216}"/>
              </a:ext>
            </a:extLst>
          </p:cNvPr>
          <p:cNvGrpSpPr/>
          <p:nvPr/>
        </p:nvGrpSpPr>
        <p:grpSpPr>
          <a:xfrm>
            <a:off x="942943" y="4330187"/>
            <a:ext cx="8354280" cy="859549"/>
            <a:chOff x="632550" y="3345281"/>
            <a:chExt cx="9022595" cy="63268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B9E8D0-52D4-5F5B-9D48-E0CE28375A01}"/>
                </a:ext>
              </a:extLst>
            </p:cNvPr>
            <p:cNvGrpSpPr/>
            <p:nvPr/>
          </p:nvGrpSpPr>
          <p:grpSpPr>
            <a:xfrm>
              <a:off x="632550" y="3345281"/>
              <a:ext cx="9022595" cy="617454"/>
              <a:chOff x="1506658" y="2172749"/>
              <a:chExt cx="9022594" cy="61745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0580FD3-8C7F-97F4-841E-C28B6174015C}"/>
                  </a:ext>
                </a:extLst>
              </p:cNvPr>
              <p:cNvGrpSpPr/>
              <p:nvPr/>
            </p:nvGrpSpPr>
            <p:grpSpPr>
              <a:xfrm>
                <a:off x="1506658" y="2172749"/>
                <a:ext cx="9022594" cy="617454"/>
                <a:chOff x="1833829" y="2927078"/>
                <a:chExt cx="7696065" cy="86337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8149FE0-7506-821F-22CF-A097CBCAB36D}"/>
                    </a:ext>
                  </a:extLst>
                </p:cNvPr>
                <p:cNvGrpSpPr/>
                <p:nvPr/>
              </p:nvGrpSpPr>
              <p:grpSpPr>
                <a:xfrm>
                  <a:off x="1833829" y="2927078"/>
                  <a:ext cx="7696065" cy="863373"/>
                  <a:chOff x="1833829" y="2927078"/>
                  <a:chExt cx="7696065" cy="863373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3FF25066-13EA-795B-A671-45D52832EA20}"/>
                      </a:ext>
                    </a:extLst>
                  </p:cNvPr>
                  <p:cNvGrpSpPr/>
                  <p:nvPr/>
                </p:nvGrpSpPr>
                <p:grpSpPr>
                  <a:xfrm>
                    <a:off x="1833829" y="2927078"/>
                    <a:ext cx="852217" cy="863373"/>
                    <a:chOff x="1714813" y="2797980"/>
                    <a:chExt cx="852217" cy="863373"/>
                  </a:xfrm>
                </p:grpSpPr>
                <p:sp>
                  <p:nvSpPr>
                    <p:cNvPr id="32" name="Isosceles Triangle 31">
                      <a:extLst>
                        <a:ext uri="{FF2B5EF4-FFF2-40B4-BE49-F238E27FC236}">
                          <a16:creationId xmlns:a16="http://schemas.microsoft.com/office/drawing/2014/main" id="{31E71B1C-6C30-D95A-AFB4-23445ACE1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813" y="2797980"/>
                      <a:ext cx="852217" cy="863373"/>
                    </a:xfrm>
                    <a:prstGeom prst="triangle">
                      <a:avLst>
                        <a:gd name="adj" fmla="val 52062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3" name="Isosceles Triangle 32">
                      <a:extLst>
                        <a:ext uri="{FF2B5EF4-FFF2-40B4-BE49-F238E27FC236}">
                          <a16:creationId xmlns:a16="http://schemas.microsoft.com/office/drawing/2014/main" id="{73948F89-CA37-F884-5166-84693DD365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2042" y="2956070"/>
                      <a:ext cx="620662" cy="626006"/>
                    </a:xfrm>
                    <a:prstGeom prst="triangle">
                      <a:avLst>
                        <a:gd name="adj" fmla="val 52062"/>
                      </a:avLst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Isosceles Triangle 33">
                      <a:extLst>
                        <a:ext uri="{FF2B5EF4-FFF2-40B4-BE49-F238E27FC236}">
                          <a16:creationId xmlns:a16="http://schemas.microsoft.com/office/drawing/2014/main" id="{410796FC-A2B7-8DE2-98D5-CDAF3CECC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8752" y="3098927"/>
                      <a:ext cx="404337" cy="402229"/>
                    </a:xfrm>
                    <a:prstGeom prst="triangle">
                      <a:avLst>
                        <a:gd name="adj" fmla="val 52062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9431FA1-CE6D-7EDF-F175-AB339BB0B5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9936" y="2928791"/>
                    <a:ext cx="726995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4AC6745B-4C6D-7DE0-99E5-C068BFAF81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86046" y="3711174"/>
                    <a:ext cx="6843848" cy="784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D9BFE65-EF40-7BC8-B8B7-603BECD780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24159" y="2927078"/>
                  <a:ext cx="0" cy="7889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D19D80-43AB-F6F1-7285-614662E0A530}"/>
                  </a:ext>
                </a:extLst>
              </p:cNvPr>
              <p:cNvSpPr txBox="1"/>
              <p:nvPr/>
            </p:nvSpPr>
            <p:spPr>
              <a:xfrm>
                <a:off x="2380053" y="2277256"/>
                <a:ext cx="8023485" cy="29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</a:t>
                </a:r>
                <a:r>
                  <a:rPr lang="en-US" sz="2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উপপাদ্য</a:t>
                </a:r>
                <a:r>
                  <a:rPr lang="en-US" sz="2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প্রযোজ্য</a:t>
                </a:r>
                <a:r>
                  <a:rPr lang="en-US" sz="20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6F8A9A-9721-735D-9562-B57F65FBD921}"/>
                </a:ext>
              </a:extLst>
            </p:cNvPr>
            <p:cNvSpPr txBox="1"/>
            <p:nvPr/>
          </p:nvSpPr>
          <p:spPr>
            <a:xfrm>
              <a:off x="974844" y="3577854"/>
              <a:ext cx="47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ECFAF0A-CE47-F560-2187-02E5ADB8ECB6}"/>
              </a:ext>
            </a:extLst>
          </p:cNvPr>
          <p:cNvGrpSpPr/>
          <p:nvPr/>
        </p:nvGrpSpPr>
        <p:grpSpPr>
          <a:xfrm>
            <a:off x="942943" y="5564246"/>
            <a:ext cx="7848719" cy="844809"/>
            <a:chOff x="632550" y="4511351"/>
            <a:chExt cx="9022595" cy="6458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8C3F60-BCEE-D2BA-D1EF-41E9BCF1A528}"/>
                </a:ext>
              </a:extLst>
            </p:cNvPr>
            <p:cNvGrpSpPr/>
            <p:nvPr/>
          </p:nvGrpSpPr>
          <p:grpSpPr>
            <a:xfrm>
              <a:off x="632550" y="4511351"/>
              <a:ext cx="9022595" cy="617454"/>
              <a:chOff x="1506658" y="2172749"/>
              <a:chExt cx="9022594" cy="61745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CFCE565-6869-371E-486E-200BACC7BA14}"/>
                  </a:ext>
                </a:extLst>
              </p:cNvPr>
              <p:cNvGrpSpPr/>
              <p:nvPr/>
            </p:nvGrpSpPr>
            <p:grpSpPr>
              <a:xfrm>
                <a:off x="1506658" y="2172749"/>
                <a:ext cx="9022594" cy="617454"/>
                <a:chOff x="1833829" y="2927078"/>
                <a:chExt cx="7696065" cy="863373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2776B5A-9AEE-6139-AE32-1801FD2D9FC3}"/>
                    </a:ext>
                  </a:extLst>
                </p:cNvPr>
                <p:cNvGrpSpPr/>
                <p:nvPr/>
              </p:nvGrpSpPr>
              <p:grpSpPr>
                <a:xfrm>
                  <a:off x="1833829" y="2927078"/>
                  <a:ext cx="7696065" cy="863373"/>
                  <a:chOff x="1833829" y="2927078"/>
                  <a:chExt cx="7696065" cy="863373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32D44A81-C645-705A-AEFC-D0D1B0B5BB87}"/>
                      </a:ext>
                    </a:extLst>
                  </p:cNvPr>
                  <p:cNvGrpSpPr/>
                  <p:nvPr/>
                </p:nvGrpSpPr>
                <p:grpSpPr>
                  <a:xfrm>
                    <a:off x="1833829" y="2927078"/>
                    <a:ext cx="852217" cy="863373"/>
                    <a:chOff x="1714813" y="2797980"/>
                    <a:chExt cx="852217" cy="863373"/>
                  </a:xfrm>
                </p:grpSpPr>
                <p:sp>
                  <p:nvSpPr>
                    <p:cNvPr id="43" name="Isosceles Triangle 42">
                      <a:extLst>
                        <a:ext uri="{FF2B5EF4-FFF2-40B4-BE49-F238E27FC236}">
                          <a16:creationId xmlns:a16="http://schemas.microsoft.com/office/drawing/2014/main" id="{352BAB68-A4AF-9E32-7870-767917DE40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813" y="2797980"/>
                      <a:ext cx="852217" cy="863373"/>
                    </a:xfrm>
                    <a:prstGeom prst="triangle">
                      <a:avLst>
                        <a:gd name="adj" fmla="val 52062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4" name="Isosceles Triangle 43">
                      <a:extLst>
                        <a:ext uri="{FF2B5EF4-FFF2-40B4-BE49-F238E27FC236}">
                          <a16:creationId xmlns:a16="http://schemas.microsoft.com/office/drawing/2014/main" id="{0070D526-8C89-ADFC-BDF8-8F577CF57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2042" y="2956070"/>
                      <a:ext cx="620662" cy="626006"/>
                    </a:xfrm>
                    <a:prstGeom prst="triangle">
                      <a:avLst>
                        <a:gd name="adj" fmla="val 52062"/>
                      </a:avLst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Isosceles Triangle 44">
                      <a:extLst>
                        <a:ext uri="{FF2B5EF4-FFF2-40B4-BE49-F238E27FC236}">
                          <a16:creationId xmlns:a16="http://schemas.microsoft.com/office/drawing/2014/main" id="{5B35B98F-5671-9888-399C-C425A91A10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8752" y="3098927"/>
                      <a:ext cx="404337" cy="402229"/>
                    </a:xfrm>
                    <a:prstGeom prst="triangle">
                      <a:avLst>
                        <a:gd name="adj" fmla="val 52062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6835508B-8BC4-EAEE-EB2A-E36D9A4AD0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9936" y="2928791"/>
                    <a:ext cx="726995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0A2CD72-73B0-F76A-6496-8A7006BE9E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86046" y="3711174"/>
                    <a:ext cx="6843848" cy="784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658A428-0CAD-9FF6-7426-2AD3CA90C4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29894" y="2927078"/>
                  <a:ext cx="0" cy="7889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702994A-9EE3-D657-98CF-B11551EF5548}"/>
                      </a:ext>
                    </a:extLst>
                  </p:cNvPr>
                  <p:cNvSpPr txBox="1"/>
                  <p:nvPr/>
                </p:nvSpPr>
                <p:spPr>
                  <a:xfrm>
                    <a:off x="2380053" y="2277256"/>
                    <a:ext cx="8023485" cy="3058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একটি </a:t>
                    </a:r>
                    <a:r>
                      <a:rPr lang="en-US" sz="2000" b="1" dirty="0" err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সমকোণী</a:t>
                    </a:r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ত্রিভুজের</a:t>
                    </a:r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একটি</a:t>
                    </a:r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সূক্ষ্ণকোণ</a:t>
                    </a:r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𝟔𝟎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oMath>
                    </a14:m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হলে,অপর</a:t>
                    </a:r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সূক্ষ্ণকোণটি</a:t>
                    </a:r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000" b="1" dirty="0" err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কত</a:t>
                    </a:r>
                    <a:r>
                      <a: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?</a:t>
                    </a: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702994A-9EE3-D657-98CF-B11551EF55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053" y="2277256"/>
                    <a:ext cx="8023485" cy="3058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73" t="-6061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A645A9-4E69-8C58-C0F1-DF8C53116B2A}"/>
                </a:ext>
              </a:extLst>
            </p:cNvPr>
            <p:cNvSpPr txBox="1"/>
            <p:nvPr/>
          </p:nvSpPr>
          <p:spPr>
            <a:xfrm>
              <a:off x="930636" y="4757042"/>
              <a:ext cx="47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5892EC0-20D6-DA5F-FE34-4AC9EFCA6A29}"/>
              </a:ext>
            </a:extLst>
          </p:cNvPr>
          <p:cNvGrpSpPr/>
          <p:nvPr/>
        </p:nvGrpSpPr>
        <p:grpSpPr>
          <a:xfrm>
            <a:off x="10051913" y="3200549"/>
            <a:ext cx="1466170" cy="834179"/>
            <a:chOff x="10051913" y="3375380"/>
            <a:chExt cx="1466170" cy="564214"/>
          </a:xfrm>
        </p:grpSpPr>
        <p:sp>
          <p:nvSpPr>
            <p:cNvPr id="70" name="Flowchart: Alternate Process 69">
              <a:extLst>
                <a:ext uri="{FF2B5EF4-FFF2-40B4-BE49-F238E27FC236}">
                  <a16:creationId xmlns:a16="http://schemas.microsoft.com/office/drawing/2014/main" id="{518DCD94-22B5-38FE-6437-3C933CD9EB3E}"/>
                </a:ext>
              </a:extLst>
            </p:cNvPr>
            <p:cNvSpPr/>
            <p:nvPr/>
          </p:nvSpPr>
          <p:spPr>
            <a:xfrm>
              <a:off x="10051913" y="3375380"/>
              <a:ext cx="1466170" cy="564214"/>
            </a:xfrm>
            <a:prstGeom prst="flowChartAlternateProcess">
              <a:avLst/>
            </a:prstGeom>
            <a:ln w="28575">
              <a:solidFill>
                <a:srgbClr val="4117B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7BCA4AB-6C7B-DF56-8558-5A2889A6C4EB}"/>
                    </a:ext>
                  </a:extLst>
                </p:cNvPr>
                <p:cNvSpPr txBox="1"/>
                <p:nvPr/>
              </p:nvSpPr>
              <p:spPr>
                <a:xfrm>
                  <a:off x="10077452" y="3469788"/>
                  <a:ext cx="139066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𝟏𝟑</m:t>
                      </m:r>
                    </m:oMath>
                  </a14:m>
                  <a:r>
                    <a:rPr lang="en-US" sz="20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সে.মি.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7BCA4AB-6C7B-DF56-8558-5A2889A6C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7452" y="3469788"/>
                  <a:ext cx="1390669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51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50727CB-EF5B-7DE1-F4A6-E2192008FD0A}"/>
              </a:ext>
            </a:extLst>
          </p:cNvPr>
          <p:cNvGrpSpPr/>
          <p:nvPr/>
        </p:nvGrpSpPr>
        <p:grpSpPr>
          <a:xfrm>
            <a:off x="9432182" y="4281765"/>
            <a:ext cx="2236261" cy="863372"/>
            <a:chOff x="9448707" y="4555603"/>
            <a:chExt cx="2236261" cy="587238"/>
          </a:xfrm>
        </p:grpSpPr>
        <p:sp>
          <p:nvSpPr>
            <p:cNvPr id="74" name="Flowchart: Alternate Process 73">
              <a:extLst>
                <a:ext uri="{FF2B5EF4-FFF2-40B4-BE49-F238E27FC236}">
                  <a16:creationId xmlns:a16="http://schemas.microsoft.com/office/drawing/2014/main" id="{73E07E8B-FE4E-190C-7829-51BF386CB204}"/>
                </a:ext>
              </a:extLst>
            </p:cNvPr>
            <p:cNvSpPr/>
            <p:nvPr/>
          </p:nvSpPr>
          <p:spPr>
            <a:xfrm>
              <a:off x="9448707" y="4555603"/>
              <a:ext cx="2158595" cy="587238"/>
            </a:xfrm>
            <a:prstGeom prst="flowChartAlternateProcess">
              <a:avLst/>
            </a:prstGeom>
            <a:ln w="28575">
              <a:solidFill>
                <a:srgbClr val="4117B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D1D9339-D9FF-73D1-593A-4B4174BB18DE}"/>
                </a:ext>
              </a:extLst>
            </p:cNvPr>
            <p:cNvSpPr txBox="1"/>
            <p:nvPr/>
          </p:nvSpPr>
          <p:spPr>
            <a:xfrm>
              <a:off x="9508441" y="4683135"/>
              <a:ext cx="2176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সমকোণীত্রিভুজের</a:t>
              </a:r>
              <a:endParaRPr lang="en-US" sz="20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D42264F-7739-98A0-836D-68ADD696BCE7}"/>
              </a:ext>
            </a:extLst>
          </p:cNvPr>
          <p:cNvGrpSpPr/>
          <p:nvPr/>
        </p:nvGrpSpPr>
        <p:grpSpPr>
          <a:xfrm>
            <a:off x="9060111" y="5564248"/>
            <a:ext cx="2457972" cy="870108"/>
            <a:chOff x="9448707" y="4555603"/>
            <a:chExt cx="2236261" cy="587238"/>
          </a:xfrm>
        </p:grpSpPr>
        <p:sp>
          <p:nvSpPr>
            <p:cNvPr id="78" name="Flowchart: Alternate Process 77">
              <a:extLst>
                <a:ext uri="{FF2B5EF4-FFF2-40B4-BE49-F238E27FC236}">
                  <a16:creationId xmlns:a16="http://schemas.microsoft.com/office/drawing/2014/main" id="{8B4CDA1F-C98F-0E46-8BDD-CE5F919EDEBC}"/>
                </a:ext>
              </a:extLst>
            </p:cNvPr>
            <p:cNvSpPr/>
            <p:nvPr/>
          </p:nvSpPr>
          <p:spPr>
            <a:xfrm>
              <a:off x="9448707" y="4555603"/>
              <a:ext cx="2158595" cy="587238"/>
            </a:xfrm>
            <a:prstGeom prst="flowChartAlternateProcess">
              <a:avLst/>
            </a:prstGeom>
            <a:ln w="28575">
              <a:solidFill>
                <a:srgbClr val="4117B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3A6BCB9-0AA9-E2A8-E16B-60989F7B8A15}"/>
                    </a:ext>
                  </a:extLst>
                </p:cNvPr>
                <p:cNvSpPr txBox="1"/>
                <p:nvPr/>
              </p:nvSpPr>
              <p:spPr>
                <a:xfrm>
                  <a:off x="9508441" y="4683135"/>
                  <a:ext cx="21765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3A6BCB9-0AA9-E2A8-E16B-60989F7B8A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8441" y="4683135"/>
                  <a:ext cx="2176527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31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D24DB-7A65-98AD-9C1E-72F002B4022A}"/>
              </a:ext>
            </a:extLst>
          </p:cNvPr>
          <p:cNvSpPr txBox="1"/>
          <p:nvPr/>
        </p:nvSpPr>
        <p:spPr>
          <a:xfrm>
            <a:off x="3421675" y="970482"/>
            <a:ext cx="242160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648BDE-616F-8BE2-4DD7-18B1C8A1EB10}"/>
                  </a:ext>
                </a:extLst>
              </p:cNvPr>
              <p:cNvSpPr txBox="1"/>
              <p:nvPr/>
            </p:nvSpPr>
            <p:spPr>
              <a:xfrm>
                <a:off x="1305240" y="3319154"/>
                <a:ext cx="7677217" cy="4308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𝑷𝑸𝑹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𝑷𝑸</m:t>
                    </m:r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𝑷𝑹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মধ্যবিন্দু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𝐌</m:t>
                    </m:r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𝐍</m:t>
                    </m:r>
                  </m:oMath>
                </a14:m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648BDE-616F-8BE2-4DD7-18B1C8A1E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40" y="3319154"/>
                <a:ext cx="7677217" cy="430887"/>
              </a:xfrm>
              <a:prstGeom prst="rect">
                <a:avLst/>
              </a:prstGeom>
              <a:blipFill>
                <a:blip r:embed="rId3"/>
                <a:stretch>
                  <a:fillRect t="-2439" b="-2317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13EDF7-088E-44B2-8968-A63042310C06}"/>
              </a:ext>
            </a:extLst>
          </p:cNvPr>
          <p:cNvSpPr txBox="1"/>
          <p:nvPr/>
        </p:nvSpPr>
        <p:spPr>
          <a:xfrm>
            <a:off x="1305885" y="2457522"/>
            <a:ext cx="195707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02C60-428A-818B-9544-98DC45AB8BCE}"/>
              </a:ext>
            </a:extLst>
          </p:cNvPr>
          <p:cNvSpPr txBox="1"/>
          <p:nvPr/>
        </p:nvSpPr>
        <p:spPr>
          <a:xfrm>
            <a:off x="1305241" y="4012693"/>
            <a:ext cx="247748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582D4-4BE5-1C05-0BEF-F5656C953EA5}"/>
                  </a:ext>
                </a:extLst>
              </p:cNvPr>
              <p:cNvSpPr txBox="1"/>
              <p:nvPr/>
            </p:nvSpPr>
            <p:spPr>
              <a:xfrm>
                <a:off x="1305240" y="4644938"/>
                <a:ext cx="5432445" cy="4385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𝑷𝑹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𝑷𝑸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𝑸𝑹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582D4-4BE5-1C05-0BEF-F5656C953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40" y="4644938"/>
                <a:ext cx="5432445" cy="438582"/>
              </a:xfrm>
              <a:prstGeom prst="rect">
                <a:avLst/>
              </a:prstGeom>
              <a:blipFill>
                <a:blip r:embed="rId4"/>
                <a:stretch>
                  <a:fillRect l="-886" b="-22619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81D37-EDF1-4448-F7EF-A4B67211B54C}"/>
                  </a:ext>
                </a:extLst>
              </p:cNvPr>
              <p:cNvSpPr txBox="1"/>
              <p:nvPr/>
            </p:nvSpPr>
            <p:spPr>
              <a:xfrm>
                <a:off x="1305240" y="5328331"/>
                <a:ext cx="7677217" cy="4385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𝑹𝑸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𝑹𝑵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𝑸𝑴</m:t>
                        </m:r>
                      </m:e>
                      <m:sup>
                        <m:r>
                          <a:rPr lang="en-US" sz="2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81D37-EDF1-4448-F7EF-A4B67211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40" y="5328331"/>
                <a:ext cx="7677217" cy="438582"/>
              </a:xfrm>
              <a:prstGeom prst="rect">
                <a:avLst/>
              </a:prstGeom>
              <a:blipFill>
                <a:blip r:embed="rId5"/>
                <a:stretch>
                  <a:fillRect l="-629" b="-22619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51EFE5A-FFF1-F95D-496D-B6853B6468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26565" r="14089" b="24651"/>
          <a:stretch/>
        </p:blipFill>
        <p:spPr>
          <a:xfrm>
            <a:off x="6096000" y="445257"/>
            <a:ext cx="2428025" cy="16170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2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8CDB721E-8587-CF59-F907-53EEFE3C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D3F6CB-08FD-1288-7DD2-DD5EEC2AA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DC5019-E7E3-60CA-1795-75E210B7E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3" y="238793"/>
            <a:ext cx="11197554" cy="635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2FBCF-B56B-904A-2C1D-7DACBC2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37" y="1453414"/>
            <a:ext cx="10260530" cy="46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A26F2BA-9E8E-4864-9D1F-EA2DAD461010}"/>
              </a:ext>
            </a:extLst>
          </p:cNvPr>
          <p:cNvGrpSpPr/>
          <p:nvPr/>
        </p:nvGrpSpPr>
        <p:grpSpPr>
          <a:xfrm>
            <a:off x="760867" y="2281316"/>
            <a:ext cx="2873829" cy="2104267"/>
            <a:chOff x="660980" y="1430249"/>
            <a:chExt cx="2873829" cy="2104267"/>
          </a:xfrm>
        </p:grpSpPr>
        <p:pic>
          <p:nvPicPr>
            <p:cNvPr id="3" name="Picture 2" descr="A group of pyramids in the desert&#10;&#10;Description automatically generated with medium confidence">
              <a:extLst>
                <a:ext uri="{FF2B5EF4-FFF2-40B4-BE49-F238E27FC236}">
                  <a16:creationId xmlns:a16="http://schemas.microsoft.com/office/drawing/2014/main" id="{10B5DE97-30E9-AFCA-8581-2BC02C231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5" b="27098"/>
            <a:stretch/>
          </p:blipFill>
          <p:spPr>
            <a:xfrm>
              <a:off x="660980" y="1430249"/>
              <a:ext cx="2873829" cy="2104267"/>
            </a:xfrm>
            <a:prstGeom prst="roundRect">
              <a:avLst>
                <a:gd name="adj" fmla="val 35305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379AAE3-4FB5-4699-D13F-D6C5810DC64E}"/>
                </a:ext>
              </a:extLst>
            </p:cNvPr>
            <p:cNvSpPr/>
            <p:nvPr/>
          </p:nvSpPr>
          <p:spPr>
            <a:xfrm>
              <a:off x="1727105" y="2256639"/>
              <a:ext cx="1045028" cy="951207"/>
            </a:xfrm>
            <a:prstGeom prst="rtTriangl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E00C73-5BEF-DA17-61C0-6BBD841DE543}"/>
              </a:ext>
            </a:extLst>
          </p:cNvPr>
          <p:cNvGrpSpPr/>
          <p:nvPr/>
        </p:nvGrpSpPr>
        <p:grpSpPr>
          <a:xfrm>
            <a:off x="8471135" y="2216343"/>
            <a:ext cx="2883711" cy="2104267"/>
            <a:chOff x="5348655" y="1680108"/>
            <a:chExt cx="2883711" cy="2104267"/>
          </a:xfrm>
        </p:grpSpPr>
        <p:pic>
          <p:nvPicPr>
            <p:cNvPr id="25" name="Picture 24" descr="A picture containing tree, outdoor, building, house&#10;&#10;Description automatically generated">
              <a:extLst>
                <a:ext uri="{FF2B5EF4-FFF2-40B4-BE49-F238E27FC236}">
                  <a16:creationId xmlns:a16="http://schemas.microsoft.com/office/drawing/2014/main" id="{5625D0BE-078F-4BA0-D2E9-C2D4578B5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655" y="1680108"/>
              <a:ext cx="2883711" cy="2104267"/>
            </a:xfrm>
            <a:prstGeom prst="roundRect">
              <a:avLst>
                <a:gd name="adj" fmla="val 28527"/>
              </a:avLst>
            </a:prstGeom>
            <a:solidFill>
              <a:srgbClr val="FFFFFF">
                <a:shade val="85000"/>
              </a:srgbClr>
            </a:solidFill>
            <a:ln w="1905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D5A8FC-70F0-EC76-1134-07916F2CC741}"/>
                </a:ext>
              </a:extLst>
            </p:cNvPr>
            <p:cNvGrpSpPr/>
            <p:nvPr/>
          </p:nvGrpSpPr>
          <p:grpSpPr>
            <a:xfrm>
              <a:off x="5729681" y="2030136"/>
              <a:ext cx="2239861" cy="1236433"/>
              <a:chOff x="4433554" y="1238392"/>
              <a:chExt cx="3586320" cy="3964072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CCA40019-43F0-768D-272C-2F880EFAC819}"/>
                  </a:ext>
                </a:extLst>
              </p:cNvPr>
              <p:cNvSpPr/>
              <p:nvPr/>
            </p:nvSpPr>
            <p:spPr>
              <a:xfrm rot="16200000">
                <a:off x="3299518" y="2372428"/>
                <a:ext cx="3964072" cy="1696000"/>
              </a:xfrm>
              <a:prstGeom prst="rtTriangle">
                <a:avLst/>
              </a:prstGeom>
              <a:solidFill>
                <a:srgbClr val="0070C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01B90EF6-A66D-33EE-A3ED-578BA6B9BF78}"/>
                  </a:ext>
                </a:extLst>
              </p:cNvPr>
              <p:cNvSpPr/>
              <p:nvPr/>
            </p:nvSpPr>
            <p:spPr>
              <a:xfrm rot="16200000" flipV="1">
                <a:off x="5092679" y="2275267"/>
                <a:ext cx="3964069" cy="1890321"/>
              </a:xfrm>
              <a:prstGeom prst="rtTriangle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AF3C0F-A90B-CB56-17DC-7928B97FF0D2}"/>
              </a:ext>
            </a:extLst>
          </p:cNvPr>
          <p:cNvSpPr txBox="1"/>
          <p:nvPr/>
        </p:nvSpPr>
        <p:spPr>
          <a:xfrm>
            <a:off x="3797559" y="487266"/>
            <a:ext cx="379755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CE5DFA-0767-8884-C43B-0D81272BB3D5}"/>
              </a:ext>
            </a:extLst>
          </p:cNvPr>
          <p:cNvSpPr txBox="1"/>
          <p:nvPr/>
        </p:nvSpPr>
        <p:spPr>
          <a:xfrm>
            <a:off x="2776756" y="1140307"/>
            <a:ext cx="619946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AABE2F-0A58-0D66-2438-51903E372F23}"/>
              </a:ext>
            </a:extLst>
          </p:cNvPr>
          <p:cNvGrpSpPr/>
          <p:nvPr/>
        </p:nvGrpSpPr>
        <p:grpSpPr>
          <a:xfrm>
            <a:off x="4431150" y="2311220"/>
            <a:ext cx="2873829" cy="2074363"/>
            <a:chOff x="4431150" y="1833047"/>
            <a:chExt cx="2873829" cy="207436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63F6B41-9A2E-4F9C-50A0-A54F184E3591}"/>
                </a:ext>
              </a:extLst>
            </p:cNvPr>
            <p:cNvSpPr/>
            <p:nvPr/>
          </p:nvSpPr>
          <p:spPr>
            <a:xfrm>
              <a:off x="4431150" y="1833047"/>
              <a:ext cx="2873829" cy="2074363"/>
            </a:xfrm>
            <a:prstGeom prst="roundRect">
              <a:avLst>
                <a:gd name="adj" fmla="val 3558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Triangle 41">
              <a:extLst>
                <a:ext uri="{FF2B5EF4-FFF2-40B4-BE49-F238E27FC236}">
                  <a16:creationId xmlns:a16="http://schemas.microsoft.com/office/drawing/2014/main" id="{85F4B3CE-D15C-CC48-7668-EB75177093D4}"/>
                </a:ext>
              </a:extLst>
            </p:cNvPr>
            <p:cNvSpPr/>
            <p:nvPr/>
          </p:nvSpPr>
          <p:spPr>
            <a:xfrm>
              <a:off x="5452588" y="2172087"/>
              <a:ext cx="1180614" cy="1236434"/>
            </a:xfrm>
            <a:prstGeom prst="rtTriangle">
              <a:avLst/>
            </a:prstGeom>
            <a:solidFill>
              <a:srgbClr val="7030A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F22C239-672E-5105-19B6-3951796C589B}"/>
              </a:ext>
            </a:extLst>
          </p:cNvPr>
          <p:cNvSpPr txBox="1"/>
          <p:nvPr/>
        </p:nvSpPr>
        <p:spPr>
          <a:xfrm>
            <a:off x="1826992" y="5389953"/>
            <a:ext cx="852502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5A15E4-1F76-2919-91BF-3E1DBBDC21E1}"/>
              </a:ext>
            </a:extLst>
          </p:cNvPr>
          <p:cNvSpPr txBox="1"/>
          <p:nvPr/>
        </p:nvSpPr>
        <p:spPr>
          <a:xfrm>
            <a:off x="4253218" y="5379352"/>
            <a:ext cx="299471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717F23-5540-AED1-2B64-F0CF5575F408}"/>
              </a:ext>
            </a:extLst>
          </p:cNvPr>
          <p:cNvSpPr txBox="1"/>
          <p:nvPr/>
        </p:nvSpPr>
        <p:spPr>
          <a:xfrm>
            <a:off x="4563612" y="5378578"/>
            <a:ext cx="244923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68F9D-783C-5954-99DD-A9362F10D2A6}"/>
              </a:ext>
            </a:extLst>
          </p:cNvPr>
          <p:cNvSpPr txBox="1"/>
          <p:nvPr/>
        </p:nvSpPr>
        <p:spPr>
          <a:xfrm>
            <a:off x="5321009" y="5378965"/>
            <a:ext cx="125728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F49D4-0334-B8DB-302A-9E3F9CA5A662}"/>
              </a:ext>
            </a:extLst>
          </p:cNvPr>
          <p:cNvSpPr txBox="1"/>
          <p:nvPr/>
        </p:nvSpPr>
        <p:spPr>
          <a:xfrm>
            <a:off x="4949249" y="5378578"/>
            <a:ext cx="21394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B32B2C72-DE30-404A-F729-D21130C3F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6" name="Picture 5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DE997096-ADA4-7FBA-E29F-4EE34ED3D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B98C00C7-885B-6FD7-F8D9-25F94D3C0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4" y="738831"/>
            <a:ext cx="10282334" cy="5831632"/>
          </a:xfrm>
          <a:prstGeom prst="rect">
            <a:avLst/>
          </a:prstGeom>
        </p:spPr>
      </p:pic>
      <p:pic>
        <p:nvPicPr>
          <p:cNvPr id="22" name="Picture 21" descr="A vas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17C8AEEA-62BA-7824-AABA-BB2EF1A36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5" r="29318" b="-990"/>
          <a:stretch/>
        </p:blipFill>
        <p:spPr>
          <a:xfrm>
            <a:off x="9831027" y="1597245"/>
            <a:ext cx="1427584" cy="3331030"/>
          </a:xfrm>
          <a:prstGeom prst="rect">
            <a:avLst/>
          </a:prstGeom>
        </p:spPr>
      </p:pic>
      <p:pic>
        <p:nvPicPr>
          <p:cNvPr id="23" name="Picture 22" descr="A vas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6777CC7A-7ED9-8EDE-EF15-4A30AD69A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5" r="29318" b="-990"/>
          <a:stretch/>
        </p:blipFill>
        <p:spPr>
          <a:xfrm>
            <a:off x="752341" y="1485278"/>
            <a:ext cx="1427584" cy="3331030"/>
          </a:xfrm>
          <a:prstGeom prst="rect">
            <a:avLst/>
          </a:prstGeom>
        </p:spPr>
      </p:pic>
      <p:pic>
        <p:nvPicPr>
          <p:cNvPr id="25" name="Picture 24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C0709CB6-288A-1CA5-1B6F-7E901DF79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686" y="287537"/>
            <a:ext cx="1533350" cy="863373"/>
          </a:xfrm>
          <a:prstGeom prst="rect">
            <a:avLst/>
          </a:prstGeom>
        </p:spPr>
      </p:pic>
      <p:pic>
        <p:nvPicPr>
          <p:cNvPr id="26" name="Picture 25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730F1536-5FD5-6EBB-10CA-C521FB106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964" y="248681"/>
            <a:ext cx="1617325" cy="863373"/>
          </a:xfrm>
          <a:prstGeom prst="rect">
            <a:avLst/>
          </a:prstGeom>
        </p:spPr>
      </p:pic>
      <p:pic>
        <p:nvPicPr>
          <p:cNvPr id="27" name="Picture 26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02D12FC8-A180-D792-DE85-3280FCCC0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56" y="275165"/>
            <a:ext cx="1533350" cy="8633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24FAEA-6789-A019-B694-C0D6E88B81F5}"/>
              </a:ext>
            </a:extLst>
          </p:cNvPr>
          <p:cNvSpPr txBox="1"/>
          <p:nvPr/>
        </p:nvSpPr>
        <p:spPr>
          <a:xfrm>
            <a:off x="3072870" y="1615603"/>
            <a:ext cx="4863115" cy="646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…….......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F25BB6-5C6D-CB69-0780-8712D816955E}"/>
              </a:ext>
            </a:extLst>
          </p:cNvPr>
          <p:cNvSpPr txBox="1"/>
          <p:nvPr/>
        </p:nvSpPr>
        <p:spPr>
          <a:xfrm>
            <a:off x="3072870" y="2782669"/>
            <a:ext cx="612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55359E33-92EE-0C5A-76AA-10041C50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520" y="245551"/>
            <a:ext cx="1617325" cy="863373"/>
          </a:xfrm>
          <a:prstGeom prst="rect">
            <a:avLst/>
          </a:prstGeom>
        </p:spPr>
      </p:pic>
      <p:pic>
        <p:nvPicPr>
          <p:cNvPr id="30" name="Picture 29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FB5269A1-59DB-49DD-6055-C4BFE822C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2155" y="304274"/>
            <a:ext cx="1617325" cy="8633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88CA5D-7776-8D61-10E8-60F90757B549}"/>
              </a:ext>
            </a:extLst>
          </p:cNvPr>
          <p:cNvGrpSpPr/>
          <p:nvPr/>
        </p:nvGrpSpPr>
        <p:grpSpPr>
          <a:xfrm>
            <a:off x="503339" y="2745226"/>
            <a:ext cx="10637240" cy="755010"/>
            <a:chOff x="947956" y="2745226"/>
            <a:chExt cx="10108733" cy="7550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08CBA5C-2C5D-DB66-554D-B2224AD53574}"/>
                </a:ext>
              </a:extLst>
            </p:cNvPr>
            <p:cNvGrpSpPr/>
            <p:nvPr/>
          </p:nvGrpSpPr>
          <p:grpSpPr>
            <a:xfrm>
              <a:off x="947956" y="2745226"/>
              <a:ext cx="10108733" cy="755010"/>
              <a:chOff x="1434518" y="2401277"/>
              <a:chExt cx="9538281" cy="75501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08DC312-F776-F093-90E4-3F2C92AB016C}"/>
                  </a:ext>
                </a:extLst>
              </p:cNvPr>
              <p:cNvGrpSpPr/>
              <p:nvPr/>
            </p:nvGrpSpPr>
            <p:grpSpPr>
              <a:xfrm>
                <a:off x="1434518" y="2401277"/>
                <a:ext cx="9538281" cy="755010"/>
                <a:chOff x="1434518" y="2401277"/>
                <a:chExt cx="9538281" cy="755010"/>
              </a:xfrm>
            </p:grpSpPr>
            <p:sp>
              <p:nvSpPr>
                <p:cNvPr id="9" name="Frame 8">
                  <a:extLst>
                    <a:ext uri="{FF2B5EF4-FFF2-40B4-BE49-F238E27FC236}">
                      <a16:creationId xmlns:a16="http://schemas.microsoft.com/office/drawing/2014/main" id="{9F7AFB43-3F64-0E2C-F11D-BBA92A675958}"/>
                    </a:ext>
                  </a:extLst>
                </p:cNvPr>
                <p:cNvSpPr/>
                <p:nvPr/>
              </p:nvSpPr>
              <p:spPr>
                <a:xfrm>
                  <a:off x="2193721" y="2401278"/>
                  <a:ext cx="8779078" cy="755009"/>
                </a:xfrm>
                <a:prstGeom prst="frame">
                  <a:avLst>
                    <a:gd name="adj1" fmla="val 1897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ircle: Hollow 9">
                  <a:extLst>
                    <a:ext uri="{FF2B5EF4-FFF2-40B4-BE49-F238E27FC236}">
                      <a16:creationId xmlns:a16="http://schemas.microsoft.com/office/drawing/2014/main" id="{1FD75BAC-D3CF-0CE4-591B-F2EFCE440553}"/>
                    </a:ext>
                  </a:extLst>
                </p:cNvPr>
                <p:cNvSpPr/>
                <p:nvPr/>
              </p:nvSpPr>
              <p:spPr>
                <a:xfrm>
                  <a:off x="1434518" y="2401277"/>
                  <a:ext cx="759204" cy="755009"/>
                </a:xfrm>
                <a:prstGeom prst="donut">
                  <a:avLst>
                    <a:gd name="adj" fmla="val 18914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4CC7C9-49BA-64F1-EA2C-E348490F73AA}"/>
                  </a:ext>
                </a:extLst>
              </p:cNvPr>
              <p:cNvSpPr txBox="1"/>
              <p:nvPr/>
            </p:nvSpPr>
            <p:spPr>
              <a:xfrm>
                <a:off x="1589713" y="2551873"/>
                <a:ext cx="6123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০১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18B0AA-4511-A610-FAA9-1D400089F1D7}"/>
                </a:ext>
              </a:extLst>
            </p:cNvPr>
            <p:cNvSpPr txBox="1"/>
            <p:nvPr/>
          </p:nvSpPr>
          <p:spPr>
            <a:xfrm>
              <a:off x="1921156" y="2902177"/>
              <a:ext cx="8221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পিথাগোরাসের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প্রমাণ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79D6F7-482B-38ED-ACEC-9A0B8C2904D7}"/>
              </a:ext>
            </a:extLst>
          </p:cNvPr>
          <p:cNvGrpSpPr/>
          <p:nvPr/>
        </p:nvGrpSpPr>
        <p:grpSpPr>
          <a:xfrm>
            <a:off x="511728" y="3676404"/>
            <a:ext cx="10990800" cy="755010"/>
            <a:chOff x="956345" y="3676404"/>
            <a:chExt cx="10108733" cy="7550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063AC73-8157-30FF-507A-C718BEB18842}"/>
                </a:ext>
              </a:extLst>
            </p:cNvPr>
            <p:cNvGrpSpPr/>
            <p:nvPr/>
          </p:nvGrpSpPr>
          <p:grpSpPr>
            <a:xfrm>
              <a:off x="956345" y="3676404"/>
              <a:ext cx="10108733" cy="755010"/>
              <a:chOff x="1442907" y="3332455"/>
              <a:chExt cx="9538281" cy="75501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B340B5E-F079-3190-C2A5-69BB092FCB0E}"/>
                  </a:ext>
                </a:extLst>
              </p:cNvPr>
              <p:cNvGrpSpPr/>
              <p:nvPr/>
            </p:nvGrpSpPr>
            <p:grpSpPr>
              <a:xfrm>
                <a:off x="1442907" y="3332455"/>
                <a:ext cx="9538281" cy="755010"/>
                <a:chOff x="1434518" y="2401277"/>
                <a:chExt cx="9538281" cy="755010"/>
              </a:xfrm>
            </p:grpSpPr>
            <p:sp>
              <p:nvSpPr>
                <p:cNvPr id="13" name="Frame 12">
                  <a:extLst>
                    <a:ext uri="{FF2B5EF4-FFF2-40B4-BE49-F238E27FC236}">
                      <a16:creationId xmlns:a16="http://schemas.microsoft.com/office/drawing/2014/main" id="{BBBC516D-966E-AEA2-BE37-4DA91A66E39B}"/>
                    </a:ext>
                  </a:extLst>
                </p:cNvPr>
                <p:cNvSpPr/>
                <p:nvPr/>
              </p:nvSpPr>
              <p:spPr>
                <a:xfrm>
                  <a:off x="2193721" y="2401278"/>
                  <a:ext cx="8779078" cy="755009"/>
                </a:xfrm>
                <a:prstGeom prst="frame">
                  <a:avLst>
                    <a:gd name="adj1" fmla="val 1897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Circle: Hollow 13">
                  <a:extLst>
                    <a:ext uri="{FF2B5EF4-FFF2-40B4-BE49-F238E27FC236}">
                      <a16:creationId xmlns:a16="http://schemas.microsoft.com/office/drawing/2014/main" id="{965A313A-3D65-6A7D-9E08-4D16FD1EA4AE}"/>
                    </a:ext>
                  </a:extLst>
                </p:cNvPr>
                <p:cNvSpPr/>
                <p:nvPr/>
              </p:nvSpPr>
              <p:spPr>
                <a:xfrm>
                  <a:off x="1434518" y="2401277"/>
                  <a:ext cx="759204" cy="755009"/>
                </a:xfrm>
                <a:prstGeom prst="donut">
                  <a:avLst>
                    <a:gd name="adj" fmla="val 18914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F44BEA-8C94-97CD-5E19-2B79FBF66000}"/>
                  </a:ext>
                </a:extLst>
              </p:cNvPr>
              <p:cNvSpPr txBox="1"/>
              <p:nvPr/>
            </p:nvSpPr>
            <p:spPr>
              <a:xfrm>
                <a:off x="1581324" y="3497525"/>
                <a:ext cx="6123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০২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D3F7D3-8112-7682-664E-2699CD2DAE43}"/>
                </a:ext>
              </a:extLst>
            </p:cNvPr>
            <p:cNvSpPr txBox="1"/>
            <p:nvPr/>
          </p:nvSpPr>
          <p:spPr>
            <a:xfrm>
              <a:off x="1852792" y="3787633"/>
              <a:ext cx="9141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ত্রিভুজের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বাহুর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থাকলে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ত্রিভুজটি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সমকোণী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B1EE01-8C4D-4F83-0BB4-8E15A5FD6D71}"/>
              </a:ext>
            </a:extLst>
          </p:cNvPr>
          <p:cNvGrpSpPr/>
          <p:nvPr/>
        </p:nvGrpSpPr>
        <p:grpSpPr>
          <a:xfrm>
            <a:off x="503339" y="4582415"/>
            <a:ext cx="10637240" cy="755010"/>
            <a:chOff x="947956" y="4582415"/>
            <a:chExt cx="10108733" cy="7550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919BC9-1581-F33E-F199-F005ABD7DBBB}"/>
                </a:ext>
              </a:extLst>
            </p:cNvPr>
            <p:cNvGrpSpPr/>
            <p:nvPr/>
          </p:nvGrpSpPr>
          <p:grpSpPr>
            <a:xfrm>
              <a:off x="947956" y="4582415"/>
              <a:ext cx="10108733" cy="755010"/>
              <a:chOff x="1434518" y="4238466"/>
              <a:chExt cx="9538281" cy="75501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90371D6-2A04-ABF3-8D68-1ECB73C428F9}"/>
                  </a:ext>
                </a:extLst>
              </p:cNvPr>
              <p:cNvGrpSpPr/>
              <p:nvPr/>
            </p:nvGrpSpPr>
            <p:grpSpPr>
              <a:xfrm>
                <a:off x="1434518" y="4238466"/>
                <a:ext cx="9538281" cy="755010"/>
                <a:chOff x="1434518" y="2401277"/>
                <a:chExt cx="9538281" cy="755010"/>
              </a:xfrm>
            </p:grpSpPr>
            <p:sp>
              <p:nvSpPr>
                <p:cNvPr id="16" name="Frame 15">
                  <a:extLst>
                    <a:ext uri="{FF2B5EF4-FFF2-40B4-BE49-F238E27FC236}">
                      <a16:creationId xmlns:a16="http://schemas.microsoft.com/office/drawing/2014/main" id="{3AEED94A-1901-86AC-C2C7-727DDC6BD6D4}"/>
                    </a:ext>
                  </a:extLst>
                </p:cNvPr>
                <p:cNvSpPr/>
                <p:nvPr/>
              </p:nvSpPr>
              <p:spPr>
                <a:xfrm>
                  <a:off x="2193721" y="2401278"/>
                  <a:ext cx="8779078" cy="755009"/>
                </a:xfrm>
                <a:prstGeom prst="frame">
                  <a:avLst>
                    <a:gd name="adj1" fmla="val 1897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Circle: Hollow 16">
                  <a:extLst>
                    <a:ext uri="{FF2B5EF4-FFF2-40B4-BE49-F238E27FC236}">
                      <a16:creationId xmlns:a16="http://schemas.microsoft.com/office/drawing/2014/main" id="{5F5ABE81-D704-15D5-187E-D66A1C7626FB}"/>
                    </a:ext>
                  </a:extLst>
                </p:cNvPr>
                <p:cNvSpPr/>
                <p:nvPr/>
              </p:nvSpPr>
              <p:spPr>
                <a:xfrm>
                  <a:off x="1434518" y="2401277"/>
                  <a:ext cx="759204" cy="755009"/>
                </a:xfrm>
                <a:prstGeom prst="donut">
                  <a:avLst>
                    <a:gd name="adj" fmla="val 18914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17C691-E661-ED1F-FE20-6186F09F239E}"/>
                  </a:ext>
                </a:extLst>
              </p:cNvPr>
              <p:cNvSpPr txBox="1"/>
              <p:nvPr/>
            </p:nvSpPr>
            <p:spPr>
              <a:xfrm>
                <a:off x="1589713" y="4385137"/>
                <a:ext cx="6123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০৩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380824-DF51-12B8-B73A-8ECB98653C9F}"/>
                </a:ext>
              </a:extLst>
            </p:cNvPr>
            <p:cNvSpPr txBox="1"/>
            <p:nvPr/>
          </p:nvSpPr>
          <p:spPr>
            <a:xfrm>
              <a:off x="1916539" y="4729085"/>
              <a:ext cx="8221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পিথাগোরাসের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6A41FF-22A3-1F86-E526-54E3ED462703}"/>
              </a:ext>
            </a:extLst>
          </p:cNvPr>
          <p:cNvGrpSpPr/>
          <p:nvPr/>
        </p:nvGrpSpPr>
        <p:grpSpPr>
          <a:xfrm>
            <a:off x="4085438" y="641973"/>
            <a:ext cx="3003259" cy="1342095"/>
            <a:chOff x="3775046" y="679651"/>
            <a:chExt cx="3003259" cy="1342095"/>
          </a:xfrm>
        </p:grpSpPr>
        <p:sp>
          <p:nvSpPr>
            <p:cNvPr id="41" name="Frame 40">
              <a:extLst>
                <a:ext uri="{FF2B5EF4-FFF2-40B4-BE49-F238E27FC236}">
                  <a16:creationId xmlns:a16="http://schemas.microsoft.com/office/drawing/2014/main" id="{A15C0A65-BCEE-DAA3-7A1E-DF62CD841501}"/>
                </a:ext>
              </a:extLst>
            </p:cNvPr>
            <p:cNvSpPr/>
            <p:nvPr/>
          </p:nvSpPr>
          <p:spPr>
            <a:xfrm>
              <a:off x="3775046" y="679651"/>
              <a:ext cx="3003259" cy="1342095"/>
            </a:xfrm>
            <a:prstGeom prst="frame">
              <a:avLst>
                <a:gd name="adj1" fmla="val 18979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6BB1A3-E613-F947-CA63-1582A2DFB710}"/>
                </a:ext>
              </a:extLst>
            </p:cNvPr>
            <p:cNvSpPr txBox="1"/>
            <p:nvPr/>
          </p:nvSpPr>
          <p:spPr>
            <a:xfrm>
              <a:off x="4169788" y="1027532"/>
              <a:ext cx="2184527" cy="646331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pPr algn="ctr"/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qr code&#10;&#10;Description automatically generated">
            <a:extLst>
              <a:ext uri="{FF2B5EF4-FFF2-40B4-BE49-F238E27FC236}">
                <a16:creationId xmlns:a16="http://schemas.microsoft.com/office/drawing/2014/main" id="{BFFEBFA3-83A3-B95B-402C-5F089745D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42" y="1116998"/>
            <a:ext cx="5468862" cy="3076235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0FDDE5-C182-E087-DC5E-9B3443AC23CD}"/>
                  </a:ext>
                </a:extLst>
              </p:cNvPr>
              <p:cNvSpPr txBox="1"/>
              <p:nvPr/>
            </p:nvSpPr>
            <p:spPr>
              <a:xfrm>
                <a:off x="1305886" y="4966283"/>
                <a:ext cx="9580227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গ্রিক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দার্শনিক,বিজ্ঞানী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ধর্মীয়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পণ্ডিত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𝒑𝒚𝒕𝒉𝒂𝒈𝒐𝒓𝒂𝒔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𝟓𝟔𝟗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𝟒𝟗𝟓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গণিতবিদ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বিবেচনা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বিশ্বাস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করতেন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,“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সংখ্যা,গণিত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সবকিছুর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চর্চার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সর্বোৎকৃষ্ট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পন্থা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0FDDE5-C182-E087-DC5E-9B3443AC2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886" y="4966283"/>
                <a:ext cx="9580227" cy="1200329"/>
              </a:xfrm>
              <a:prstGeom prst="rect">
                <a:avLst/>
              </a:prstGeom>
              <a:blipFill>
                <a:blip r:embed="rId3"/>
                <a:stretch>
                  <a:fillRect l="-695" t="-1456" r="-442" b="-1068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59E382CF-FA3B-6227-2F08-07DAB84CC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5" name="Picture 4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62A76871-90F8-79F1-2E30-FCDC57B6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E59E606-C4B0-F196-C752-A9BD5179DC3D}"/>
              </a:ext>
            </a:extLst>
          </p:cNvPr>
          <p:cNvGrpSpPr/>
          <p:nvPr/>
        </p:nvGrpSpPr>
        <p:grpSpPr>
          <a:xfrm>
            <a:off x="3168241" y="555700"/>
            <a:ext cx="5665365" cy="719426"/>
            <a:chOff x="3696391" y="924817"/>
            <a:chExt cx="4118934" cy="719426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EF7D84A8-6263-9442-9549-CB2A683DB8C2}"/>
                </a:ext>
              </a:extLst>
            </p:cNvPr>
            <p:cNvSpPr/>
            <p:nvPr/>
          </p:nvSpPr>
          <p:spPr>
            <a:xfrm>
              <a:off x="3696391" y="924817"/>
              <a:ext cx="4118934" cy="719426"/>
            </a:xfrm>
            <a:prstGeom prst="frame">
              <a:avLst>
                <a:gd name="adj1" fmla="val 18979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E241B4-ACCC-AAC9-DBB0-6E40365FFBE7}"/>
                </a:ext>
              </a:extLst>
            </p:cNvPr>
            <p:cNvSpPr txBox="1"/>
            <p:nvPr/>
          </p:nvSpPr>
          <p:spPr>
            <a:xfrm>
              <a:off x="3832791" y="1022920"/>
              <a:ext cx="38461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পিথাগোরাসের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ধারনা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A7A0BB-546E-5BE5-4C7F-210CADE40798}"/>
              </a:ext>
            </a:extLst>
          </p:cNvPr>
          <p:cNvSpPr txBox="1"/>
          <p:nvPr/>
        </p:nvSpPr>
        <p:spPr>
          <a:xfrm>
            <a:off x="924187" y="4394275"/>
            <a:ext cx="10343626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 ষষ্ঠ শতাব্দীর গ্রীক দার্শনিক পিথাগোরাস সমকোণী ত্রিভুজের একটি বিশেষ বৈশিষ্ট্য নিরূপণ করেন। সমকোণী ত্রিভুজের এই বৈশিষ্ট্য পিথাগোরাসের বৈশিষ্ট্য বলে পরিচিত।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পিথাগোরাসের জন্মের আগে মিশরী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ব্যাবিলনী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যুগেও সমকোণী ত্রিভুজের এই বৈশিষ্ট্য ব্যবহার ছিল। সমকোণী ত্রিভুজের বাহুগুলো বিশেষ নামে পরিচিত। সমকোণের বিপরীত বাহু অতিভুজ এবং সমকোণ সংলগ্ন বাহুদ্ব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যথাক্রমে ভূমি ও উন্নতি।</a:t>
            </a:r>
            <a:endParaRPr lang="as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33C8714-6FBD-BF0F-5605-F4CFE0CEC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8495" r="21474" b="8128"/>
          <a:stretch/>
        </p:blipFill>
        <p:spPr>
          <a:xfrm>
            <a:off x="4216893" y="1490873"/>
            <a:ext cx="2829860" cy="2687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BA6DFF2-16BE-C0FD-7B49-FE52B261C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10" name="Picture 9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F5E4D1B-896C-AAF4-F693-6D05E5F4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7EB759-A1FA-6C3F-893C-2C96E61D79FC}"/>
              </a:ext>
            </a:extLst>
          </p:cNvPr>
          <p:cNvGrpSpPr/>
          <p:nvPr/>
        </p:nvGrpSpPr>
        <p:grpSpPr>
          <a:xfrm>
            <a:off x="2818700" y="547311"/>
            <a:ext cx="6358856" cy="719426"/>
            <a:chOff x="3696391" y="924817"/>
            <a:chExt cx="4118934" cy="719426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4AA04A3-733A-3C50-CC2E-7CE2DB26E392}"/>
                </a:ext>
              </a:extLst>
            </p:cNvPr>
            <p:cNvSpPr/>
            <p:nvPr/>
          </p:nvSpPr>
          <p:spPr>
            <a:xfrm>
              <a:off x="3696391" y="924817"/>
              <a:ext cx="4118934" cy="719426"/>
            </a:xfrm>
            <a:prstGeom prst="frame">
              <a:avLst>
                <a:gd name="adj1" fmla="val 18979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CCB54C-2ADA-E42C-5A0F-4980F9BC72C0}"/>
                </a:ext>
              </a:extLst>
            </p:cNvPr>
            <p:cNvSpPr txBox="1"/>
            <p:nvPr/>
          </p:nvSpPr>
          <p:spPr>
            <a:xfrm>
              <a:off x="3832791" y="1022920"/>
              <a:ext cx="3892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পিথাগোরাসের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পূর্বজ্ঞান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4C60FF-013F-70B6-C2FD-C26E2372423E}"/>
                  </a:ext>
                </a:extLst>
              </p:cNvPr>
              <p:cNvSpPr txBox="1"/>
              <p:nvPr/>
            </p:nvSpPr>
            <p:spPr>
              <a:xfrm>
                <a:off x="2164709" y="4097585"/>
                <a:ext cx="7862582" cy="2333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285750" indent="-285750" rtl="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ত্রিভুজের একটি কোণ এক সমকোণ তাকেই সমকোণী ত্রিভুজ বলে।</a:t>
                </a:r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 rtl="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ত্রিভুজের সমকোণের বিপরীত বাহুকে অতিভুজ বলে</a:t>
                </a:r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 rtl="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ত্রিভুজের যে কোন একটি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s-IN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𝟒𝟓</m:t>
                        </m:r>
                      </m:e>
                      <m:sup>
                        <m:r>
                          <a:rPr lang="as-IN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ভূমি = লম্বা হ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ত্রিভুজের ক্ষেত্রে এর ভূমি সংলগ্ন সূক্ষ্মকোণ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s-IN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𝟒𝟓</m:t>
                        </m:r>
                      </m:e>
                      <m:sup>
                        <m:r>
                          <a:rPr lang="as-IN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 </a:t>
                </a:r>
                <a:endParaRPr lang="en-US" sz="2400" b="1" i="0" u="none" strike="noStrik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ক্ষুদ্রতর হলে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লম্ব অপেক্ষা ব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</a:t>
                </a:r>
                <a:r>
                  <a:rPr lang="en-US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 rtl="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ত্রিভুজের সমকোণ ছা</a:t>
                </a:r>
                <a:r>
                  <a:rPr lang="en-US" sz="2400" b="1" i="0" u="none" strike="noStrike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ড়া</a:t>
                </a:r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অন্য কোন দুটি সমষ্টি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s-IN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𝟗𝟎</m:t>
                        </m:r>
                      </m:e>
                      <m:sup>
                        <m:r>
                          <a:rPr lang="as-IN" sz="2400" b="1" i="1" u="none" strike="noStrike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4C60FF-013F-70B6-C2FD-C26E2372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09" y="4097585"/>
                <a:ext cx="7862582" cy="2333331"/>
              </a:xfrm>
              <a:prstGeom prst="rect">
                <a:avLst/>
              </a:prstGeom>
              <a:blipFill>
                <a:blip r:embed="rId2"/>
                <a:stretch>
                  <a:fillRect l="-768" t="-1015" b="-4822"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F91DC5A-660F-3783-25A8-4AB703AC8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4587" r="11254" b="7601"/>
          <a:stretch/>
        </p:blipFill>
        <p:spPr>
          <a:xfrm>
            <a:off x="3834791" y="1499711"/>
            <a:ext cx="3456264" cy="2424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74FD865F-68D2-7204-091F-B162A1B7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9" name="Picture 8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B34EA8D7-9E29-D86C-5C29-2C6064FB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80B54-C230-F71D-1FD1-F39FAE6AD085}"/>
              </a:ext>
            </a:extLst>
          </p:cNvPr>
          <p:cNvSpPr txBox="1"/>
          <p:nvPr/>
        </p:nvSpPr>
        <p:spPr>
          <a:xfrm>
            <a:off x="4325923" y="433752"/>
            <a:ext cx="3540154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76368-D6FA-E259-6C0D-F6A7E43E0C74}"/>
              </a:ext>
            </a:extLst>
          </p:cNvPr>
          <p:cNvSpPr txBox="1"/>
          <p:nvPr/>
        </p:nvSpPr>
        <p:spPr>
          <a:xfrm>
            <a:off x="497223" y="1198070"/>
            <a:ext cx="1113830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as-IN" sz="2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সমকোণী ত্রিভুজের অতিভুজের উপর অঙ্কিত বর্গক্ষেত্র অপর দুই বাহুর উপর অঙ্কিত বর্গক্ষেত্র</a:t>
            </a:r>
            <a:r>
              <a:rPr lang="en-US" sz="2200" b="1" i="0" u="none" strike="noStrik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as-IN" sz="2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সমষ্টি সমান।</a:t>
            </a:r>
            <a:endParaRPr lang="as-I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2279587-8B25-B780-EDEE-43D325C91FCA}"/>
              </a:ext>
            </a:extLst>
          </p:cNvPr>
          <p:cNvSpPr/>
          <p:nvPr/>
        </p:nvSpPr>
        <p:spPr>
          <a:xfrm>
            <a:off x="4810569" y="2183363"/>
            <a:ext cx="2402076" cy="1618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1C1A9F-F4F9-964F-D82B-614B32177CA5}"/>
                  </a:ext>
                </a:extLst>
              </p:cNvPr>
              <p:cNvSpPr txBox="1"/>
              <p:nvPr/>
            </p:nvSpPr>
            <p:spPr>
              <a:xfrm>
                <a:off x="4400878" y="1847667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1C1A9F-F4F9-964F-D82B-614B3217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78" y="1847667"/>
                <a:ext cx="326572" cy="461665"/>
              </a:xfrm>
              <a:prstGeom prst="rect">
                <a:avLst/>
              </a:prstGeom>
              <a:blipFill>
                <a:blip r:embed="rId2"/>
                <a:stretch>
                  <a:fillRect l="-5556" r="-33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808E6-2FB1-E489-F65C-FD73F232FF55}"/>
                  </a:ext>
                </a:extLst>
              </p:cNvPr>
              <p:cNvSpPr txBox="1"/>
              <p:nvPr/>
            </p:nvSpPr>
            <p:spPr>
              <a:xfrm>
                <a:off x="7212645" y="3685798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808E6-2FB1-E489-F65C-FD73F232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645" y="3685798"/>
                <a:ext cx="326572" cy="461665"/>
              </a:xfrm>
              <a:prstGeom prst="rect">
                <a:avLst/>
              </a:prstGeom>
              <a:blipFill>
                <a:blip r:embed="rId3"/>
                <a:stretch>
                  <a:fillRect l="-5556" r="-31481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F3A6F4-D4C4-C2EC-54E0-6DFDA795AEC9}"/>
                  </a:ext>
                </a:extLst>
              </p:cNvPr>
              <p:cNvSpPr txBox="1"/>
              <p:nvPr/>
            </p:nvSpPr>
            <p:spPr>
              <a:xfrm>
                <a:off x="4480188" y="3685798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𝐂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F3A6F4-D4C4-C2EC-54E0-6DFDA795A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188" y="3685798"/>
                <a:ext cx="326572" cy="461665"/>
              </a:xfrm>
              <a:prstGeom prst="rect">
                <a:avLst/>
              </a:prstGeom>
              <a:blipFill>
                <a:blip r:embed="rId4"/>
                <a:stretch>
                  <a:fillRect l="-5556" r="-2407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74E3CE-F99E-C617-FDC4-F9CE31462A95}"/>
                  </a:ext>
                </a:extLst>
              </p:cNvPr>
              <p:cNvSpPr txBox="1"/>
              <p:nvPr/>
            </p:nvSpPr>
            <p:spPr>
              <a:xfrm>
                <a:off x="5771023" y="2496462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74E3CE-F99E-C617-FDC4-F9CE31462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023" y="2496462"/>
                <a:ext cx="326572" cy="461665"/>
              </a:xfrm>
              <a:prstGeom prst="rect">
                <a:avLst/>
              </a:prstGeom>
              <a:blipFill>
                <a:blip r:embed="rId5"/>
                <a:stretch>
                  <a:fillRect r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E7428D-90F9-960D-16FD-602FC292C079}"/>
                  </a:ext>
                </a:extLst>
              </p:cNvPr>
              <p:cNvSpPr txBox="1"/>
              <p:nvPr/>
            </p:nvSpPr>
            <p:spPr>
              <a:xfrm>
                <a:off x="5690128" y="3760664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E7428D-90F9-960D-16FD-602FC292C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28" y="3760664"/>
                <a:ext cx="326572" cy="461665"/>
              </a:xfrm>
              <a:prstGeom prst="rect">
                <a:avLst/>
              </a:prstGeom>
              <a:blipFill>
                <a:blip r:embed="rId6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9C5157-500C-AD6F-1142-2A906E050FE7}"/>
                  </a:ext>
                </a:extLst>
              </p:cNvPr>
              <p:cNvSpPr txBox="1"/>
              <p:nvPr/>
            </p:nvSpPr>
            <p:spPr>
              <a:xfrm>
                <a:off x="4400878" y="2727315"/>
                <a:ext cx="326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9C5157-500C-AD6F-1142-2A906E050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78" y="2727315"/>
                <a:ext cx="326572" cy="461665"/>
              </a:xfrm>
              <a:prstGeom prst="rect">
                <a:avLst/>
              </a:prstGeom>
              <a:blipFill>
                <a:blip r:embed="rId7"/>
                <a:stretch>
                  <a:fillRect l="-7407" r="-2777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E3F97-D318-D6B0-E9BA-7E72F4C76D48}"/>
                  </a:ext>
                </a:extLst>
              </p:cNvPr>
              <p:cNvSpPr txBox="1"/>
              <p:nvPr/>
            </p:nvSpPr>
            <p:spPr>
              <a:xfrm>
                <a:off x="2977311" y="4607711"/>
                <a:ext cx="6237378" cy="15953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as-IN" sz="2400" b="1" i="0" u="none" strike="noStrike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নির্বচন : মনে করি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𝑨𝑩𝑪</m:t>
                    </m:r>
                  </m:oMath>
                </a14:m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ত্রিভুজের </a:t>
                </a:r>
                <a14:m>
                  <m:oMath xmlns:m="http://schemas.openxmlformats.org/officeDocument/2006/math">
                    <m:r>
                      <a:rPr lang="as-IN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𝟗𝟎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as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অতিভুজ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as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𝑨𝑪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𝑩𝑪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</m:oMath>
                </a14:m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as-IN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করতে হবে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i="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i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as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as-IN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E3F97-D318-D6B0-E9BA-7E72F4C76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311" y="4607711"/>
                <a:ext cx="6237378" cy="1595373"/>
              </a:xfrm>
              <a:prstGeom prst="rect">
                <a:avLst/>
              </a:prstGeom>
              <a:blipFill>
                <a:blip r:embed="rId8"/>
                <a:stretch>
                  <a:fillRect l="-1064" t="-73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BA621A3-2667-93ED-9C19-C89968B254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23" y="259701"/>
            <a:ext cx="1617325" cy="863373"/>
          </a:xfrm>
          <a:prstGeom prst="rect">
            <a:avLst/>
          </a:prstGeom>
        </p:spPr>
      </p:pic>
      <p:pic>
        <p:nvPicPr>
          <p:cNvPr id="14" name="Picture 13" descr="A picture containing indoor, flower, plant&#10;&#10;Description automatically generated">
            <a:extLst>
              <a:ext uri="{FF2B5EF4-FFF2-40B4-BE49-F238E27FC236}">
                <a16:creationId xmlns:a16="http://schemas.microsoft.com/office/drawing/2014/main" id="{334E4020-8895-F1C5-A9CB-3D006E23A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52" y="259701"/>
            <a:ext cx="1617325" cy="8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1462</Words>
  <Application>Microsoft Office PowerPoint</Application>
  <PresentationFormat>Widescreen</PresentationFormat>
  <Paragraphs>202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SHARIFUL ISLAM SOYKOT</dc:creator>
  <cp:lastModifiedBy>MD SHARIFUL ISLAM SOYKOT</cp:lastModifiedBy>
  <cp:revision>80</cp:revision>
  <dcterms:created xsi:type="dcterms:W3CDTF">2022-07-12T06:41:24Z</dcterms:created>
  <dcterms:modified xsi:type="dcterms:W3CDTF">2022-11-11T15:16:29Z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2022-07-12T06:41:24Z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e900d0cb-4cb9-400f-91d7-604856b093a4</vt:lpwstr>
  </property>
  <property fmtid="{D5CDD505-2E9C-101B-9397-08002B2CF9AE}" pid="7" name="MSIP_Label_defa4170-0d19-0005-0004-bc88714345d2_ActionId">
    <vt:lpwstr>7af9e359-a4ef-48b2-9839-d433297ea2de</vt:lpwstr>
  </property>
  <property fmtid="{D5CDD505-2E9C-101B-9397-08002B2CF9AE}" pid="8" name="MSIP_Label_defa4170-0d19-0005-0004-bc88714345d2_ContentBits">
    <vt:lpwstr>0</vt:lpwstr>
  </property>
</Properties>
</file>