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0" r:id="rId4"/>
    <p:sldId id="271" r:id="rId5"/>
    <p:sldId id="272" r:id="rId6"/>
    <p:sldId id="274" r:id="rId7"/>
    <p:sldId id="257" r:id="rId8"/>
    <p:sldId id="258" r:id="rId9"/>
    <p:sldId id="259" r:id="rId10"/>
    <p:sldId id="260" r:id="rId11"/>
    <p:sldId id="268" r:id="rId12"/>
    <p:sldId id="267" r:id="rId13"/>
    <p:sldId id="273" r:id="rId14"/>
    <p:sldId id="275" r:id="rId15"/>
    <p:sldId id="276" r:id="rId16"/>
    <p:sldId id="277" r:id="rId17"/>
    <p:sldId id="278"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9.gif"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3" Type="http://schemas.openxmlformats.org/officeDocument/2006/relationships/image" Target="../media/image4.gif"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nsk6evtjGw1qa7gx5o1_500.gif"/>
          <p:cNvPicPr>
            <a:picLocks noChangeAspect="1"/>
          </p:cNvPicPr>
          <p:nvPr/>
        </p:nvPicPr>
        <p:blipFill>
          <a:blip r:embed="rId2"/>
          <a:stretch>
            <a:fillRect/>
          </a:stretch>
        </p:blipFill>
        <p:spPr>
          <a:xfrm>
            <a:off x="76200" y="0"/>
            <a:ext cx="8991600" cy="6781800"/>
          </a:xfrm>
          <a:prstGeom prst="rect">
            <a:avLst/>
          </a:prstGeom>
        </p:spPr>
      </p:pic>
      <p:sp>
        <p:nvSpPr>
          <p:cNvPr id="3" name="Rectangle 2"/>
          <p:cNvSpPr/>
          <p:nvPr/>
        </p:nvSpPr>
        <p:spPr>
          <a:xfrm rot="20636548">
            <a:off x="1036195" y="4090478"/>
            <a:ext cx="5791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accent6">
                    <a:lumMod val="75000"/>
                  </a:schemeClr>
                </a:solidFill>
                <a:latin typeface="Nikosban"/>
              </a:rPr>
              <a:t>Welcome</a:t>
            </a:r>
            <a:endParaRPr lang="en-US" sz="8800" dirty="0">
              <a:solidFill>
                <a:schemeClr val="accent6">
                  <a:lumMod val="75000"/>
                </a:schemeClr>
              </a:solidFill>
              <a:latin typeface="Nikosb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xit" presetSubtype="0" accel="100000" fill="hold"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 calcmode="lin" valueType="num">
                                      <p:cBhvr>
                                        <p:cTn id="24" dur="500"/>
                                        <p:tgtEl>
                                          <p:spTgt spid="2"/>
                                        </p:tgtEl>
                                        <p:attrNameLst>
                                          <p:attrName>style.rotation</p:attrName>
                                        </p:attrNameLst>
                                      </p:cBhvr>
                                      <p:tavLst>
                                        <p:tav tm="0">
                                          <p:val>
                                            <p:fltVal val="0"/>
                                          </p:val>
                                        </p:tav>
                                        <p:tav tm="100000">
                                          <p:val>
                                            <p:fltVal val="36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
            <a:ext cx="8686800" cy="6629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B050"/>
                </a:solidFill>
                <a:latin typeface="Nikosban"/>
              </a:rPr>
              <a:t>2.Words or phrases used to give additional information:</a:t>
            </a:r>
          </a:p>
          <a:p>
            <a:pPr marL="457200" indent="-457200">
              <a:buFont typeface="Arial" pitchFamily="34" charset="0"/>
              <a:buChar char="•"/>
            </a:pPr>
            <a:r>
              <a:rPr lang="en-US" sz="2800" dirty="0">
                <a:solidFill>
                  <a:schemeClr val="accent1">
                    <a:lumMod val="75000"/>
                  </a:schemeClr>
                </a:solidFill>
                <a:latin typeface="Nikosban"/>
                <a:sym typeface="Wingdings 3"/>
              </a:rPr>
              <a:t> </a:t>
            </a:r>
            <a:r>
              <a:rPr lang="en-US" sz="3000" dirty="0">
                <a:solidFill>
                  <a:schemeClr val="accent1">
                    <a:lumMod val="75000"/>
                  </a:schemeClr>
                </a:solidFill>
                <a:latin typeface="Nikosban"/>
              </a:rPr>
              <a:t>and, besides, moreover, furthermore, and more importantly, alternatively, anyway .</a:t>
            </a:r>
          </a:p>
          <a:p>
            <a:endParaRPr lang="en-US" sz="3000" dirty="0">
              <a:solidFill>
                <a:schemeClr val="accent1">
                  <a:lumMod val="75000"/>
                </a:schemeClr>
              </a:solidFill>
              <a:latin typeface="Nikosban"/>
            </a:endParaRPr>
          </a:p>
          <a:p>
            <a:pPr marL="457200" indent="-457200">
              <a:buFont typeface="Arial" pitchFamily="34" charset="0"/>
              <a:buChar char="•"/>
            </a:pPr>
            <a:r>
              <a:rPr lang="en-US" sz="3000" dirty="0">
                <a:solidFill>
                  <a:schemeClr val="accent1">
                    <a:lumMod val="75000"/>
                  </a:schemeClr>
                </a:solidFill>
                <a:latin typeface="Nikosban"/>
              </a:rPr>
              <a:t> both…and, in addition to, not only…but also, also, too, that, so…that  etc.</a:t>
            </a:r>
          </a:p>
          <a:p>
            <a:endParaRPr lang="en-US" sz="2800" dirty="0">
              <a:solidFill>
                <a:sysClr val="windowText" lastClr="000000"/>
              </a:solidFill>
              <a:latin typeface="Nikosban"/>
            </a:endParaRPr>
          </a:p>
          <a:p>
            <a:pPr algn="just">
              <a:buNone/>
            </a:pPr>
            <a:r>
              <a:rPr lang="en-US" sz="3000" dirty="0">
                <a:solidFill>
                  <a:sysClr val="windowText" lastClr="000000"/>
                </a:solidFill>
                <a:latin typeface="Nikosban"/>
              </a:rPr>
              <a:t>Example:  yesterday I went to market to buy some necessary things for me. I bought a stapler, a pen holder, a vase</a:t>
            </a:r>
            <a:r>
              <a:rPr lang="en-US" sz="3000" dirty="0">
                <a:solidFill>
                  <a:schemeClr val="accent6">
                    <a:lumMod val="50000"/>
                  </a:schemeClr>
                </a:solidFill>
                <a:latin typeface="Nikosban"/>
              </a:rPr>
              <a:t> </a:t>
            </a:r>
            <a:r>
              <a:rPr lang="en-US" sz="3000" u="sng" dirty="0">
                <a:solidFill>
                  <a:schemeClr val="accent6">
                    <a:lumMod val="50000"/>
                  </a:schemeClr>
                </a:solidFill>
                <a:latin typeface="Nikosban"/>
              </a:rPr>
              <a:t>and</a:t>
            </a:r>
            <a:r>
              <a:rPr lang="en-US" sz="3000" dirty="0">
                <a:solidFill>
                  <a:schemeClr val="accent6">
                    <a:lumMod val="50000"/>
                  </a:schemeClr>
                </a:solidFill>
                <a:latin typeface="Nikosban"/>
              </a:rPr>
              <a:t> </a:t>
            </a:r>
            <a:r>
              <a:rPr lang="en-US" sz="3000" dirty="0">
                <a:solidFill>
                  <a:sysClr val="windowText" lastClr="000000"/>
                </a:solidFill>
                <a:latin typeface="Nikosban"/>
              </a:rPr>
              <a:t>a bag. I </a:t>
            </a:r>
            <a:r>
              <a:rPr lang="en-US" sz="3000" u="sng" dirty="0">
                <a:solidFill>
                  <a:schemeClr val="accent6">
                    <a:lumMod val="50000"/>
                  </a:schemeClr>
                </a:solidFill>
                <a:latin typeface="Nikosban"/>
              </a:rPr>
              <a:t>also</a:t>
            </a:r>
            <a:r>
              <a:rPr lang="en-US" sz="3000" dirty="0">
                <a:solidFill>
                  <a:sysClr val="windowText" lastClr="000000"/>
                </a:solidFill>
                <a:latin typeface="Nikosban"/>
              </a:rPr>
              <a:t> bought a newspaper </a:t>
            </a:r>
            <a:r>
              <a:rPr lang="en-US" sz="3000" u="sng" dirty="0">
                <a:solidFill>
                  <a:schemeClr val="accent6">
                    <a:lumMod val="50000"/>
                  </a:schemeClr>
                </a:solidFill>
                <a:latin typeface="Nikosban"/>
              </a:rPr>
              <a:t>so that</a:t>
            </a:r>
            <a:r>
              <a:rPr lang="en-US" sz="3000" dirty="0">
                <a:solidFill>
                  <a:schemeClr val="accent6">
                    <a:lumMod val="50000"/>
                  </a:schemeClr>
                </a:solidFill>
                <a:latin typeface="Nikosban"/>
              </a:rPr>
              <a:t> </a:t>
            </a:r>
            <a:r>
              <a:rPr lang="en-US" sz="3000" dirty="0">
                <a:solidFill>
                  <a:sysClr val="windowText" lastClr="000000"/>
                </a:solidFill>
                <a:latin typeface="Nikosban"/>
              </a:rPr>
              <a:t>I could know sports news</a:t>
            </a:r>
            <a:r>
              <a:rPr lang="en-US" sz="3000" b="1" dirty="0">
                <a:solidFill>
                  <a:sysClr val="windowText" lastClr="000000"/>
                </a:solidFill>
                <a:latin typeface="Nikosban"/>
              </a:rPr>
              <a:t>. </a:t>
            </a:r>
            <a:endParaRPr lang="en-US" sz="3000" dirty="0">
              <a:solidFill>
                <a:sysClr val="windowText" lastClr="000000"/>
              </a:solidFill>
              <a:latin typeface="Nikosban"/>
            </a:endParaRPr>
          </a:p>
          <a:p>
            <a:pPr lvl="0">
              <a:buNone/>
            </a:pPr>
            <a:endParaRPr lang="en-US" b="1" dirty="0">
              <a:solidFill>
                <a:sysClr val="windowText" lastClr="000000"/>
              </a:solidFill>
              <a:latin typeface="Nikosb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rabicPeriod" startAt="3"/>
            </a:pPr>
            <a:endParaRPr lang="en-US" sz="3200" dirty="0">
              <a:solidFill>
                <a:srgbClr val="00B050"/>
              </a:solidFill>
              <a:latin typeface="Nikosban"/>
            </a:endParaRPr>
          </a:p>
          <a:p>
            <a:pPr marL="514350" lvl="0" indent="-514350">
              <a:buAutoNum type="arabicPeriod" startAt="3"/>
            </a:pPr>
            <a:r>
              <a:rPr lang="en-US" sz="3200" dirty="0">
                <a:solidFill>
                  <a:srgbClr val="00B050"/>
                </a:solidFill>
                <a:latin typeface="Nikosban"/>
              </a:rPr>
              <a:t>Words or phrases used to give example:</a:t>
            </a:r>
          </a:p>
          <a:p>
            <a:pPr lvl="0"/>
            <a:endParaRPr lang="en-US" sz="3200" dirty="0">
              <a:solidFill>
                <a:sysClr val="windowText" lastClr="000000"/>
              </a:solidFill>
              <a:latin typeface="Nikosban"/>
            </a:endParaRPr>
          </a:p>
          <a:p>
            <a:pPr marL="457200" indent="-457200">
              <a:buFont typeface="Arial" pitchFamily="34" charset="0"/>
              <a:buChar char="•"/>
            </a:pPr>
            <a:r>
              <a:rPr lang="en-US" sz="3200" dirty="0">
                <a:solidFill>
                  <a:schemeClr val="accent6">
                    <a:lumMod val="50000"/>
                  </a:schemeClr>
                </a:solidFill>
                <a:latin typeface="Nikosban"/>
              </a:rPr>
              <a:t> namely, like, such as, in other words, for example, that is, for instance etc.</a:t>
            </a:r>
          </a:p>
          <a:p>
            <a:pPr marL="457200" indent="-457200">
              <a:buFont typeface="Arial" pitchFamily="34" charset="0"/>
              <a:buChar char="•"/>
            </a:pPr>
            <a:r>
              <a:rPr lang="en-US" sz="3200" dirty="0">
                <a:solidFill>
                  <a:schemeClr val="accent6">
                    <a:lumMod val="50000"/>
                  </a:schemeClr>
                </a:solidFill>
                <a:latin typeface="Nikosban"/>
              </a:rPr>
              <a:t>as follows, including, especially, particularly, mainly, chiefly, notably, mostly etc.</a:t>
            </a:r>
          </a:p>
          <a:p>
            <a:endParaRPr lang="en-US" sz="3200" dirty="0">
              <a:solidFill>
                <a:sysClr val="windowText" lastClr="000000"/>
              </a:solidFill>
              <a:latin typeface="Nikosban"/>
            </a:endParaRPr>
          </a:p>
          <a:p>
            <a:r>
              <a:rPr lang="en-US" sz="3200" dirty="0">
                <a:solidFill>
                  <a:sysClr val="windowText" lastClr="000000"/>
                </a:solidFill>
                <a:latin typeface="Nikosban"/>
              </a:rPr>
              <a:t>Floods do some benefits to us, </a:t>
            </a:r>
            <a:r>
              <a:rPr lang="en-US" sz="3200" u="sng" dirty="0">
                <a:solidFill>
                  <a:schemeClr val="accent6">
                    <a:lumMod val="50000"/>
                  </a:schemeClr>
                </a:solidFill>
                <a:latin typeface="Nikosban"/>
              </a:rPr>
              <a:t>for example</a:t>
            </a:r>
            <a:r>
              <a:rPr lang="en-US" sz="3200" dirty="0">
                <a:solidFill>
                  <a:schemeClr val="accent6">
                    <a:lumMod val="50000"/>
                  </a:schemeClr>
                </a:solidFill>
                <a:latin typeface="Nikosban"/>
              </a:rPr>
              <a:t> </a:t>
            </a:r>
            <a:r>
              <a:rPr lang="en-US" sz="3200" dirty="0">
                <a:solidFill>
                  <a:sysClr val="windowText" lastClr="000000"/>
                </a:solidFill>
                <a:latin typeface="Nikosban"/>
              </a:rPr>
              <a:t>they make the soil fertile.</a:t>
            </a:r>
          </a:p>
          <a:p>
            <a:endParaRPr lang="en-US" sz="3200" dirty="0">
              <a:solidFill>
                <a:sysClr val="windowText" lastClr="000000"/>
              </a:solidFill>
              <a:latin typeface="Nikosban"/>
            </a:endParaRPr>
          </a:p>
          <a:p>
            <a:r>
              <a:rPr lang="en-US" sz="3200" dirty="0">
                <a:solidFill>
                  <a:sysClr val="windowText" lastClr="000000"/>
                </a:solidFill>
                <a:latin typeface="Nikosban"/>
              </a:rPr>
              <a:t>Example: Five people were killed in the accident </a:t>
            </a:r>
            <a:r>
              <a:rPr lang="en-US" sz="3200" u="sng" dirty="0">
                <a:solidFill>
                  <a:schemeClr val="accent6">
                    <a:lumMod val="50000"/>
                  </a:schemeClr>
                </a:solidFill>
                <a:latin typeface="Nikosban"/>
              </a:rPr>
              <a:t>including</a:t>
            </a:r>
            <a:r>
              <a:rPr lang="en-US" sz="3200" dirty="0">
                <a:solidFill>
                  <a:sysClr val="windowText" lastClr="000000"/>
                </a:solidFill>
                <a:latin typeface="Nikosban"/>
              </a:rPr>
              <a:t> the driver.</a:t>
            </a:r>
          </a:p>
          <a:p>
            <a:endParaRPr lang="en-US" sz="2800" b="1" dirty="0">
              <a:solidFill>
                <a:sysClr val="windowText" lastClr="000000"/>
              </a:solidFill>
              <a:latin typeface="Nikosban"/>
            </a:endParaRPr>
          </a:p>
          <a:p>
            <a:endParaRPr lang="en-US" sz="2800" b="1" dirty="0">
              <a:solidFill>
                <a:sysClr val="windowText" lastClr="000000"/>
              </a:solidFill>
              <a:latin typeface="Nikosb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705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startAt="4"/>
            </a:pPr>
            <a:r>
              <a:rPr lang="en-US" sz="3200" dirty="0">
                <a:solidFill>
                  <a:srgbClr val="00B050"/>
                </a:solidFill>
                <a:latin typeface="Nikosban"/>
              </a:rPr>
              <a:t>Words or phrases used to show similarity: </a:t>
            </a:r>
          </a:p>
          <a:p>
            <a:pPr marL="514350" indent="-514350">
              <a:buAutoNum type="arabicPeriod" startAt="4"/>
            </a:pPr>
            <a:endParaRPr lang="en-US" sz="3200" dirty="0">
              <a:solidFill>
                <a:sysClr val="windowText" lastClr="000000"/>
              </a:solidFill>
              <a:latin typeface="Nikosban"/>
            </a:endParaRPr>
          </a:p>
          <a:p>
            <a:pPr marL="342900" indent="-342900">
              <a:buFont typeface="Arial" pitchFamily="34" charset="0"/>
              <a:buChar char="•"/>
            </a:pPr>
            <a:r>
              <a:rPr lang="en-US" sz="3200" dirty="0">
                <a:solidFill>
                  <a:sysClr val="windowText" lastClr="000000"/>
                </a:solidFill>
                <a:latin typeface="Nikosban"/>
              </a:rPr>
              <a:t> </a:t>
            </a:r>
            <a:r>
              <a:rPr lang="en-US" sz="3200" dirty="0">
                <a:solidFill>
                  <a:schemeClr val="tx2">
                    <a:lumMod val="50000"/>
                  </a:schemeClr>
                </a:solidFill>
                <a:latin typeface="Nikosban"/>
              </a:rPr>
              <a:t>as, similarly, less, least, in the same way, in the same manner etc.</a:t>
            </a:r>
          </a:p>
          <a:p>
            <a:pPr marL="342900" indent="-342900">
              <a:buFont typeface="Arial" pitchFamily="34" charset="0"/>
              <a:buChar char="•"/>
            </a:pPr>
            <a:r>
              <a:rPr lang="en-US" sz="3200" dirty="0">
                <a:solidFill>
                  <a:schemeClr val="tx2">
                    <a:lumMod val="50000"/>
                  </a:schemeClr>
                </a:solidFill>
                <a:latin typeface="Nikosban"/>
              </a:rPr>
              <a:t>same as, as…as, so…as, more…than etc.</a:t>
            </a:r>
          </a:p>
          <a:p>
            <a:pPr marL="342900" indent="-342900">
              <a:buFont typeface="Arial" pitchFamily="34" charset="0"/>
              <a:buChar char="•"/>
            </a:pPr>
            <a:endParaRPr lang="en-US" sz="3200" dirty="0">
              <a:solidFill>
                <a:sysClr val="windowText" lastClr="000000"/>
              </a:solidFill>
              <a:latin typeface="Nikosban"/>
            </a:endParaRPr>
          </a:p>
          <a:p>
            <a:pPr>
              <a:buNone/>
            </a:pPr>
            <a:r>
              <a:rPr lang="en-US" sz="3200" dirty="0">
                <a:solidFill>
                  <a:sysClr val="windowText" lastClr="000000"/>
                </a:solidFill>
                <a:latin typeface="Nikosban"/>
              </a:rPr>
              <a:t>      </a:t>
            </a:r>
            <a:r>
              <a:rPr lang="en-US" sz="3200" dirty="0">
                <a:solidFill>
                  <a:schemeClr val="accent6">
                    <a:lumMod val="50000"/>
                  </a:schemeClr>
                </a:solidFill>
                <a:latin typeface="Nikosban"/>
              </a:rPr>
              <a:t>Example:  The USA won most of the track and field events. </a:t>
            </a:r>
            <a:r>
              <a:rPr lang="en-US" sz="3200" u="sng" dirty="0">
                <a:solidFill>
                  <a:schemeClr val="tx1"/>
                </a:solidFill>
                <a:latin typeface="Nikosban"/>
              </a:rPr>
              <a:t>Similarly</a:t>
            </a:r>
            <a:r>
              <a:rPr lang="en-US" sz="3200" dirty="0">
                <a:solidFill>
                  <a:schemeClr val="tx1"/>
                </a:solidFill>
                <a:latin typeface="Nikosban"/>
              </a:rPr>
              <a:t> </a:t>
            </a:r>
            <a:r>
              <a:rPr lang="en-US" sz="3200" dirty="0">
                <a:solidFill>
                  <a:schemeClr val="accent6">
                    <a:lumMod val="50000"/>
                  </a:schemeClr>
                </a:solidFill>
                <a:latin typeface="Nikosban"/>
              </a:rPr>
              <a:t>in swimming, the top three places went to Americans. </a:t>
            </a:r>
          </a:p>
          <a:p>
            <a:pPr>
              <a:buNone/>
            </a:pPr>
            <a:endParaRPr lang="en-US" sz="3200" dirty="0">
              <a:solidFill>
                <a:schemeClr val="accent6">
                  <a:lumMod val="50000"/>
                </a:schemeClr>
              </a:solidFill>
              <a:latin typeface="Nikosban"/>
            </a:endParaRPr>
          </a:p>
          <a:p>
            <a:pPr>
              <a:buNone/>
            </a:pPr>
            <a:r>
              <a:rPr lang="en-US" sz="3200" dirty="0">
                <a:solidFill>
                  <a:schemeClr val="accent6">
                    <a:lumMod val="50000"/>
                  </a:schemeClr>
                </a:solidFill>
                <a:latin typeface="Nikosban"/>
              </a:rPr>
              <a:t>    Iron is not</a:t>
            </a:r>
            <a:r>
              <a:rPr lang="en-US" sz="3200" dirty="0">
                <a:solidFill>
                  <a:schemeClr val="tx1"/>
                </a:solidFill>
                <a:latin typeface="Nikosban"/>
              </a:rPr>
              <a:t> </a:t>
            </a:r>
            <a:r>
              <a:rPr lang="en-US" sz="3200" u="sng" dirty="0">
                <a:solidFill>
                  <a:schemeClr val="tx1"/>
                </a:solidFill>
                <a:latin typeface="Nikosban"/>
              </a:rPr>
              <a:t>so</a:t>
            </a:r>
            <a:r>
              <a:rPr lang="en-US" sz="3200" dirty="0">
                <a:solidFill>
                  <a:schemeClr val="tx1"/>
                </a:solidFill>
                <a:latin typeface="Nikosban"/>
              </a:rPr>
              <a:t> </a:t>
            </a:r>
            <a:r>
              <a:rPr lang="en-US" sz="3200" dirty="0">
                <a:solidFill>
                  <a:schemeClr val="accent6">
                    <a:lumMod val="50000"/>
                  </a:schemeClr>
                </a:solidFill>
                <a:latin typeface="Nikosban"/>
              </a:rPr>
              <a:t>costly </a:t>
            </a:r>
            <a:r>
              <a:rPr lang="en-US" sz="3200" u="sng" dirty="0">
                <a:solidFill>
                  <a:schemeClr val="tx1"/>
                </a:solidFill>
                <a:latin typeface="Nikosban"/>
              </a:rPr>
              <a:t>as</a:t>
            </a:r>
            <a:r>
              <a:rPr lang="en-US" sz="3200" dirty="0">
                <a:solidFill>
                  <a:schemeClr val="accent6">
                    <a:lumMod val="50000"/>
                  </a:schemeClr>
                </a:solidFill>
                <a:latin typeface="Nikosban"/>
              </a:rPr>
              <a:t> gold.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629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rabicPeriod" startAt="5"/>
            </a:pPr>
            <a:r>
              <a:rPr lang="en-US" sz="3200" dirty="0">
                <a:solidFill>
                  <a:srgbClr val="00B050"/>
                </a:solidFill>
                <a:latin typeface="Nikosban"/>
              </a:rPr>
              <a:t>Words or phrases used to show contrast or dissimilarity: </a:t>
            </a:r>
          </a:p>
          <a:p>
            <a:pPr marL="342900" indent="-342900">
              <a:buFont typeface="Arial" pitchFamily="34" charset="0"/>
              <a:buChar char="•"/>
            </a:pPr>
            <a:r>
              <a:rPr lang="en-US" sz="3200" dirty="0">
                <a:solidFill>
                  <a:srgbClr val="002060"/>
                </a:solidFill>
                <a:latin typeface="Nikosban"/>
              </a:rPr>
              <a:t>instead, but, yet, still, nevertheless, though, although, however, rather, anyhow, lest etc. </a:t>
            </a:r>
          </a:p>
          <a:p>
            <a:pPr marL="342900" indent="-342900">
              <a:buFont typeface="Arial" pitchFamily="34" charset="0"/>
              <a:buChar char="•"/>
            </a:pPr>
            <a:r>
              <a:rPr lang="en-US" sz="3200" dirty="0">
                <a:solidFill>
                  <a:srgbClr val="002060"/>
                </a:solidFill>
                <a:latin typeface="Nikosban"/>
              </a:rPr>
              <a:t>in spite of, on the contrary, on other hand, while etc.</a:t>
            </a:r>
          </a:p>
          <a:p>
            <a:pPr>
              <a:buNone/>
            </a:pPr>
            <a:r>
              <a:rPr lang="en-US" sz="3200" dirty="0">
                <a:solidFill>
                  <a:sysClr val="windowText" lastClr="000000"/>
                </a:solidFill>
                <a:latin typeface="Nikosban"/>
              </a:rPr>
              <a:t>Example: </a:t>
            </a:r>
          </a:p>
          <a:p>
            <a:pPr>
              <a:buNone/>
            </a:pPr>
            <a:r>
              <a:rPr lang="en-US" sz="3200" dirty="0">
                <a:solidFill>
                  <a:sysClr val="windowText" lastClr="000000"/>
                </a:solidFill>
                <a:latin typeface="Nikosban"/>
              </a:rPr>
              <a:t> Bangladesh  is  a democracy  </a:t>
            </a:r>
            <a:r>
              <a:rPr lang="en-US" sz="3200" u="sng" dirty="0">
                <a:solidFill>
                  <a:schemeClr val="accent6">
                    <a:lumMod val="50000"/>
                  </a:schemeClr>
                </a:solidFill>
                <a:latin typeface="Nikosban"/>
              </a:rPr>
              <a:t>but</a:t>
            </a:r>
            <a:r>
              <a:rPr lang="en-US" sz="3200" dirty="0">
                <a:solidFill>
                  <a:sysClr val="windowText" lastClr="000000"/>
                </a:solidFill>
                <a:latin typeface="Nikosban"/>
              </a:rPr>
              <a:t> the democratic  institutions  are  active  enough.</a:t>
            </a:r>
          </a:p>
          <a:p>
            <a:pPr>
              <a:buNone/>
            </a:pPr>
            <a:endParaRPr lang="en-US" sz="3200" dirty="0">
              <a:solidFill>
                <a:sysClr val="windowText" lastClr="000000"/>
              </a:solidFill>
              <a:latin typeface="Nikosban"/>
            </a:endParaRPr>
          </a:p>
          <a:p>
            <a:pPr>
              <a:buNone/>
            </a:pPr>
            <a:r>
              <a:rPr lang="en-US" sz="3200" dirty="0">
                <a:solidFill>
                  <a:sysClr val="windowText" lastClr="000000"/>
                </a:solidFill>
                <a:latin typeface="Nikosban"/>
              </a:rPr>
              <a:t>Many  people  suffer from  hidden  hunger </a:t>
            </a:r>
            <a:r>
              <a:rPr lang="en-US" sz="3200" u="sng" dirty="0">
                <a:solidFill>
                  <a:schemeClr val="accent6">
                    <a:lumMod val="50000"/>
                  </a:schemeClr>
                </a:solidFill>
                <a:latin typeface="Nikosban"/>
              </a:rPr>
              <a:t>though</a:t>
            </a:r>
            <a:r>
              <a:rPr lang="en-US" sz="3200" dirty="0">
                <a:solidFill>
                  <a:sysClr val="windowText" lastClr="000000"/>
                </a:solidFill>
                <a:latin typeface="Nikosban"/>
              </a:rPr>
              <a:t>  they  eat  a lot. </a:t>
            </a:r>
          </a:p>
        </p:txBody>
      </p:sp>
    </p:spTree>
    <p:extLst>
      <p:ext uri="{BB962C8B-B14F-4D97-AF65-F5344CB8AC3E}">
        <p14:creationId xmlns:p14="http://schemas.microsoft.com/office/powerpoint/2010/main" val="22526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0" y="76200"/>
            <a:ext cx="6400800" cy="762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Nikosban"/>
              </a:rPr>
              <a:t>Activity-1</a:t>
            </a:r>
            <a:r>
              <a:rPr lang="en-US" sz="2400" b="1" dirty="0">
                <a:solidFill>
                  <a:sysClr val="windowText" lastClr="000000"/>
                </a:solidFill>
                <a:latin typeface="Nikosban"/>
              </a:rPr>
              <a:t> </a:t>
            </a:r>
            <a:br>
              <a:rPr lang="en-US" b="1" dirty="0"/>
            </a:br>
            <a:endParaRPr lang="en-US" dirty="0"/>
          </a:p>
        </p:txBody>
      </p:sp>
      <p:sp>
        <p:nvSpPr>
          <p:cNvPr id="3" name="Rectangle 2"/>
          <p:cNvSpPr/>
          <p:nvPr/>
        </p:nvSpPr>
        <p:spPr>
          <a:xfrm>
            <a:off x="152400" y="838200"/>
            <a:ext cx="8915400" cy="5867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solidFill>
                  <a:schemeClr val="accent6">
                    <a:lumMod val="50000"/>
                  </a:schemeClr>
                </a:solidFill>
                <a:latin typeface="Nikosban"/>
              </a:rPr>
              <a:t>Read the text first. Then  find out the connectors and underline them: ( Sheet will be supplied to </a:t>
            </a:r>
            <a:r>
              <a:rPr lang="en-US" sz="3000" dirty="0" err="1">
                <a:solidFill>
                  <a:schemeClr val="accent6">
                    <a:lumMod val="50000"/>
                  </a:schemeClr>
                </a:solidFill>
                <a:latin typeface="Nikosban"/>
              </a:rPr>
              <a:t>Ss</a:t>
            </a:r>
            <a:r>
              <a:rPr lang="en-US" sz="3000" dirty="0">
                <a:solidFill>
                  <a:schemeClr val="accent6">
                    <a:lumMod val="50000"/>
                  </a:schemeClr>
                </a:solidFill>
                <a:latin typeface="Nikosban"/>
              </a:rPr>
              <a:t>)</a:t>
            </a:r>
          </a:p>
          <a:p>
            <a:pPr algn="just"/>
            <a:r>
              <a:rPr lang="en-US" sz="3000" dirty="0">
                <a:solidFill>
                  <a:sysClr val="windowText" lastClr="000000"/>
                </a:solidFill>
                <a:latin typeface="Nikosban"/>
              </a:rPr>
              <a:t>Nature has given her wealth to us more generously than many other countries of the world. Think about our land. It is soft and  fertile. Our farmers who have simple handmade tools can easily dig, plough and prepare the soil with them. But in most other countries the land which is both hard and rocky, cannot be easily dug, ploughed and prepared. We have also a great natural advantage. We can use most of our land for the purpose of our agriculture as well as industry.</a:t>
            </a:r>
            <a:endParaRPr lang="en-US" sz="3000" dirty="0"/>
          </a:p>
        </p:txBody>
      </p:sp>
    </p:spTree>
    <p:extLst>
      <p:ext uri="{BB962C8B-B14F-4D97-AF65-F5344CB8AC3E}">
        <p14:creationId xmlns:p14="http://schemas.microsoft.com/office/powerpoint/2010/main" val="32995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8991600" cy="19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Nikosban"/>
              </a:rPr>
              <a:t>Activity-2 </a:t>
            </a:r>
          </a:p>
          <a:p>
            <a:r>
              <a:rPr lang="en-US" sz="2800" dirty="0">
                <a:solidFill>
                  <a:schemeClr val="tx1"/>
                </a:solidFill>
                <a:latin typeface="Nikosban"/>
              </a:rPr>
              <a:t>Complete the sentences with these connectors:</a:t>
            </a:r>
          </a:p>
          <a:p>
            <a:r>
              <a:rPr lang="en-US" sz="2800" dirty="0">
                <a:solidFill>
                  <a:schemeClr val="tx1"/>
                </a:solidFill>
                <a:latin typeface="Nikosban"/>
              </a:rPr>
              <a:t> already, until, whereas, that, although, so…as, at last, yet, not only…but also, lest.</a:t>
            </a:r>
            <a:endParaRPr lang="en-US" sz="2000" dirty="0">
              <a:solidFill>
                <a:schemeClr val="tx1"/>
              </a:solidFill>
              <a:latin typeface="Nikosban"/>
            </a:endParaRPr>
          </a:p>
        </p:txBody>
      </p:sp>
      <p:sp>
        <p:nvSpPr>
          <p:cNvPr id="6" name="Rectangle 5"/>
          <p:cNvSpPr/>
          <p:nvPr/>
        </p:nvSpPr>
        <p:spPr>
          <a:xfrm>
            <a:off x="86591" y="1905000"/>
            <a:ext cx="8991600" cy="487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ysClr val="windowText" lastClr="000000"/>
              </a:solidFill>
              <a:latin typeface="Nikosban"/>
            </a:endParaRPr>
          </a:p>
          <a:p>
            <a:pPr algn="ctr"/>
            <a:endParaRPr lang="en-US" sz="2800" b="1" dirty="0">
              <a:solidFill>
                <a:sysClr val="windowText" lastClr="000000"/>
              </a:solidFill>
              <a:latin typeface="Nikosban"/>
            </a:endParaRPr>
          </a:p>
          <a:p>
            <a:r>
              <a:rPr lang="en-US" sz="2800" dirty="0">
                <a:solidFill>
                  <a:sysClr val="windowText" lastClr="000000"/>
                </a:solidFill>
                <a:latin typeface="Nikosban"/>
              </a:rPr>
              <a:t>1.  --------     the man is rich, he is unhappy.</a:t>
            </a:r>
          </a:p>
          <a:p>
            <a:r>
              <a:rPr lang="en-US" sz="2800" dirty="0">
                <a:solidFill>
                  <a:sysClr val="windowText" lastClr="000000"/>
                </a:solidFill>
                <a:latin typeface="Nikosban"/>
              </a:rPr>
              <a:t>2. My friend can    ------       dance   -------     sing.  </a:t>
            </a:r>
          </a:p>
          <a:p>
            <a:r>
              <a:rPr lang="en-US" sz="2800" dirty="0">
                <a:solidFill>
                  <a:sysClr val="windowText" lastClr="000000"/>
                </a:solidFill>
                <a:latin typeface="Nikosban"/>
              </a:rPr>
              <a:t>3. The tortoise has  --------    reached the wining post.</a:t>
            </a:r>
          </a:p>
          <a:p>
            <a:r>
              <a:rPr lang="en-US" sz="2800" dirty="0">
                <a:solidFill>
                  <a:sysClr val="windowText" lastClr="000000"/>
                </a:solidFill>
                <a:latin typeface="Nikosban"/>
              </a:rPr>
              <a:t>4. Everyone likes the baby  -------  does not cry.</a:t>
            </a:r>
          </a:p>
          <a:p>
            <a:r>
              <a:rPr lang="en-US" sz="2800" dirty="0">
                <a:solidFill>
                  <a:sysClr val="windowText" lastClr="000000"/>
                </a:solidFill>
                <a:latin typeface="Nikosban"/>
              </a:rPr>
              <a:t>5. The crow is ugly   ----   it is useful.</a:t>
            </a:r>
          </a:p>
          <a:p>
            <a:r>
              <a:rPr lang="en-US" sz="2800" dirty="0">
                <a:solidFill>
                  <a:sysClr val="windowText" lastClr="000000"/>
                </a:solidFill>
                <a:latin typeface="Nikosban"/>
              </a:rPr>
              <a:t>6. Read attentively  -----  you should fail.</a:t>
            </a:r>
          </a:p>
          <a:p>
            <a:r>
              <a:rPr lang="en-US" sz="2800" dirty="0">
                <a:solidFill>
                  <a:sysClr val="windowText" lastClr="000000"/>
                </a:solidFill>
                <a:latin typeface="Nikosban"/>
              </a:rPr>
              <a:t>7. China is not ----  densely populated ----  Bangladesh.</a:t>
            </a:r>
          </a:p>
          <a:p>
            <a:r>
              <a:rPr lang="en-US" sz="2800" dirty="0">
                <a:solidFill>
                  <a:sysClr val="windowText" lastClr="000000"/>
                </a:solidFill>
                <a:latin typeface="Nikosban"/>
              </a:rPr>
              <a:t>8. I will appear at the </a:t>
            </a:r>
            <a:r>
              <a:rPr lang="en-US" sz="2800" dirty="0" err="1">
                <a:solidFill>
                  <a:sysClr val="windowText" lastClr="000000"/>
                </a:solidFill>
                <a:latin typeface="Nikosban"/>
              </a:rPr>
              <a:t>eaxm</a:t>
            </a:r>
            <a:r>
              <a:rPr lang="en-US" sz="2800" dirty="0">
                <a:solidFill>
                  <a:sysClr val="windowText" lastClr="000000"/>
                </a:solidFill>
                <a:latin typeface="Nikosban"/>
              </a:rPr>
              <a:t>   ----    I pass. </a:t>
            </a:r>
          </a:p>
          <a:p>
            <a:r>
              <a:rPr lang="en-US" sz="2800" dirty="0">
                <a:solidFill>
                  <a:sysClr val="windowText" lastClr="000000"/>
                </a:solidFill>
                <a:latin typeface="Nikosban"/>
              </a:rPr>
              <a:t>9. </a:t>
            </a:r>
            <a:r>
              <a:rPr lang="en-US" sz="2800" dirty="0" err="1">
                <a:solidFill>
                  <a:sysClr val="windowText" lastClr="000000"/>
                </a:solidFill>
                <a:latin typeface="Nikosban"/>
              </a:rPr>
              <a:t>Rana</a:t>
            </a:r>
            <a:r>
              <a:rPr lang="en-US" sz="2800" dirty="0">
                <a:solidFill>
                  <a:sysClr val="windowText" lastClr="000000"/>
                </a:solidFill>
                <a:latin typeface="Nikosban"/>
              </a:rPr>
              <a:t> is hardworking,   -------      his brother is lazy.</a:t>
            </a:r>
          </a:p>
          <a:p>
            <a:r>
              <a:rPr lang="en-US" sz="2800" dirty="0">
                <a:solidFill>
                  <a:sysClr val="windowText" lastClr="000000"/>
                </a:solidFill>
                <a:latin typeface="Nikosban"/>
              </a:rPr>
              <a:t>10. The Pakistan Army gave in   ------- .</a:t>
            </a:r>
          </a:p>
          <a:p>
            <a:pPr algn="ctr"/>
            <a:endParaRPr lang="en-US" sz="2800" dirty="0">
              <a:solidFill>
                <a:schemeClr val="tx1"/>
              </a:solidFill>
              <a:latin typeface="Nikosban"/>
            </a:endParaRPr>
          </a:p>
          <a:p>
            <a:r>
              <a:rPr lang="en-US" sz="2800" dirty="0">
                <a:solidFill>
                  <a:schemeClr val="tx1"/>
                </a:solidFill>
                <a:latin typeface="Nikosban"/>
              </a:rPr>
              <a:t> </a:t>
            </a:r>
            <a:endParaRPr lang="en-US" sz="2000" dirty="0">
              <a:solidFill>
                <a:schemeClr val="tx1"/>
              </a:solidFill>
              <a:latin typeface="Nikosban"/>
            </a:endParaRPr>
          </a:p>
        </p:txBody>
      </p:sp>
      <p:sp>
        <p:nvSpPr>
          <p:cNvPr id="7" name="Rectangle 6"/>
          <p:cNvSpPr/>
          <p:nvPr/>
        </p:nvSpPr>
        <p:spPr>
          <a:xfrm>
            <a:off x="519545" y="2254824"/>
            <a:ext cx="1530927" cy="4364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Although</a:t>
            </a:r>
          </a:p>
        </p:txBody>
      </p:sp>
      <p:sp>
        <p:nvSpPr>
          <p:cNvPr id="8" name="Rectangle 7"/>
          <p:cNvSpPr/>
          <p:nvPr/>
        </p:nvSpPr>
        <p:spPr>
          <a:xfrm>
            <a:off x="2964873" y="2691242"/>
            <a:ext cx="1524000" cy="3671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not only</a:t>
            </a:r>
          </a:p>
        </p:txBody>
      </p:sp>
      <p:sp>
        <p:nvSpPr>
          <p:cNvPr id="9" name="Rectangle 8"/>
          <p:cNvSpPr/>
          <p:nvPr/>
        </p:nvSpPr>
        <p:spPr>
          <a:xfrm>
            <a:off x="5579918" y="2691242"/>
            <a:ext cx="1430482" cy="3671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but also</a:t>
            </a:r>
          </a:p>
        </p:txBody>
      </p:sp>
      <p:sp>
        <p:nvSpPr>
          <p:cNvPr id="10" name="Rectangle 9"/>
          <p:cNvSpPr/>
          <p:nvPr/>
        </p:nvSpPr>
        <p:spPr>
          <a:xfrm>
            <a:off x="3238500" y="3124199"/>
            <a:ext cx="1257300" cy="3671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already</a:t>
            </a:r>
          </a:p>
        </p:txBody>
      </p:sp>
      <p:sp>
        <p:nvSpPr>
          <p:cNvPr id="11" name="Rectangle 10"/>
          <p:cNvSpPr/>
          <p:nvPr/>
        </p:nvSpPr>
        <p:spPr>
          <a:xfrm>
            <a:off x="3238500" y="4360717"/>
            <a:ext cx="723900" cy="39139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lest</a:t>
            </a:r>
          </a:p>
        </p:txBody>
      </p:sp>
      <p:sp>
        <p:nvSpPr>
          <p:cNvPr id="12" name="Rectangle 11"/>
          <p:cNvSpPr/>
          <p:nvPr/>
        </p:nvSpPr>
        <p:spPr>
          <a:xfrm>
            <a:off x="2535382" y="4845627"/>
            <a:ext cx="533400" cy="381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so</a:t>
            </a:r>
          </a:p>
        </p:txBody>
      </p:sp>
      <p:sp>
        <p:nvSpPr>
          <p:cNvPr id="13" name="Rectangle 12"/>
          <p:cNvSpPr/>
          <p:nvPr/>
        </p:nvSpPr>
        <p:spPr>
          <a:xfrm>
            <a:off x="6172200" y="4817918"/>
            <a:ext cx="609600" cy="381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as</a:t>
            </a:r>
          </a:p>
        </p:txBody>
      </p:sp>
      <p:sp>
        <p:nvSpPr>
          <p:cNvPr id="14" name="Rectangle 13"/>
          <p:cNvSpPr/>
          <p:nvPr/>
        </p:nvSpPr>
        <p:spPr>
          <a:xfrm>
            <a:off x="4568536" y="5230091"/>
            <a:ext cx="838200" cy="3290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until</a:t>
            </a:r>
          </a:p>
        </p:txBody>
      </p:sp>
      <p:sp>
        <p:nvSpPr>
          <p:cNvPr id="15" name="Rectangle 14"/>
          <p:cNvSpPr/>
          <p:nvPr/>
        </p:nvSpPr>
        <p:spPr>
          <a:xfrm>
            <a:off x="4076700" y="5638800"/>
            <a:ext cx="1427018" cy="381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whereas</a:t>
            </a:r>
          </a:p>
        </p:txBody>
      </p:sp>
      <p:sp>
        <p:nvSpPr>
          <p:cNvPr id="16" name="Rectangle 15"/>
          <p:cNvSpPr/>
          <p:nvPr/>
        </p:nvSpPr>
        <p:spPr>
          <a:xfrm>
            <a:off x="5098473" y="6096000"/>
            <a:ext cx="1066800" cy="381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at last</a:t>
            </a:r>
          </a:p>
        </p:txBody>
      </p:sp>
      <p:sp>
        <p:nvSpPr>
          <p:cNvPr id="17" name="Rectangle 16"/>
          <p:cNvSpPr/>
          <p:nvPr/>
        </p:nvSpPr>
        <p:spPr>
          <a:xfrm>
            <a:off x="4551218" y="3491344"/>
            <a:ext cx="838200" cy="3948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that</a:t>
            </a:r>
          </a:p>
        </p:txBody>
      </p:sp>
      <p:sp>
        <p:nvSpPr>
          <p:cNvPr id="18" name="Rectangle 17"/>
          <p:cNvSpPr/>
          <p:nvPr/>
        </p:nvSpPr>
        <p:spPr>
          <a:xfrm>
            <a:off x="3333750" y="3910444"/>
            <a:ext cx="723900" cy="3948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yet</a:t>
            </a:r>
          </a:p>
        </p:txBody>
      </p:sp>
      <p:sp>
        <p:nvSpPr>
          <p:cNvPr id="2" name="Rectangle 1"/>
          <p:cNvSpPr/>
          <p:nvPr/>
        </p:nvSpPr>
        <p:spPr>
          <a:xfrm>
            <a:off x="7391400" y="6096000"/>
            <a:ext cx="1447800" cy="5992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Answer</a:t>
            </a:r>
            <a:endParaRPr lang="en-US" dirty="0">
              <a:solidFill>
                <a:srgbClr val="00B050"/>
              </a:solidFill>
            </a:endParaRPr>
          </a:p>
        </p:txBody>
      </p:sp>
    </p:spTree>
    <p:extLst>
      <p:ext uri="{BB962C8B-B14F-4D97-AF65-F5344CB8AC3E}">
        <p14:creationId xmlns:p14="http://schemas.microsoft.com/office/powerpoint/2010/main" val="17724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1+#ppt_w/2"/>
                                          </p:val>
                                        </p:tav>
                                        <p:tav tm="100000">
                                          <p:val>
                                            <p:strVal val="#ppt_x"/>
                                          </p:val>
                                        </p:tav>
                                      </p:tavLst>
                                    </p:anim>
                                    <p:anim calcmode="lin" valueType="num">
                                      <p:cBhvr additive="base">
                                        <p:cTn id="7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1+#ppt_w/2"/>
                                          </p:val>
                                        </p:tav>
                                        <p:tav tm="100000">
                                          <p:val>
                                            <p:strVal val="#ppt_x"/>
                                          </p:val>
                                        </p:tav>
                                      </p:tavLst>
                                    </p:anim>
                                    <p:anim calcmode="lin" valueType="num">
                                      <p:cBhvr additive="base">
                                        <p:cTn id="8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3"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1+#ppt_w/2"/>
                                          </p:val>
                                        </p:tav>
                                        <p:tav tm="100000">
                                          <p:val>
                                            <p:strVal val="#ppt_x"/>
                                          </p:val>
                                        </p:tav>
                                      </p:tavLst>
                                    </p:anim>
                                    <p:anim calcmode="lin" valueType="num">
                                      <p:cBhvr additive="base">
                                        <p:cTn id="8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143000"/>
            <a:ext cx="8915400" cy="563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None/>
            </a:pPr>
            <a:r>
              <a:rPr lang="en-US" sz="2400" b="1" dirty="0">
                <a:solidFill>
                  <a:sysClr val="windowText" lastClr="000000"/>
                </a:solidFill>
                <a:latin typeface="Nikosban"/>
              </a:rPr>
              <a:t>1</a:t>
            </a:r>
            <a:r>
              <a:rPr lang="en-US" b="1" dirty="0">
                <a:solidFill>
                  <a:sysClr val="windowText" lastClr="000000"/>
                </a:solidFill>
                <a:latin typeface="Nikosban"/>
              </a:rPr>
              <a:t>. </a:t>
            </a:r>
            <a:r>
              <a:rPr lang="en-US" sz="2400" b="1" dirty="0">
                <a:solidFill>
                  <a:sysClr val="windowText" lastClr="000000"/>
                </a:solidFill>
                <a:latin typeface="Nikosban"/>
              </a:rPr>
              <a:t>The Olympic games were originated in Greece. ------ contests ----     running, leaping, boxing, wrestling, throwing the discus and the javelin were included. ------  , contests with horses were introduced.  The games went on in Greek and Roman times.  -----  in 394 A.D. the Roman Emperor stopped the games.  -----      the games were revived towards the end of nineteenth century by French man.</a:t>
            </a:r>
          </a:p>
          <a:p>
            <a:pPr lvl="0" algn="just">
              <a:buNone/>
            </a:pPr>
            <a:r>
              <a:rPr lang="en-US" sz="2400" b="1" dirty="0">
                <a:solidFill>
                  <a:sysClr val="windowText" lastClr="000000"/>
                </a:solidFill>
                <a:latin typeface="Nikosban"/>
              </a:rPr>
              <a:t>2. Ours is a densely populated country.     -----    , the number of vehicles plying on the roads is more in comparison of the roads. The roads of big cities -----    Dhaka remain very busy all the time   ------  , road accidents have become daily occurrences to us. The reasons of road accidents are careless driving    ----    over taking tendency,  ------            disobedient to traffic rules. </a:t>
            </a:r>
          </a:p>
          <a:p>
            <a:pPr>
              <a:buNone/>
            </a:pPr>
            <a:r>
              <a:rPr lang="en-US" b="1" dirty="0">
                <a:latin typeface="Nikosban"/>
              </a:rPr>
              <a:t> </a:t>
            </a:r>
          </a:p>
        </p:txBody>
      </p:sp>
      <p:sp>
        <p:nvSpPr>
          <p:cNvPr id="4" name="Rectangle 3"/>
          <p:cNvSpPr/>
          <p:nvPr/>
        </p:nvSpPr>
        <p:spPr>
          <a:xfrm>
            <a:off x="8091054" y="1198419"/>
            <a:ext cx="886691" cy="4156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First</a:t>
            </a:r>
            <a:endParaRPr lang="en-US" sz="2400" dirty="0"/>
          </a:p>
        </p:txBody>
      </p:sp>
      <p:sp>
        <p:nvSpPr>
          <p:cNvPr id="5" name="Rectangle 4"/>
          <p:cNvSpPr/>
          <p:nvPr/>
        </p:nvSpPr>
        <p:spPr>
          <a:xfrm>
            <a:off x="1447800" y="1614055"/>
            <a:ext cx="789709" cy="408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like</a:t>
            </a:r>
            <a:endParaRPr lang="en-US" sz="2400" dirty="0"/>
          </a:p>
        </p:txBody>
      </p:sp>
      <p:sp>
        <p:nvSpPr>
          <p:cNvPr id="6" name="Rectangle 5"/>
          <p:cNvSpPr/>
          <p:nvPr/>
        </p:nvSpPr>
        <p:spPr>
          <a:xfrm>
            <a:off x="6497781" y="2022764"/>
            <a:ext cx="1052946" cy="3186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Later</a:t>
            </a:r>
            <a:endParaRPr lang="en-US" sz="2400" dirty="0"/>
          </a:p>
        </p:txBody>
      </p:sp>
      <p:sp>
        <p:nvSpPr>
          <p:cNvPr id="7" name="Rectangle 6"/>
          <p:cNvSpPr/>
          <p:nvPr/>
        </p:nvSpPr>
        <p:spPr>
          <a:xfrm>
            <a:off x="2971800" y="2725890"/>
            <a:ext cx="762000" cy="3394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But</a:t>
            </a:r>
            <a:endParaRPr lang="en-US" sz="2400" dirty="0"/>
          </a:p>
        </p:txBody>
      </p:sp>
      <p:sp>
        <p:nvSpPr>
          <p:cNvPr id="8" name="Rectangle 7"/>
          <p:cNvSpPr/>
          <p:nvPr/>
        </p:nvSpPr>
        <p:spPr>
          <a:xfrm>
            <a:off x="3394364" y="3124200"/>
            <a:ext cx="1343891" cy="381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At last</a:t>
            </a:r>
            <a:endParaRPr lang="en-US" sz="2400" dirty="0"/>
          </a:p>
        </p:txBody>
      </p:sp>
      <p:sp>
        <p:nvSpPr>
          <p:cNvPr id="9" name="Rectangle 8"/>
          <p:cNvSpPr/>
          <p:nvPr/>
        </p:nvSpPr>
        <p:spPr>
          <a:xfrm>
            <a:off x="6414653" y="3820390"/>
            <a:ext cx="1648692" cy="37060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Moreover</a:t>
            </a:r>
            <a:endParaRPr lang="en-US" sz="2400" dirty="0"/>
          </a:p>
        </p:txBody>
      </p:sp>
      <p:sp>
        <p:nvSpPr>
          <p:cNvPr id="10" name="Rectangle 9"/>
          <p:cNvSpPr/>
          <p:nvPr/>
        </p:nvSpPr>
        <p:spPr>
          <a:xfrm>
            <a:off x="8153400" y="4571999"/>
            <a:ext cx="824345" cy="3740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like</a:t>
            </a:r>
            <a:endParaRPr lang="en-US" sz="2400" dirty="0"/>
          </a:p>
        </p:txBody>
      </p:sp>
      <p:sp>
        <p:nvSpPr>
          <p:cNvPr id="11" name="Rectangle 10"/>
          <p:cNvSpPr/>
          <p:nvPr/>
        </p:nvSpPr>
        <p:spPr>
          <a:xfrm>
            <a:off x="5666506" y="4946073"/>
            <a:ext cx="762001" cy="3463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So</a:t>
            </a:r>
            <a:endParaRPr lang="en-US" sz="2400" dirty="0"/>
          </a:p>
        </p:txBody>
      </p:sp>
      <p:sp>
        <p:nvSpPr>
          <p:cNvPr id="12" name="Rectangle 11"/>
          <p:cNvSpPr/>
          <p:nvPr/>
        </p:nvSpPr>
        <p:spPr>
          <a:xfrm>
            <a:off x="4852551" y="5673444"/>
            <a:ext cx="786246" cy="3602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and</a:t>
            </a:r>
            <a:endParaRPr lang="en-US" sz="2400" dirty="0"/>
          </a:p>
        </p:txBody>
      </p:sp>
      <p:sp>
        <p:nvSpPr>
          <p:cNvPr id="13" name="Rectangle 12"/>
          <p:cNvSpPr/>
          <p:nvPr/>
        </p:nvSpPr>
        <p:spPr>
          <a:xfrm>
            <a:off x="166255" y="6033659"/>
            <a:ext cx="1558636" cy="4017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above all</a:t>
            </a:r>
            <a:endParaRPr lang="en-US" sz="2400" dirty="0"/>
          </a:p>
        </p:txBody>
      </p:sp>
      <p:sp>
        <p:nvSpPr>
          <p:cNvPr id="14" name="Rectangle 13"/>
          <p:cNvSpPr/>
          <p:nvPr/>
        </p:nvSpPr>
        <p:spPr>
          <a:xfrm>
            <a:off x="7145482" y="6269190"/>
            <a:ext cx="1558636" cy="4017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Nikosban"/>
              </a:rPr>
              <a:t>Answer</a:t>
            </a:r>
            <a:endParaRPr lang="en-US" sz="2400" dirty="0"/>
          </a:p>
        </p:txBody>
      </p:sp>
      <p:sp>
        <p:nvSpPr>
          <p:cNvPr id="15" name="Rectangle 14"/>
          <p:cNvSpPr/>
          <p:nvPr/>
        </p:nvSpPr>
        <p:spPr>
          <a:xfrm>
            <a:off x="76201" y="76200"/>
            <a:ext cx="8915400" cy="1066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50000"/>
                  </a:schemeClr>
                </a:solidFill>
                <a:latin typeface="Nikosban"/>
              </a:rPr>
              <a:t>Activity-3 </a:t>
            </a:r>
          </a:p>
          <a:p>
            <a:pPr algn="ctr"/>
            <a:r>
              <a:rPr lang="en-US" sz="2800" dirty="0">
                <a:solidFill>
                  <a:schemeClr val="accent5">
                    <a:lumMod val="75000"/>
                  </a:schemeClr>
                </a:solidFill>
                <a:latin typeface="Nikosban"/>
              </a:rPr>
              <a:t>Complete the passages with suitable connectors</a:t>
            </a:r>
            <a:endParaRPr lang="en-US" sz="2800" dirty="0">
              <a:solidFill>
                <a:schemeClr val="accent5">
                  <a:lumMod val="75000"/>
                </a:schemeClr>
              </a:solidFill>
            </a:endParaRPr>
          </a:p>
        </p:txBody>
      </p:sp>
    </p:spTree>
    <p:extLst>
      <p:ext uri="{BB962C8B-B14F-4D97-AF65-F5344CB8AC3E}">
        <p14:creationId xmlns:p14="http://schemas.microsoft.com/office/powerpoint/2010/main" val="26732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1+#ppt_w/2"/>
                                          </p:val>
                                        </p:tav>
                                        <p:tav tm="100000">
                                          <p:val>
                                            <p:strVal val="#ppt_x"/>
                                          </p:val>
                                        </p:tav>
                                      </p:tavLst>
                                    </p:anim>
                                    <p:anim calcmode="lin" valueType="num">
                                      <p:cBhvr additive="base">
                                        <p:cTn id="7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1+#ppt_w/2"/>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0" y="152400"/>
            <a:ext cx="6400800" cy="10668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2">
                  <a:lumMod val="75000"/>
                </a:schemeClr>
              </a:solidFill>
              <a:latin typeface="Nikosban"/>
            </a:endParaRPr>
          </a:p>
          <a:p>
            <a:pPr algn="ctr"/>
            <a:r>
              <a:rPr lang="en-US" sz="2800" b="1" dirty="0">
                <a:solidFill>
                  <a:srgbClr val="00B050"/>
                </a:solidFill>
                <a:latin typeface="Nikosban"/>
              </a:rPr>
              <a:t>Home work</a:t>
            </a:r>
            <a:br>
              <a:rPr lang="en-US" b="1" dirty="0"/>
            </a:br>
            <a:endParaRPr lang="en-US" dirty="0"/>
          </a:p>
        </p:txBody>
      </p:sp>
      <p:sp>
        <p:nvSpPr>
          <p:cNvPr id="3" name="Rectangle 2"/>
          <p:cNvSpPr/>
          <p:nvPr/>
        </p:nvSpPr>
        <p:spPr>
          <a:xfrm>
            <a:off x="145473" y="5105400"/>
            <a:ext cx="8915400" cy="152400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None/>
            </a:pPr>
            <a:endParaRPr lang="en-US" sz="2800" b="1" dirty="0">
              <a:solidFill>
                <a:sysClr val="windowText" lastClr="000000"/>
              </a:solidFill>
              <a:latin typeface="Nikosban"/>
            </a:endParaRPr>
          </a:p>
          <a:p>
            <a:pPr lvl="0" algn="just">
              <a:buNone/>
            </a:pPr>
            <a:r>
              <a:rPr lang="en-US" sz="2800" b="1" dirty="0">
                <a:solidFill>
                  <a:sysClr val="windowText" lastClr="000000"/>
                </a:solidFill>
                <a:latin typeface="Nikosban"/>
              </a:rPr>
              <a:t>Write a paragraph on </a:t>
            </a:r>
            <a:r>
              <a:rPr lang="en-US" sz="2800" b="1" dirty="0">
                <a:solidFill>
                  <a:srgbClr val="00B050"/>
                </a:solidFill>
                <a:latin typeface="Nikosban"/>
              </a:rPr>
              <a:t>‘How to make a cup of tea’.  </a:t>
            </a:r>
            <a:r>
              <a:rPr lang="en-US" sz="2800" b="1" dirty="0">
                <a:solidFill>
                  <a:sysClr val="windowText" lastClr="000000"/>
                </a:solidFill>
                <a:latin typeface="Nikosban"/>
              </a:rPr>
              <a:t>In your paragraph use the following connectors.</a:t>
            </a:r>
          </a:p>
          <a:p>
            <a:pPr lvl="0" algn="just">
              <a:buNone/>
            </a:pPr>
            <a:r>
              <a:rPr lang="en-US" sz="2800" b="1" dirty="0">
                <a:solidFill>
                  <a:schemeClr val="accent5">
                    <a:lumMod val="50000"/>
                  </a:schemeClr>
                </a:solidFill>
                <a:latin typeface="Nikosban"/>
              </a:rPr>
              <a:t>At first, then, next, after that, finally.</a:t>
            </a:r>
            <a:endParaRPr lang="en-US" sz="3600" b="1" dirty="0">
              <a:solidFill>
                <a:schemeClr val="accent5">
                  <a:lumMod val="50000"/>
                </a:schemeClr>
              </a:solidFill>
              <a:latin typeface="Nikosban"/>
            </a:endParaRPr>
          </a:p>
          <a:p>
            <a:pPr>
              <a:buNone/>
            </a:pPr>
            <a:r>
              <a:rPr lang="en-US" sz="2800" b="1" dirty="0">
                <a:latin typeface="Nikosban"/>
              </a:rPr>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857" t="11167" r="4733" b="6933"/>
          <a:stretch/>
        </p:blipFill>
        <p:spPr>
          <a:xfrm>
            <a:off x="1905000" y="1219200"/>
            <a:ext cx="5604164" cy="3886200"/>
          </a:xfrm>
          <a:prstGeom prst="rect">
            <a:avLst/>
          </a:prstGeom>
        </p:spPr>
      </p:pic>
    </p:spTree>
    <p:extLst>
      <p:ext uri="{BB962C8B-B14F-4D97-AF65-F5344CB8AC3E}">
        <p14:creationId xmlns:p14="http://schemas.microsoft.com/office/powerpoint/2010/main" val="43104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0750" y="6019800"/>
            <a:ext cx="47625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None/>
            </a:pPr>
            <a:endParaRPr lang="en-US" sz="2800" b="1" dirty="0">
              <a:solidFill>
                <a:sysClr val="windowText" lastClr="000000"/>
              </a:solidFill>
              <a:latin typeface="Nikosban"/>
            </a:endParaRPr>
          </a:p>
          <a:p>
            <a:pPr lvl="0" algn="ctr">
              <a:buNone/>
            </a:pPr>
            <a:r>
              <a:rPr lang="en-US" sz="2800" b="1" dirty="0">
                <a:solidFill>
                  <a:schemeClr val="accent6">
                    <a:lumMod val="50000"/>
                  </a:schemeClr>
                </a:solidFill>
                <a:latin typeface="Nikosban"/>
              </a:rPr>
              <a:t>Thank you.</a:t>
            </a:r>
          </a:p>
          <a:p>
            <a:pPr lvl="0" algn="ctr">
              <a:buNone/>
            </a:pPr>
            <a:r>
              <a:rPr lang="en-US" sz="2800" b="1" dirty="0">
                <a:solidFill>
                  <a:schemeClr val="accent6">
                    <a:lumMod val="50000"/>
                  </a:schemeClr>
                </a:solidFill>
                <a:latin typeface="Nikosban"/>
              </a:rPr>
              <a:t>Goodbye!</a:t>
            </a:r>
            <a:endParaRPr lang="en-US" sz="3600" b="1" dirty="0">
              <a:solidFill>
                <a:schemeClr val="accent6">
                  <a:lumMod val="50000"/>
                </a:schemeClr>
              </a:solidFill>
              <a:latin typeface="Nikosban"/>
            </a:endParaRPr>
          </a:p>
          <a:p>
            <a:pPr>
              <a:buNone/>
            </a:pPr>
            <a:r>
              <a:rPr lang="en-US" sz="2800" b="1" dirty="0">
                <a:latin typeface="Nikosban"/>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5638799" cy="4267200"/>
          </a:xfrm>
          <a:prstGeom prst="rect">
            <a:avLst/>
          </a:prstGeom>
          <a:ln>
            <a:noFill/>
          </a:ln>
        </p:spPr>
      </p:pic>
      <p:sp>
        <p:nvSpPr>
          <p:cNvPr id="3" name="Rectangle 2"/>
          <p:cNvSpPr/>
          <p:nvPr/>
        </p:nvSpPr>
        <p:spPr>
          <a:xfrm>
            <a:off x="228600" y="152400"/>
            <a:ext cx="8763000" cy="1447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B050"/>
                </a:solidFill>
              </a:rPr>
              <a:t>Message:</a:t>
            </a:r>
          </a:p>
          <a:p>
            <a:pPr algn="ctr"/>
            <a:r>
              <a:rPr lang="en-US" sz="4000" dirty="0">
                <a:solidFill>
                  <a:srgbClr val="00B050"/>
                </a:solidFill>
              </a:rPr>
              <a:t>‘Try to be an enlightened person.’</a:t>
            </a:r>
            <a:endParaRPr lang="en-US"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985D-79D2-B197-BC28-FFFC8DDD67F1}"/>
              </a:ext>
            </a:extLst>
          </p:cNvPr>
          <p:cNvSpPr>
            <a:spLocks noGrp="1"/>
          </p:cNvSpPr>
          <p:nvPr>
            <p:ph type="title"/>
          </p:nvPr>
        </p:nvSpPr>
        <p:spPr/>
        <p:txBody>
          <a:bodyPr/>
          <a:lstStyle/>
          <a:p>
            <a:r>
              <a:rPr lang="en-US" dirty="0"/>
              <a:t>Introduction </a:t>
            </a:r>
          </a:p>
        </p:txBody>
      </p:sp>
      <p:sp>
        <p:nvSpPr>
          <p:cNvPr id="3" name="Text Placeholder 2">
            <a:extLst>
              <a:ext uri="{FF2B5EF4-FFF2-40B4-BE49-F238E27FC236}">
                <a16:creationId xmlns:a16="http://schemas.microsoft.com/office/drawing/2014/main" id="{8B2982F8-40E9-145A-B921-C3A772A3BE05}"/>
              </a:ext>
            </a:extLst>
          </p:cNvPr>
          <p:cNvSpPr>
            <a:spLocks noGrp="1"/>
          </p:cNvSpPr>
          <p:nvPr>
            <p:ph type="body" sz="half" idx="2"/>
          </p:nvPr>
        </p:nvSpPr>
        <p:spPr/>
        <p:txBody>
          <a:bodyPr>
            <a:noAutofit/>
          </a:bodyPr>
          <a:lstStyle/>
          <a:p>
            <a:r>
              <a:rPr lang="en-US" sz="2800" i="1" dirty="0" err="1">
                <a:solidFill>
                  <a:srgbClr val="00B050"/>
                </a:solidFill>
              </a:rPr>
              <a:t>Mst</a:t>
            </a:r>
            <a:r>
              <a:rPr lang="en-US" sz="2800" i="1" dirty="0">
                <a:solidFill>
                  <a:srgbClr val="00B050"/>
                </a:solidFill>
              </a:rPr>
              <a:t>. </a:t>
            </a:r>
            <a:r>
              <a:rPr lang="en-US" sz="2800" i="1" dirty="0" err="1">
                <a:solidFill>
                  <a:srgbClr val="00B050"/>
                </a:solidFill>
              </a:rPr>
              <a:t>Sewli</a:t>
            </a:r>
            <a:r>
              <a:rPr lang="en-US" sz="2800" i="1" dirty="0">
                <a:solidFill>
                  <a:srgbClr val="00B050"/>
                </a:solidFill>
              </a:rPr>
              <a:t> </a:t>
            </a:r>
            <a:r>
              <a:rPr lang="en-US" sz="2800" i="1" dirty="0" err="1">
                <a:solidFill>
                  <a:srgbClr val="00B050"/>
                </a:solidFill>
              </a:rPr>
              <a:t>Khatun</a:t>
            </a:r>
            <a:endParaRPr lang="en-US" sz="2800" i="1" dirty="0">
              <a:solidFill>
                <a:srgbClr val="00B050"/>
              </a:solidFill>
            </a:endParaRPr>
          </a:p>
          <a:p>
            <a:r>
              <a:rPr lang="en-US" sz="2800" i="1" dirty="0">
                <a:solidFill>
                  <a:srgbClr val="00B050"/>
                </a:solidFill>
              </a:rPr>
              <a:t>Assistant Teacher of </a:t>
            </a:r>
            <a:r>
              <a:rPr lang="en-US" sz="2800" i="1" dirty="0" err="1">
                <a:solidFill>
                  <a:srgbClr val="00B050"/>
                </a:solidFill>
              </a:rPr>
              <a:t>Bangala</a:t>
            </a:r>
            <a:r>
              <a:rPr lang="en-US" sz="2800" i="1" dirty="0">
                <a:solidFill>
                  <a:srgbClr val="00B050"/>
                </a:solidFill>
              </a:rPr>
              <a:t> </a:t>
            </a:r>
            <a:r>
              <a:rPr lang="en-US" sz="2800" i="1" dirty="0" err="1">
                <a:solidFill>
                  <a:srgbClr val="00B050"/>
                </a:solidFill>
              </a:rPr>
              <a:t>Kazi</a:t>
            </a:r>
            <a:r>
              <a:rPr lang="en-US" sz="2800" i="1" dirty="0">
                <a:solidFill>
                  <a:srgbClr val="00B050"/>
                </a:solidFill>
              </a:rPr>
              <a:t> </a:t>
            </a:r>
            <a:r>
              <a:rPr lang="en-US" sz="2800" i="1" dirty="0" err="1">
                <a:solidFill>
                  <a:srgbClr val="00B050"/>
                </a:solidFill>
              </a:rPr>
              <a:t>Sydhur</a:t>
            </a:r>
            <a:r>
              <a:rPr lang="en-US" sz="2800" i="1" dirty="0">
                <a:solidFill>
                  <a:srgbClr val="00B050"/>
                </a:solidFill>
              </a:rPr>
              <a:t> Rahman </a:t>
            </a:r>
            <a:r>
              <a:rPr lang="en-US" sz="2800" i="1" dirty="0" err="1">
                <a:solidFill>
                  <a:srgbClr val="00B050"/>
                </a:solidFill>
              </a:rPr>
              <a:t>Smrity</a:t>
            </a:r>
            <a:r>
              <a:rPr lang="en-US" sz="2800" i="1" dirty="0">
                <a:solidFill>
                  <a:srgbClr val="00B050"/>
                </a:solidFill>
              </a:rPr>
              <a:t> High School, </a:t>
            </a:r>
            <a:r>
              <a:rPr lang="en-US" sz="2800" i="1" dirty="0" err="1">
                <a:solidFill>
                  <a:srgbClr val="00B050"/>
                </a:solidFill>
              </a:rPr>
              <a:t>Ullapara</a:t>
            </a:r>
            <a:r>
              <a:rPr lang="en-US" sz="2800" i="1" dirty="0">
                <a:solidFill>
                  <a:srgbClr val="00B050"/>
                </a:solidFill>
              </a:rPr>
              <a:t>,  </a:t>
            </a:r>
            <a:r>
              <a:rPr lang="en-US" sz="2800" i="1" dirty="0" err="1">
                <a:solidFill>
                  <a:srgbClr val="00B050"/>
                </a:solidFill>
              </a:rPr>
              <a:t>Sirajgonj</a:t>
            </a:r>
            <a:r>
              <a:rPr lang="en-US" sz="2800" i="1" dirty="0">
                <a:solidFill>
                  <a:srgbClr val="00B050"/>
                </a:solidFill>
              </a:rPr>
              <a:t> . </a:t>
            </a:r>
          </a:p>
        </p:txBody>
      </p:sp>
      <p:sp>
        <p:nvSpPr>
          <p:cNvPr id="6" name="Rectangle 5">
            <a:extLst>
              <a:ext uri="{FF2B5EF4-FFF2-40B4-BE49-F238E27FC236}">
                <a16:creationId xmlns:a16="http://schemas.microsoft.com/office/drawing/2014/main" id="{CEA3869A-D07B-612B-D370-55602FEA9BBE}"/>
              </a:ext>
            </a:extLst>
          </p:cNvPr>
          <p:cNvSpPr/>
          <p:nvPr/>
        </p:nvSpPr>
        <p:spPr>
          <a:xfrm>
            <a:off x="6571916" y="854075"/>
            <a:ext cx="2572084" cy="3461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English Grammar and Composition </a:t>
            </a:r>
          </a:p>
        </p:txBody>
      </p:sp>
      <p:sp>
        <p:nvSpPr>
          <p:cNvPr id="8" name="Content Placeholder 7">
            <a:extLst>
              <a:ext uri="{FF2B5EF4-FFF2-40B4-BE49-F238E27FC236}">
                <a16:creationId xmlns:a16="http://schemas.microsoft.com/office/drawing/2014/main" id="{87EADEB6-CC06-00B7-0370-25EED346E884}"/>
              </a:ext>
            </a:extLst>
          </p:cNvPr>
          <p:cNvSpPr>
            <a:spLocks noGrp="1"/>
          </p:cNvSpPr>
          <p:nvPr>
            <p:ph idx="1"/>
          </p:nvPr>
        </p:nvSpPr>
        <p:spPr>
          <a:xfrm>
            <a:off x="2946734" y="1868487"/>
            <a:ext cx="5111750" cy="4568826"/>
          </a:xfrm>
        </p:spPr>
        <p:txBody>
          <a:bodyPr/>
          <a:lstStyle/>
          <a:p>
            <a:r>
              <a:rPr lang="en-US" dirty="0"/>
              <a:t>Topic: Connector </a:t>
            </a:r>
          </a:p>
        </p:txBody>
      </p:sp>
    </p:spTree>
    <p:extLst>
      <p:ext uri="{BB962C8B-B14F-4D97-AF65-F5344CB8AC3E}">
        <p14:creationId xmlns:p14="http://schemas.microsoft.com/office/powerpoint/2010/main" val="202384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ker.jpg"/>
          <p:cNvPicPr>
            <a:picLocks noChangeAspect="1"/>
          </p:cNvPicPr>
          <p:nvPr/>
        </p:nvPicPr>
        <p:blipFill>
          <a:blip r:embed="rId2"/>
          <a:stretch>
            <a:fillRect/>
          </a:stretch>
        </p:blipFill>
        <p:spPr>
          <a:xfrm>
            <a:off x="76200" y="76200"/>
            <a:ext cx="4495800" cy="5029200"/>
          </a:xfrm>
          <a:prstGeom prst="rect">
            <a:avLst/>
          </a:prstGeom>
        </p:spPr>
      </p:pic>
      <p:sp>
        <p:nvSpPr>
          <p:cNvPr id="2" name="Rectangle 1"/>
          <p:cNvSpPr/>
          <p:nvPr/>
        </p:nvSpPr>
        <p:spPr>
          <a:xfrm>
            <a:off x="76200" y="5257800"/>
            <a:ext cx="89916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lumMod val="75000"/>
                  </a:schemeClr>
                </a:solidFill>
                <a:latin typeface="Nikosban"/>
              </a:rPr>
              <a:t>Look at the pictures. </a:t>
            </a:r>
          </a:p>
          <a:p>
            <a:r>
              <a:rPr lang="en-US" sz="3200" dirty="0">
                <a:solidFill>
                  <a:schemeClr val="accent2">
                    <a:lumMod val="75000"/>
                  </a:schemeClr>
                </a:solidFill>
                <a:latin typeface="Nikosban"/>
              </a:rPr>
              <a:t>( Teacher have to explain about connectors.) </a:t>
            </a:r>
            <a:endParaRPr lang="en-US" dirty="0">
              <a:solidFill>
                <a:schemeClr val="accent2">
                  <a:lumMod val="75000"/>
                </a:schemeClr>
              </a:solidFill>
              <a:latin typeface="Nikosban"/>
            </a:endParaRPr>
          </a:p>
        </p:txBody>
      </p:sp>
      <p:pic>
        <p:nvPicPr>
          <p:cNvPr id="5" name="Picture 4" descr="connector.gif"/>
          <p:cNvPicPr>
            <a:picLocks noChangeAspect="1"/>
          </p:cNvPicPr>
          <p:nvPr/>
        </p:nvPicPr>
        <p:blipFill>
          <a:blip r:embed="rId3"/>
          <a:stretch>
            <a:fillRect/>
          </a:stretch>
        </p:blipFill>
        <p:spPr>
          <a:xfrm>
            <a:off x="4648200" y="76200"/>
            <a:ext cx="44196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junctions-1-728.jpg"/>
          <p:cNvPicPr>
            <a:picLocks noChangeAspect="1"/>
          </p:cNvPicPr>
          <p:nvPr/>
        </p:nvPicPr>
        <p:blipFill rotWithShape="1">
          <a:blip r:embed="rId2"/>
          <a:srcRect b="4456"/>
          <a:stretch/>
        </p:blipFill>
        <p:spPr>
          <a:xfrm>
            <a:off x="228600" y="152400"/>
            <a:ext cx="8610600" cy="3352800"/>
          </a:xfrm>
          <a:prstGeom prst="rect">
            <a:avLst/>
          </a:prstGeom>
        </p:spPr>
      </p:pic>
      <p:pic>
        <p:nvPicPr>
          <p:cNvPr id="3" name="Picture 2" descr="conjunction-4.png"/>
          <p:cNvPicPr>
            <a:picLocks noChangeAspect="1"/>
          </p:cNvPicPr>
          <p:nvPr/>
        </p:nvPicPr>
        <p:blipFill rotWithShape="1">
          <a:blip r:embed="rId3"/>
          <a:srcRect l="4085" r="3426" b="3588"/>
          <a:stretch/>
        </p:blipFill>
        <p:spPr>
          <a:xfrm>
            <a:off x="1790700" y="3581400"/>
            <a:ext cx="5486399"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junction-3.jpg"/>
          <p:cNvPicPr>
            <a:picLocks noChangeAspect="1"/>
          </p:cNvPicPr>
          <p:nvPr/>
        </p:nvPicPr>
        <p:blipFill>
          <a:blip r:embed="rId2"/>
          <a:stretch>
            <a:fillRect/>
          </a:stretch>
        </p:blipFill>
        <p:spPr>
          <a:xfrm>
            <a:off x="76200" y="0"/>
            <a:ext cx="9005455" cy="6771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8839200" cy="533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solidFill>
                <a:srgbClr val="DA465F"/>
              </a:solidFill>
              <a:latin typeface="Book Antiqua" pitchFamily="18" charset="0"/>
            </a:endParaRPr>
          </a:p>
          <a:p>
            <a:pPr algn="ctr"/>
            <a:r>
              <a:rPr lang="en-US" sz="3600" b="1" dirty="0">
                <a:solidFill>
                  <a:srgbClr val="DA465F"/>
                </a:solidFill>
                <a:latin typeface="Book Antiqua" pitchFamily="18" charset="0"/>
              </a:rPr>
              <a:t>Learning Outcomes:</a:t>
            </a:r>
          </a:p>
          <a:p>
            <a:pPr algn="ctr"/>
            <a:endParaRPr lang="en-US" sz="3600" b="1" dirty="0">
              <a:solidFill>
                <a:srgbClr val="DA465F"/>
              </a:solidFill>
              <a:latin typeface="Book Antiqua" pitchFamily="18" charset="0"/>
            </a:endParaRPr>
          </a:p>
          <a:p>
            <a:r>
              <a:rPr lang="en-US" sz="3600" b="1" dirty="0">
                <a:solidFill>
                  <a:srgbClr val="002060"/>
                </a:solidFill>
                <a:latin typeface="Nikosban"/>
              </a:rPr>
              <a:t>By the end of the lesson the students will be able to</a:t>
            </a:r>
          </a:p>
          <a:p>
            <a:r>
              <a:rPr lang="en-US" sz="3200" b="1" dirty="0">
                <a:solidFill>
                  <a:srgbClr val="002060"/>
                </a:solidFill>
                <a:latin typeface="Nikosban"/>
                <a:sym typeface="Wingdings 2"/>
              </a:rPr>
              <a:t>      say</a:t>
            </a:r>
            <a:r>
              <a:rPr lang="en-US" sz="3200" b="1" dirty="0">
                <a:solidFill>
                  <a:srgbClr val="002060"/>
                </a:solidFill>
                <a:latin typeface="Nikosban"/>
              </a:rPr>
              <a:t> what a connector means.</a:t>
            </a:r>
          </a:p>
          <a:p>
            <a:endParaRPr lang="en-US" sz="3200" b="1" dirty="0">
              <a:solidFill>
                <a:srgbClr val="002060"/>
              </a:solidFill>
              <a:latin typeface="Nikosban"/>
              <a:sym typeface="Wingdings 2"/>
            </a:endParaRPr>
          </a:p>
          <a:p>
            <a:r>
              <a:rPr lang="en-US" sz="3200" b="1" dirty="0">
                <a:solidFill>
                  <a:srgbClr val="002060"/>
                </a:solidFill>
                <a:latin typeface="Nikosban"/>
                <a:sym typeface="Wingdings 2"/>
              </a:rPr>
              <a:t>      identify connectors in texts</a:t>
            </a:r>
            <a:r>
              <a:rPr lang="en-US" sz="3200" b="1" dirty="0">
                <a:solidFill>
                  <a:srgbClr val="002060"/>
                </a:solidFill>
                <a:latin typeface="Nikosban"/>
              </a:rPr>
              <a:t>.</a:t>
            </a:r>
          </a:p>
          <a:p>
            <a:endParaRPr lang="en-US" sz="3200" b="1" dirty="0">
              <a:solidFill>
                <a:srgbClr val="002060"/>
              </a:solidFill>
              <a:latin typeface="Nikosban"/>
            </a:endParaRPr>
          </a:p>
          <a:p>
            <a:pPr marL="457200" indent="-457200"/>
            <a:r>
              <a:rPr lang="en-US" sz="3200" b="1" dirty="0">
                <a:solidFill>
                  <a:srgbClr val="002060"/>
                </a:solidFill>
                <a:latin typeface="Nikosban"/>
                <a:sym typeface="Wingdings 2"/>
              </a:rPr>
              <a:t>	  </a:t>
            </a:r>
            <a:r>
              <a:rPr lang="en-US" sz="3200" b="1">
                <a:solidFill>
                  <a:srgbClr val="002060"/>
                </a:solidFill>
                <a:latin typeface="Nikosban"/>
              </a:rPr>
              <a:t>use connectors</a:t>
            </a:r>
            <a:r>
              <a:rPr lang="en-US" sz="3200" b="1" dirty="0">
                <a:solidFill>
                  <a:srgbClr val="002060"/>
                </a:solidFill>
                <a:latin typeface="Nikosban"/>
              </a:rPr>
              <a:t>.</a:t>
            </a:r>
          </a:p>
          <a:p>
            <a:pPr marL="457200" indent="-457200"/>
            <a:endParaRPr lang="en-US" sz="3200" b="1" dirty="0">
              <a:solidFill>
                <a:srgbClr val="002060"/>
              </a:solidFill>
              <a:latin typeface="Nikosban"/>
            </a:endParaRPr>
          </a:p>
          <a:p>
            <a:pPr marL="457200" indent="-457200"/>
            <a:r>
              <a:rPr lang="en-US" sz="2800" b="1" dirty="0">
                <a:solidFill>
                  <a:srgbClr val="002060"/>
                </a:solidFill>
                <a:latin typeface="Nikosban"/>
                <a:sym typeface="Wingdings 2"/>
              </a:rPr>
              <a:t>	</a:t>
            </a:r>
            <a:endParaRPr lang="en-US" sz="2800" b="1" dirty="0">
              <a:solidFill>
                <a:srgbClr val="002060"/>
              </a:solidFill>
              <a:latin typeface="Nikosban"/>
            </a:endParaRPr>
          </a:p>
        </p:txBody>
      </p:sp>
      <p:sp>
        <p:nvSpPr>
          <p:cNvPr id="3" name="Oval 2"/>
          <p:cNvSpPr/>
          <p:nvPr/>
        </p:nvSpPr>
        <p:spPr>
          <a:xfrm>
            <a:off x="609600" y="152400"/>
            <a:ext cx="8077200" cy="9906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3">
                    <a:lumMod val="75000"/>
                  </a:schemeClr>
                </a:solidFill>
                <a:latin typeface="Kikosban"/>
              </a:rPr>
              <a:t>Today’s lesson: connectors</a:t>
            </a:r>
          </a:p>
        </p:txBody>
      </p:sp>
    </p:spTree>
    <p:extLst>
      <p:ext uri="{BB962C8B-B14F-4D97-AF65-F5344CB8AC3E}">
        <p14:creationId xmlns:p14="http://schemas.microsoft.com/office/powerpoint/2010/main" val="26338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647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accent6"/>
                </a:solidFill>
                <a:latin typeface="Kikosban"/>
              </a:rPr>
              <a:t>Read the following text and look at the underlined words.</a:t>
            </a:r>
          </a:p>
          <a:p>
            <a:pPr algn="just"/>
            <a:endParaRPr lang="en-US" sz="2800" dirty="0">
              <a:solidFill>
                <a:schemeClr val="accent6"/>
              </a:solidFill>
              <a:latin typeface="Kikosban"/>
            </a:endParaRPr>
          </a:p>
          <a:p>
            <a:pPr algn="just"/>
            <a:r>
              <a:rPr lang="en-US" sz="3000" dirty="0">
                <a:solidFill>
                  <a:sysClr val="windowText" lastClr="000000"/>
                </a:solidFill>
                <a:latin typeface="Kikosban"/>
              </a:rPr>
              <a:t>Our environment consists of objects </a:t>
            </a:r>
            <a:r>
              <a:rPr lang="en-US" sz="3000" u="sng" dirty="0">
                <a:solidFill>
                  <a:schemeClr val="accent6"/>
                </a:solidFill>
                <a:latin typeface="Kikosban"/>
              </a:rPr>
              <a:t>and</a:t>
            </a:r>
            <a:r>
              <a:rPr lang="en-US" sz="3000" dirty="0">
                <a:solidFill>
                  <a:sysClr val="windowText" lastClr="000000"/>
                </a:solidFill>
                <a:latin typeface="Kikosban"/>
              </a:rPr>
              <a:t> forces. Objects are of two types. They are man-made objects </a:t>
            </a:r>
            <a:r>
              <a:rPr lang="en-US" sz="3000" u="sng" dirty="0">
                <a:solidFill>
                  <a:schemeClr val="accent6"/>
                </a:solidFill>
                <a:latin typeface="Kikosban"/>
              </a:rPr>
              <a:t>and</a:t>
            </a:r>
            <a:r>
              <a:rPr lang="en-US" sz="3000" dirty="0">
                <a:solidFill>
                  <a:sysClr val="windowText" lastClr="000000"/>
                </a:solidFill>
                <a:latin typeface="Kikosban"/>
              </a:rPr>
              <a:t> natural objects. Objects </a:t>
            </a:r>
            <a:r>
              <a:rPr lang="en-US" sz="3000" u="sng" dirty="0">
                <a:solidFill>
                  <a:schemeClr val="accent6"/>
                </a:solidFill>
                <a:latin typeface="Kikosban"/>
              </a:rPr>
              <a:t>such as</a:t>
            </a:r>
            <a:r>
              <a:rPr lang="en-US" sz="3000" dirty="0">
                <a:solidFill>
                  <a:schemeClr val="accent6"/>
                </a:solidFill>
                <a:latin typeface="Kikosban"/>
              </a:rPr>
              <a:t> </a:t>
            </a:r>
            <a:r>
              <a:rPr lang="en-US" sz="3000" dirty="0">
                <a:solidFill>
                  <a:sysClr val="windowText" lastClr="000000"/>
                </a:solidFill>
                <a:latin typeface="Kikosban"/>
              </a:rPr>
              <a:t>roads, houses, bridges, industries are man-made. Objects </a:t>
            </a:r>
            <a:r>
              <a:rPr lang="en-US" sz="3000" u="sng" dirty="0">
                <a:solidFill>
                  <a:schemeClr val="accent6"/>
                </a:solidFill>
                <a:latin typeface="Kikosban"/>
              </a:rPr>
              <a:t>like</a:t>
            </a:r>
            <a:r>
              <a:rPr lang="en-US" sz="3000" dirty="0">
                <a:solidFill>
                  <a:sysClr val="windowText" lastClr="000000"/>
                </a:solidFill>
                <a:latin typeface="Kikosban"/>
              </a:rPr>
              <a:t> forests, rivers, canals, animals are natural. Forces are of two types. They are </a:t>
            </a:r>
            <a:r>
              <a:rPr lang="en-US" sz="3000" u="sng" dirty="0">
                <a:solidFill>
                  <a:schemeClr val="accent6"/>
                </a:solidFill>
                <a:latin typeface="Kikosban"/>
              </a:rPr>
              <a:t>also</a:t>
            </a:r>
            <a:r>
              <a:rPr lang="en-US" sz="3000" dirty="0">
                <a:solidFill>
                  <a:sysClr val="windowText" lastClr="000000"/>
                </a:solidFill>
                <a:latin typeface="Kikosban"/>
              </a:rPr>
              <a:t> man-made </a:t>
            </a:r>
            <a:r>
              <a:rPr lang="en-US" sz="3000" u="sng" dirty="0">
                <a:solidFill>
                  <a:schemeClr val="accent6"/>
                </a:solidFill>
                <a:latin typeface="Kikosban"/>
              </a:rPr>
              <a:t>and</a:t>
            </a:r>
            <a:r>
              <a:rPr lang="en-US" sz="3000" dirty="0">
                <a:solidFill>
                  <a:sysClr val="windowText" lastClr="000000"/>
                </a:solidFill>
                <a:latin typeface="Kikosban"/>
              </a:rPr>
              <a:t> natural. Electricity is man-made. But forces </a:t>
            </a:r>
            <a:r>
              <a:rPr lang="en-US" sz="3000" u="sng" dirty="0">
                <a:solidFill>
                  <a:schemeClr val="accent6"/>
                </a:solidFill>
                <a:latin typeface="Kikosban"/>
              </a:rPr>
              <a:t>namely</a:t>
            </a:r>
            <a:r>
              <a:rPr lang="en-US" sz="3000" dirty="0">
                <a:solidFill>
                  <a:sysClr val="windowText" lastClr="000000"/>
                </a:solidFill>
                <a:latin typeface="Kikosban"/>
              </a:rPr>
              <a:t> sun, storms, currents, earthquakes, volcanoes are natural. </a:t>
            </a:r>
            <a:endParaRPr lang="en-US" sz="300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1295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latin typeface="Nikosban"/>
              </a:rPr>
              <a:t>What does a connector mean?</a:t>
            </a:r>
          </a:p>
        </p:txBody>
      </p:sp>
      <p:sp>
        <p:nvSpPr>
          <p:cNvPr id="3" name="Rectangle 2"/>
          <p:cNvSpPr/>
          <p:nvPr/>
        </p:nvSpPr>
        <p:spPr>
          <a:xfrm>
            <a:off x="193964" y="1524000"/>
            <a:ext cx="8763000"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accent4">
                    <a:lumMod val="75000"/>
                  </a:schemeClr>
                </a:solidFill>
                <a:latin typeface="Nikosban"/>
              </a:rPr>
              <a:t>A connector is a word or a phrase that links other words or phrases or clauses in a sentence or composition or speech in order to maintain sequence and coherence of events</a:t>
            </a:r>
            <a:r>
              <a:rPr lang="en-US" sz="3200" dirty="0">
                <a:solidFill>
                  <a:sysClr val="windowText" lastClr="000000"/>
                </a:solidFill>
                <a:latin typeface="Nikosban"/>
              </a:rPr>
              <a:t>. </a:t>
            </a:r>
          </a:p>
          <a:p>
            <a:endParaRPr lang="en-US" sz="3200" dirty="0">
              <a:solidFill>
                <a:sysClr val="windowText" lastClr="000000"/>
              </a:solidFill>
              <a:latin typeface="Nikosban"/>
            </a:endParaRPr>
          </a:p>
          <a:p>
            <a:r>
              <a:rPr lang="en-US" sz="3200" dirty="0">
                <a:solidFill>
                  <a:schemeClr val="accent6">
                    <a:lumMod val="50000"/>
                  </a:schemeClr>
                </a:solidFill>
                <a:latin typeface="Nikosban"/>
              </a:rPr>
              <a:t>Such as: already, and,  therefore, but, yet, in brief, on the other    hand , finally.</a:t>
            </a:r>
            <a:br>
              <a:rPr lang="en-US" sz="3200" dirty="0">
                <a:solidFill>
                  <a:schemeClr val="accent6">
                    <a:lumMod val="50000"/>
                  </a:schemeClr>
                </a:solidFill>
                <a:latin typeface="Nikosban"/>
              </a:rPr>
            </a:br>
            <a:endParaRPr lang="en-US" sz="3200" dirty="0">
              <a:solidFill>
                <a:schemeClr val="accent6">
                  <a:lumMod val="50000"/>
                </a:schemeClr>
              </a:solidFill>
              <a:latin typeface="Nikosb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839200" cy="571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000" dirty="0">
                <a:solidFill>
                  <a:schemeClr val="accent2">
                    <a:lumMod val="75000"/>
                  </a:schemeClr>
                </a:solidFill>
                <a:latin typeface="Nikosban"/>
              </a:rPr>
              <a:t>Words or phrases used to show sequence</a:t>
            </a:r>
          </a:p>
          <a:p>
            <a:r>
              <a:rPr lang="en-US" sz="3000" dirty="0">
                <a:solidFill>
                  <a:schemeClr val="accent2">
                    <a:lumMod val="75000"/>
                  </a:schemeClr>
                </a:solidFill>
                <a:latin typeface="Nikosban"/>
              </a:rPr>
              <a:t>     of events:</a:t>
            </a:r>
          </a:p>
          <a:p>
            <a:pPr marL="457200" indent="-457200">
              <a:buFont typeface="Arial" pitchFamily="34" charset="0"/>
              <a:buChar char="•"/>
            </a:pPr>
            <a:r>
              <a:rPr lang="en-US" sz="3000" dirty="0">
                <a:solidFill>
                  <a:schemeClr val="accent2">
                    <a:lumMod val="75000"/>
                  </a:schemeClr>
                </a:solidFill>
                <a:latin typeface="Nikosban"/>
              </a:rPr>
              <a:t>first, firstly, already, before, after , at first, earlier, formerly, previously , at the beginning etc.</a:t>
            </a:r>
          </a:p>
          <a:p>
            <a:pPr marL="457200" indent="-457200">
              <a:buFont typeface="Arial" pitchFamily="34" charset="0"/>
              <a:buChar char="•"/>
            </a:pPr>
            <a:r>
              <a:rPr lang="en-US" sz="3000" dirty="0">
                <a:solidFill>
                  <a:schemeClr val="accent2">
                    <a:lumMod val="75000"/>
                  </a:schemeClr>
                </a:solidFill>
                <a:latin typeface="Nikosban"/>
              </a:rPr>
              <a:t>second, secondly, third, thirdly, in the middle of, at the end, lastly, at last, finally etc.</a:t>
            </a:r>
          </a:p>
          <a:p>
            <a:endParaRPr lang="en-US" sz="3000" dirty="0">
              <a:solidFill>
                <a:sysClr val="windowText" lastClr="000000"/>
              </a:solidFill>
              <a:latin typeface="Nikosban"/>
            </a:endParaRPr>
          </a:p>
          <a:p>
            <a:r>
              <a:rPr lang="en-US" sz="3000" dirty="0">
                <a:solidFill>
                  <a:sysClr val="windowText" lastClr="000000"/>
                </a:solidFill>
                <a:latin typeface="Nikosban"/>
              </a:rPr>
              <a:t>Example: </a:t>
            </a:r>
            <a:r>
              <a:rPr lang="en-US" sz="3000" dirty="0" err="1">
                <a:solidFill>
                  <a:sysClr val="windowText" lastClr="000000"/>
                </a:solidFill>
                <a:latin typeface="Nikosban"/>
              </a:rPr>
              <a:t>Tamim</a:t>
            </a:r>
            <a:r>
              <a:rPr lang="en-US" sz="3000" dirty="0">
                <a:solidFill>
                  <a:sysClr val="windowText" lastClr="000000"/>
                </a:solidFill>
                <a:latin typeface="Nikosban"/>
              </a:rPr>
              <a:t> wants to go abroad. </a:t>
            </a:r>
            <a:r>
              <a:rPr lang="en-US" sz="3000" u="sng" dirty="0">
                <a:solidFill>
                  <a:schemeClr val="accent6">
                    <a:lumMod val="50000"/>
                  </a:schemeClr>
                </a:solidFill>
                <a:latin typeface="Nikosban"/>
              </a:rPr>
              <a:t>First</a:t>
            </a:r>
            <a:r>
              <a:rPr lang="en-US" sz="3000" dirty="0">
                <a:solidFill>
                  <a:sysClr val="windowText" lastClr="000000"/>
                </a:solidFill>
                <a:latin typeface="Nikosban"/>
              </a:rPr>
              <a:t> he has to have some skills. </a:t>
            </a:r>
            <a:r>
              <a:rPr lang="en-US" sz="3000" u="sng" dirty="0">
                <a:solidFill>
                  <a:schemeClr val="accent6">
                    <a:lumMod val="50000"/>
                  </a:schemeClr>
                </a:solidFill>
                <a:latin typeface="Nikosban"/>
              </a:rPr>
              <a:t>Then</a:t>
            </a:r>
            <a:r>
              <a:rPr lang="en-US" sz="3000" dirty="0">
                <a:solidFill>
                  <a:sysClr val="windowText" lastClr="000000"/>
                </a:solidFill>
                <a:latin typeface="Nikosban"/>
              </a:rPr>
              <a:t> he has to have a passport. </a:t>
            </a:r>
            <a:r>
              <a:rPr lang="en-US" sz="3000" u="sng" dirty="0">
                <a:solidFill>
                  <a:schemeClr val="accent6">
                    <a:lumMod val="50000"/>
                  </a:schemeClr>
                </a:solidFill>
                <a:latin typeface="Nikosban"/>
              </a:rPr>
              <a:t>After that</a:t>
            </a:r>
            <a:r>
              <a:rPr lang="en-US" sz="3000" dirty="0">
                <a:solidFill>
                  <a:schemeClr val="accent6">
                    <a:lumMod val="50000"/>
                  </a:schemeClr>
                </a:solidFill>
                <a:latin typeface="Nikosban"/>
              </a:rPr>
              <a:t> </a:t>
            </a:r>
            <a:r>
              <a:rPr lang="en-US" sz="3000" dirty="0">
                <a:solidFill>
                  <a:sysClr val="windowText" lastClr="000000"/>
                </a:solidFill>
                <a:latin typeface="Nikosban"/>
              </a:rPr>
              <a:t>he has to get visa from the country he wants to go. </a:t>
            </a:r>
          </a:p>
          <a:p>
            <a:endParaRPr lang="en-US" sz="3200" b="1" dirty="0">
              <a:solidFill>
                <a:sysClr val="windowText" lastClr="000000"/>
              </a:solidFill>
              <a:latin typeface="Nikosban"/>
            </a:endParaRPr>
          </a:p>
          <a:p>
            <a:pPr>
              <a:buNone/>
            </a:pPr>
            <a:r>
              <a:rPr lang="en-US" dirty="0"/>
              <a:t> </a:t>
            </a:r>
            <a:endParaRPr lang="en-US" b="1" dirty="0"/>
          </a:p>
        </p:txBody>
      </p:sp>
      <p:sp>
        <p:nvSpPr>
          <p:cNvPr id="3" name="Oval 2"/>
          <p:cNvSpPr/>
          <p:nvPr/>
        </p:nvSpPr>
        <p:spPr>
          <a:xfrm>
            <a:off x="457200" y="152400"/>
            <a:ext cx="8229600" cy="6858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Nikosban"/>
              </a:rPr>
              <a:t>List of connectors:</a:t>
            </a:r>
            <a:endParaRPr lang="en-US" sz="3200" dirty="0">
              <a:solidFill>
                <a:srgbClr val="00B050"/>
              </a:solidFill>
              <a:latin typeface="Nikosb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1027</Words>
  <Application>Microsoft Office PowerPoint</Application>
  <PresentationFormat>On-screen Show (4:3)</PresentationFormat>
  <Paragraphs>122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Jamil &amp; Rafee</dc:creator>
  <cp:lastModifiedBy>8801743071062</cp:lastModifiedBy>
  <cp:revision>88</cp:revision>
  <dcterms:created xsi:type="dcterms:W3CDTF">2006-08-16T00:00:00Z</dcterms:created>
  <dcterms:modified xsi:type="dcterms:W3CDTF">2022-11-11T07:55:51Z</dcterms:modified>
</cp:coreProperties>
</file>