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9" r:id="rId2"/>
    <p:sldId id="274" r:id="rId3"/>
    <p:sldId id="264" r:id="rId4"/>
    <p:sldId id="265" r:id="rId5"/>
    <p:sldId id="260" r:id="rId6"/>
    <p:sldId id="262" r:id="rId7"/>
    <p:sldId id="261" r:id="rId8"/>
    <p:sldId id="263" r:id="rId9"/>
    <p:sldId id="272" r:id="rId10"/>
    <p:sldId id="27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35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notesMaster" Target="notesMasters/notesMaster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2149F-CA95-468D-A69E-DD40AE367CA3}" type="datetimeFigureOut">
              <a:rPr lang="en-US" smtClean="0"/>
              <a:t>11/9/2022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E96E0-E3B4-4B11-A99A-CF1F1AF6A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2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</a:t>
            </a:r>
            <a:r>
              <a:rPr lang="en-US" baseline="0" dirty="0"/>
              <a:t> can be a pair work or teachers can ask few students to describe the picture.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E96E0-E3B4-4B11-A99A-CF1F1AF6A5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45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students can write the paragraph</a:t>
            </a:r>
            <a:r>
              <a:rPr lang="en-US" baseline="0" dirty="0"/>
              <a:t> using the clue. Then the teacher can ask 1 /2  students to read out the paragraph and tell the other students to check their answers. If it is needed teacher can correct their answers here.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E96E0-E3B4-4B11-A99A-CF1F1AF6A5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144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7" Type="http://schemas.openxmlformats.org/officeDocument/2006/relationships/image" Target="../media/image9.png" /><Relationship Id="rId2" Type="http://schemas.openxmlformats.org/officeDocument/2006/relationships/image" Target="../media/image4.jp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8.jpeg" /><Relationship Id="rId5" Type="http://schemas.openxmlformats.org/officeDocument/2006/relationships/image" Target="../media/image7.jpeg" /><Relationship Id="rId4" Type="http://schemas.openxmlformats.org/officeDocument/2006/relationships/image" Target="../media/image6.jpeg" 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 /><Relationship Id="rId3" Type="http://schemas.openxmlformats.org/officeDocument/2006/relationships/image" Target="../media/image10.jpg" /><Relationship Id="rId7" Type="http://schemas.openxmlformats.org/officeDocument/2006/relationships/image" Target="../media/image13.jpeg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2.jpg" /><Relationship Id="rId5" Type="http://schemas.openxmlformats.org/officeDocument/2006/relationships/image" Target="../media/image11.jpg" /><Relationship Id="rId4" Type="http://schemas.openxmlformats.org/officeDocument/2006/relationships/image" Target="../media/image4.jpg" /><Relationship Id="rId9" Type="http://schemas.openxmlformats.org/officeDocument/2006/relationships/image" Target="../media/image15.jpeg" 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 /><Relationship Id="rId13" Type="http://schemas.openxmlformats.org/officeDocument/2006/relationships/image" Target="../media/image25.jpeg" /><Relationship Id="rId3" Type="http://schemas.openxmlformats.org/officeDocument/2006/relationships/image" Target="../media/image16.jpeg" /><Relationship Id="rId7" Type="http://schemas.openxmlformats.org/officeDocument/2006/relationships/image" Target="../media/image19.jpeg" /><Relationship Id="rId12" Type="http://schemas.openxmlformats.org/officeDocument/2006/relationships/image" Target="../media/image24.jpe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8.jpeg" /><Relationship Id="rId11" Type="http://schemas.openxmlformats.org/officeDocument/2006/relationships/image" Target="../media/image23.jpeg" /><Relationship Id="rId5" Type="http://schemas.openxmlformats.org/officeDocument/2006/relationships/image" Target="../media/image17.jpeg" /><Relationship Id="rId10" Type="http://schemas.openxmlformats.org/officeDocument/2006/relationships/image" Target="../media/image22.gif" /><Relationship Id="rId4" Type="http://schemas.openxmlformats.org/officeDocument/2006/relationships/image" Target="../media/image10.jpg" /><Relationship Id="rId9" Type="http://schemas.openxmlformats.org/officeDocument/2006/relationships/image" Target="../media/image21.jpeg" 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 /><Relationship Id="rId3" Type="http://schemas.openxmlformats.org/officeDocument/2006/relationships/image" Target="../media/image10.jpg" /><Relationship Id="rId7" Type="http://schemas.openxmlformats.org/officeDocument/2006/relationships/image" Target="../media/image20.jpeg" /><Relationship Id="rId2" Type="http://schemas.openxmlformats.org/officeDocument/2006/relationships/image" Target="../media/image16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19.jpeg" /><Relationship Id="rId5" Type="http://schemas.openxmlformats.org/officeDocument/2006/relationships/image" Target="../media/image18.jpeg" /><Relationship Id="rId4" Type="http://schemas.openxmlformats.org/officeDocument/2006/relationships/image" Target="../media/image17.jpeg" 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 /><Relationship Id="rId2" Type="http://schemas.openxmlformats.org/officeDocument/2006/relationships/image" Target="../media/image26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4038600"/>
            <a:ext cx="2535226" cy="1905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>
            <a:off x="2542104" y="1600200"/>
            <a:ext cx="734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47639" y="1601450"/>
            <a:ext cx="66236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0" y="1600200"/>
            <a:ext cx="120738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001687" y="1600200"/>
            <a:ext cx="11705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67200" y="1601450"/>
            <a:ext cx="9476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657600" y="1601450"/>
            <a:ext cx="78258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71104" y="1600200"/>
            <a:ext cx="734496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1905"/>
                <a:pattFill prst="pct90">
                  <a:fgClr>
                    <a:srgbClr val="E7318C"/>
                  </a:fgClr>
                  <a:bgClr>
                    <a:schemeClr val="bg1"/>
                  </a:bgClr>
                </a:patt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endParaRPr lang="en-US" sz="8800" b="1" cap="none" spc="0" dirty="0">
              <a:ln w="1905"/>
              <a:pattFill prst="pct90">
                <a:fgClr>
                  <a:srgbClr val="E7318C"/>
                </a:fgClr>
                <a:bgClr>
                  <a:schemeClr val="bg1"/>
                </a:bgClr>
              </a:patt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8513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819400"/>
            <a:ext cx="7924800" cy="30469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editors panel: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Ranjit Poddar, Associate Professor (English) TTC, Dhaka, Md. Jahangir Hasan (English), Assistant Professor TTC, Rangpur and Urmila Khaled Assistant Professor (English) TTC, Dhaka.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direction, valuable suggestions and intensive supervision have enriched the model contents.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3988" y="726141"/>
            <a:ext cx="5661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Acknowledgement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800" y="1915180"/>
            <a:ext cx="79248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MoE, DSHE, NCTB &amp; A2I respective of officials</a:t>
            </a:r>
          </a:p>
        </p:txBody>
      </p:sp>
    </p:spTree>
    <p:extLst>
      <p:ext uri="{BB962C8B-B14F-4D97-AF65-F5344CB8AC3E}">
        <p14:creationId xmlns:p14="http://schemas.microsoft.com/office/powerpoint/2010/main" val="56504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2959" y="5500871"/>
            <a:ext cx="1096241" cy="82372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914400" y="685800"/>
            <a:ext cx="70149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dirty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 YOU ALL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0927" y="1828800"/>
            <a:ext cx="3563776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053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09596" y="1489364"/>
            <a:ext cx="7543800" cy="35052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002060"/>
                </a:solidFill>
              </a:rPr>
              <a:t>Note for the honourable teachers: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</a:rPr>
              <a:t>The subject teachers are requested to read the notes given below the slides.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Notes are given bellow the slide no. 6 and 7.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3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67001" y="1752600"/>
            <a:ext cx="6400799" cy="181588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Mst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Sewli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Khatun</a:t>
            </a:r>
            <a:endParaRPr lang="en-US" sz="2800" b="1" dirty="0">
              <a:solidFill>
                <a:srgbClr val="E7318C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Assistant Teacher of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Bangala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Kazi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Sydhur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 Rahman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Smrity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 High School,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Ullapara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Sirajgonj</a:t>
            </a:r>
            <a:r>
              <a:rPr lang="en-US" sz="2800" b="1" dirty="0">
                <a:solidFill>
                  <a:srgbClr val="E7318C"/>
                </a:solidFill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4092476"/>
            <a:ext cx="6324600" cy="230832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SUBJECT: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English 1st Paper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CLASS: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Six/Seven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Topic: </a:t>
            </a:r>
            <a:r>
              <a:rPr lang="en-US" sz="2800" b="1" dirty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Paragraph on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“Your Reading Room”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600200" y="66675"/>
            <a:ext cx="5943600" cy="1228725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E7318C"/>
                </a:solidFill>
                <a:latin typeface="+mj-lt"/>
              </a:rPr>
              <a:t>INTRODUCTION</a:t>
            </a:r>
          </a:p>
        </p:txBody>
      </p:sp>
      <p:pic>
        <p:nvPicPr>
          <p:cNvPr id="6" name="Picture 11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199" y="5384595"/>
            <a:ext cx="1323641" cy="1340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7">
            <a:extLst>
              <a:ext uri="{FF2B5EF4-FFF2-40B4-BE49-F238E27FC236}">
                <a16:creationId xmlns:a16="http://schemas.microsoft.com/office/drawing/2014/main" id="{DBA6B237-8314-F101-01FF-260605AB3A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317" y="1485651"/>
            <a:ext cx="1747765" cy="1563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62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5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1" descr="C:\Program Files\Microsoft Office\MEDIA\CAGCAT10\j033607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5715000"/>
            <a:ext cx="1018840" cy="1031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3007" y="829270"/>
            <a:ext cx="5729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solidFill>
                  <a:srgbClr val="FF0066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Learning Outcomes</a:t>
            </a:r>
            <a:endParaRPr lang="en-US" sz="5400" b="1" cap="none" spc="0" dirty="0">
              <a:ln w="1905"/>
              <a:solidFill>
                <a:srgbClr val="FF0066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hevron 2"/>
          <p:cNvSpPr/>
          <p:nvPr/>
        </p:nvSpPr>
        <p:spPr>
          <a:xfrm>
            <a:off x="713509" y="4267200"/>
            <a:ext cx="429491" cy="381000"/>
          </a:xfrm>
          <a:prstGeom prst="chevron">
            <a:avLst>
              <a:gd name="adj" fmla="val 6454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427982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</a:rPr>
              <a:t>After this lesson the students will be able to-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4114800"/>
            <a:ext cx="6629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write a paragraph on </a:t>
            </a:r>
            <a:r>
              <a:rPr lang="en-US" sz="3200" b="1" dirty="0"/>
              <a:t>“Your reading room”</a:t>
            </a:r>
          </a:p>
        </p:txBody>
      </p:sp>
      <p:sp>
        <p:nvSpPr>
          <p:cNvPr id="8" name="Chevron 7"/>
          <p:cNvSpPr/>
          <p:nvPr/>
        </p:nvSpPr>
        <p:spPr>
          <a:xfrm>
            <a:off x="713509" y="3480375"/>
            <a:ext cx="429491" cy="381000"/>
          </a:xfrm>
          <a:prstGeom prst="chevron">
            <a:avLst>
              <a:gd name="adj" fmla="val 64545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3352800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talk about a picture.</a:t>
            </a:r>
          </a:p>
        </p:txBody>
      </p:sp>
    </p:spTree>
    <p:extLst>
      <p:ext uri="{BB962C8B-B14F-4D97-AF65-F5344CB8AC3E}">
        <p14:creationId xmlns:p14="http://schemas.microsoft.com/office/powerpoint/2010/main" val="4176400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210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8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8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3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3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5" grpId="0"/>
      <p:bldP spid="8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1264227"/>
            <a:ext cx="2204123" cy="20574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291936"/>
            <a:ext cx="1600200" cy="16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62" t="4106" r="18821"/>
          <a:stretch/>
        </p:blipFill>
        <p:spPr>
          <a:xfrm flipH="1">
            <a:off x="294109" y="3810000"/>
            <a:ext cx="1687091" cy="243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82"/>
          <a:stretch/>
        </p:blipFill>
        <p:spPr>
          <a:xfrm>
            <a:off x="6136795" y="4262662"/>
            <a:ext cx="2585410" cy="15352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170709"/>
            <a:ext cx="1327023" cy="21832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18" y="4454835"/>
            <a:ext cx="2098365" cy="209836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8600" y="76200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Look at the pictures and find out which things are usually needed in a reading room?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982" y="3304309"/>
            <a:ext cx="226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B050"/>
                </a:solidFill>
              </a:rPr>
              <a:t>Bookshelf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49782" y="3380509"/>
            <a:ext cx="2646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B050"/>
                </a:solidFill>
              </a:rPr>
              <a:t>Refrigerator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73982" y="3304309"/>
            <a:ext cx="22652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>
                <a:solidFill>
                  <a:srgbClr val="00B050"/>
                </a:solidFill>
              </a:rPr>
              <a:t>Table clock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40327" y="6059269"/>
            <a:ext cx="1593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00B050"/>
                </a:solidFill>
              </a:rPr>
              <a:t>Chair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72071" y="5983069"/>
            <a:ext cx="16333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00B050"/>
                </a:solidFill>
              </a:rPr>
              <a:t>Bowl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0" y="5906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rgbClr val="00B050"/>
                </a:solidFill>
              </a:rPr>
              <a:t>Table</a:t>
            </a:r>
          </a:p>
        </p:txBody>
      </p:sp>
    </p:spTree>
    <p:extLst>
      <p:ext uri="{BB962C8B-B14F-4D97-AF65-F5344CB8AC3E}">
        <p14:creationId xmlns:p14="http://schemas.microsoft.com/office/powerpoint/2010/main" val="495960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picture. This is Karim’s reading room. Now describe the picture. (Pair Work)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0" y="1200329"/>
            <a:ext cx="9144000" cy="5657671"/>
            <a:chOff x="0" y="1352729"/>
            <a:chExt cx="9144000" cy="5657671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2" t="13531" b="8171"/>
            <a:stretch/>
          </p:blipFill>
          <p:spPr>
            <a:xfrm>
              <a:off x="0" y="1352729"/>
              <a:ext cx="9144000" cy="5657671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19200" y="2119470"/>
              <a:ext cx="3581718" cy="3343291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4248323"/>
              <a:ext cx="3238500" cy="2428875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1400" y="3530461"/>
              <a:ext cx="3327539" cy="332753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554" y="3530461"/>
              <a:ext cx="540360" cy="54036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2599" y="3301861"/>
              <a:ext cx="846074" cy="84607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DCDADB"/>
                </a:clrFrom>
                <a:clrTo>
                  <a:srgbClr val="DCDAD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37" t="7146" r="13938"/>
            <a:stretch/>
          </p:blipFill>
          <p:spPr>
            <a:xfrm>
              <a:off x="6320121" y="5676666"/>
              <a:ext cx="947456" cy="114669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65594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999" y="938049"/>
            <a:ext cx="263378" cy="26337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0" y="0"/>
            <a:ext cx="2846480" cy="2190772"/>
            <a:chOff x="0" y="1"/>
            <a:chExt cx="2846480" cy="219077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2"/>
            <a:stretch/>
          </p:blipFill>
          <p:spPr>
            <a:xfrm>
              <a:off x="0" y="1"/>
              <a:ext cx="2846480" cy="2190772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5979" y="602682"/>
              <a:ext cx="1114970" cy="1040749"/>
            </a:xfrm>
            <a:prstGeom prst="rect">
              <a:avLst/>
            </a:prstGeom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DFE"/>
                </a:clrFrom>
                <a:clrTo>
                  <a:srgbClr val="FFFD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65383"/>
              <a:ext cx="1008128" cy="756096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EFCFD"/>
                </a:clrFrom>
                <a:clrTo>
                  <a:srgbClr val="FEFC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3000" y="985633"/>
              <a:ext cx="1035846" cy="1035846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14463" y="985633"/>
              <a:ext cx="168211" cy="16821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9" cstate="print">
              <a:clrChange>
                <a:clrFrom>
                  <a:srgbClr val="DCDADB"/>
                </a:clrFrom>
                <a:clrTo>
                  <a:srgbClr val="DCDADB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637" t="7146" r="13938"/>
            <a:stretch/>
          </p:blipFill>
          <p:spPr>
            <a:xfrm>
              <a:off x="1905000" y="1777108"/>
              <a:ext cx="294938" cy="356961"/>
            </a:xfrm>
            <a:prstGeom prst="rect">
              <a:avLst/>
            </a:prstGeom>
          </p:spPr>
        </p:pic>
      </p:grpSp>
      <p:pic>
        <p:nvPicPr>
          <p:cNvPr id="13" name="Picture 12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44106" y="0"/>
            <a:ext cx="1699894" cy="227085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07020" y="2209800"/>
            <a:ext cx="82273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Karim is a student. He has a reading room. It has two windows and one door. There are a         , a        and a       . On the table there are a       and a       . Books are nicely arranged in the bookshelf. His reading room is very neat and clean. It also serves the purpose  of his           room.       loves his reading room very much.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0" t="5178" r="2673" b="10492"/>
          <a:stretch/>
        </p:blipFill>
        <p:spPr>
          <a:xfrm>
            <a:off x="2707860" y="3352800"/>
            <a:ext cx="797340" cy="47400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200400"/>
            <a:ext cx="721382" cy="73821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3279015"/>
            <a:ext cx="838200" cy="68511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82" y="3858814"/>
            <a:ext cx="588817" cy="58881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3810000"/>
            <a:ext cx="762000" cy="7620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DFE"/>
              </a:clrFrom>
              <a:clrTo>
                <a:srgbClr val="FFFD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872" y="5416104"/>
            <a:ext cx="1008128" cy="75609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96000" y="5484655"/>
            <a:ext cx="685800" cy="9161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95600" y="0"/>
            <a:ext cx="4953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B050"/>
                </a:solidFill>
              </a:rPr>
              <a:t>Re-write the following passage using the name of the pictures. </a:t>
            </a:r>
          </a:p>
        </p:txBody>
      </p:sp>
    </p:spTree>
    <p:extLst>
      <p:ext uri="{BB962C8B-B14F-4D97-AF65-F5344CB8AC3E}">
        <p14:creationId xmlns:p14="http://schemas.microsoft.com/office/powerpoint/2010/main" val="57042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95071"/>
            <a:ext cx="8915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Answering the following questions write a paragraph on “</a:t>
            </a:r>
            <a:r>
              <a:rPr lang="en-US" sz="3200" b="1" dirty="0">
                <a:solidFill>
                  <a:schemeClr val="accent2">
                    <a:lumMod val="75000"/>
                  </a:schemeClr>
                </a:solidFill>
              </a:rPr>
              <a:t>Your Reading Room</a:t>
            </a:r>
            <a:r>
              <a:rPr lang="en-US" sz="3200" b="1" dirty="0">
                <a:solidFill>
                  <a:srgbClr val="00B050"/>
                </a:solidFill>
              </a:rPr>
              <a:t>”. (10 minutes)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811018"/>
            <a:ext cx="660095" cy="660095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610100" y="4280241"/>
            <a:ext cx="4408580" cy="2425359"/>
            <a:chOff x="4610100" y="4280241"/>
            <a:chExt cx="4408580" cy="242535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12"/>
            <a:stretch/>
          </p:blipFill>
          <p:spPr>
            <a:xfrm>
              <a:off x="4610100" y="4280241"/>
              <a:ext cx="4408580" cy="2425359"/>
            </a:xfrm>
            <a:prstGeom prst="rect">
              <a:avLst/>
            </a:prstGeom>
          </p:spPr>
        </p:pic>
        <p:grpSp>
          <p:nvGrpSpPr>
            <p:cNvPr id="15" name="Group 14"/>
            <p:cNvGrpSpPr/>
            <p:nvPr/>
          </p:nvGrpSpPr>
          <p:grpSpPr>
            <a:xfrm>
              <a:off x="4610100" y="4811018"/>
              <a:ext cx="3428821" cy="1808023"/>
              <a:chOff x="4610100" y="4811018"/>
              <a:chExt cx="3428821" cy="1808023"/>
            </a:xfrm>
          </p:grpSpPr>
          <p:pic>
            <p:nvPicPr>
              <p:cNvPr id="4" name="Picture 3"/>
              <p:cNvPicPr>
                <a:picLocks noChangeAspect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449717" y="4811018"/>
                <a:ext cx="1224449" cy="1208782"/>
              </a:xfrm>
              <a:prstGeom prst="rect">
                <a:avLst/>
              </a:prstGeom>
            </p:spPr>
          </p:pic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DFE"/>
                  </a:clrFrom>
                  <a:clrTo>
                    <a:srgbClr val="FFFDFE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10100" y="5520994"/>
                <a:ext cx="1418464" cy="1063849"/>
              </a:xfrm>
              <a:prstGeom prst="rect">
                <a:avLst/>
              </a:prstGeom>
            </p:spPr>
          </p:pic>
          <p:pic>
            <p:nvPicPr>
              <p:cNvPr id="6" name="Picture 5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EFCFD"/>
                  </a:clrFrom>
                  <a:clrTo>
                    <a:srgbClr val="FEFCFD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400800" y="5172266"/>
                <a:ext cx="1638121" cy="1412577"/>
              </a:xfrm>
              <a:prstGeom prst="rect">
                <a:avLst/>
              </a:prstGeom>
            </p:spPr>
          </p:pic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814390" y="5066009"/>
                <a:ext cx="320490" cy="320490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 rotWithShape="1">
              <a:blip r:embed="rId8" cstate="print">
                <a:clrChange>
                  <a:clrFrom>
                    <a:srgbClr val="DCDADB"/>
                  </a:clrFrom>
                  <a:clrTo>
                    <a:srgbClr val="DCDADB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3637" t="7146" r="13938"/>
              <a:stretch/>
            </p:blipFill>
            <p:spPr>
              <a:xfrm>
                <a:off x="7543800" y="6019800"/>
                <a:ext cx="495121" cy="599241"/>
              </a:xfrm>
              <a:prstGeom prst="rect">
                <a:avLst/>
              </a:prstGeom>
            </p:spPr>
          </p:pic>
        </p:grpSp>
      </p:grpSp>
      <p:sp>
        <p:nvSpPr>
          <p:cNvPr id="10" name="TextBox 9"/>
          <p:cNvSpPr txBox="1"/>
          <p:nvPr/>
        </p:nvSpPr>
        <p:spPr>
          <a:xfrm>
            <a:off x="152400" y="1472625"/>
            <a:ext cx="525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1. What is a reading room?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2400" y="20822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2. What things are there in your reading room?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" y="2667000"/>
            <a:ext cx="7373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3. How is your reading room arranged?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" y="3200400"/>
            <a:ext cx="4229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4. How does it look?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836" y="3733800"/>
            <a:ext cx="61809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5. How do you feel in your reading room?</a:t>
            </a:r>
          </a:p>
        </p:txBody>
      </p:sp>
    </p:spTree>
    <p:extLst>
      <p:ext uri="{BB962C8B-B14F-4D97-AF65-F5344CB8AC3E}">
        <p14:creationId xmlns:p14="http://schemas.microsoft.com/office/powerpoint/2010/main" val="34247292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64286" y="152400"/>
            <a:ext cx="287931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7400" y="5334000"/>
            <a:ext cx="5105400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a paragraph about your own classroom.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5029200" cy="3771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5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428</Words>
  <Application>Microsoft Office PowerPoint</Application>
  <PresentationFormat>On-screen Show (4:3)</PresentationFormat>
  <Paragraphs>50</Paragraphs>
  <Slides>11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8801743071062</cp:lastModifiedBy>
  <cp:revision>89</cp:revision>
  <dcterms:created xsi:type="dcterms:W3CDTF">2006-08-16T00:00:00Z</dcterms:created>
  <dcterms:modified xsi:type="dcterms:W3CDTF">2022-11-09T12:45:21Z</dcterms:modified>
</cp:coreProperties>
</file>