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6" r:id="rId17"/>
    <p:sldId id="270" r:id="rId18"/>
    <p:sldId id="272" r:id="rId19"/>
    <p:sldId id="273" r:id="rId20"/>
    <p:sldId id="271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868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44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581400" y="-76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1616EA7-2CD9-4DFE-A3A6-65AA2A85C81E}" type="datetime2">
              <a:rPr lang="en-US" smtClean="0"/>
              <a:t>Saturday, November 12, 2022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2743200" y="65532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আব্দুস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সালাম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০১৭৩৩-১৩৭৮০০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lowchart: Collate 9"/>
          <p:cNvSpPr/>
          <p:nvPr userDrawn="1"/>
        </p:nvSpPr>
        <p:spPr>
          <a:xfrm>
            <a:off x="76200" y="1981200"/>
            <a:ext cx="152400" cy="3200400"/>
          </a:xfrm>
          <a:prstGeom prst="flowChartCollate">
            <a:avLst/>
          </a:prstGeom>
          <a:gradFill>
            <a:gsLst>
              <a:gs pos="0">
                <a:srgbClr val="00B050"/>
              </a:gs>
              <a:gs pos="25850">
                <a:srgbClr val="FFFF00"/>
              </a:gs>
              <a:gs pos="73350">
                <a:srgbClr val="FFFF00"/>
              </a:gs>
              <a:gs pos="50000">
                <a:srgbClr val="FF0000"/>
              </a:gs>
              <a:gs pos="100000">
                <a:srgbClr val="00B05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০০০০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Flowchart: Collate 11"/>
          <p:cNvSpPr/>
          <p:nvPr userDrawn="1"/>
        </p:nvSpPr>
        <p:spPr>
          <a:xfrm>
            <a:off x="8915400" y="1828800"/>
            <a:ext cx="152400" cy="3200400"/>
          </a:xfrm>
          <a:prstGeom prst="flowChartCollate">
            <a:avLst/>
          </a:prstGeom>
          <a:gradFill>
            <a:gsLst>
              <a:gs pos="0">
                <a:srgbClr val="00B050"/>
              </a:gs>
              <a:gs pos="25850">
                <a:srgbClr val="FFFF00"/>
              </a:gs>
              <a:gs pos="73350">
                <a:srgbClr val="FFFF00"/>
              </a:gs>
              <a:gs pos="50000">
                <a:srgbClr val="FF0000"/>
              </a:gs>
              <a:gs pos="100000">
                <a:srgbClr val="00B05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০০০০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18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ook.gov.bd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8153399" cy="3581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0" y="4724400"/>
            <a:ext cx="6477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উপস্থিত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172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98" y="511877"/>
            <a:ext cx="2590802" cy="3593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133600" y="4267200"/>
            <a:ext cx="4610101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পাবলিক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প্রকাশ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45601"/>
            <a:ext cx="2514600" cy="359299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8103" r="11841" b="8103"/>
          <a:stretch/>
        </p:blipFill>
        <p:spPr bwMode="auto">
          <a:xfrm>
            <a:off x="6019800" y="393177"/>
            <a:ext cx="2770909" cy="3697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8200" y="5181600"/>
            <a:ext cx="769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পাবলিক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ফোনের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45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33600" y="3962400"/>
            <a:ext cx="4610101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স্বাস্থ্যসেবা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548986"/>
            <a:ext cx="2619375" cy="33372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94855"/>
            <a:ext cx="2743200" cy="350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1" y="4913586"/>
            <a:ext cx="81901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জনগনের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স্বাস্থ্যসেবা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পৌছে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দেয়ার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টেলিমিডিসিন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তোলা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হয়েছে।এর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স্বাস্থ্যখাতে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ইতিবাচক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64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33600" y="3962400"/>
            <a:ext cx="4610101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আয়কর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রির্টান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প্রস্তুতকরণ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77" y="514350"/>
            <a:ext cx="2869623" cy="3219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514350"/>
            <a:ext cx="2514601" cy="3219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1" y="51816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বসেই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আয়কর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দাতারা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আয়করের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রির্টান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14350"/>
            <a:ext cx="25146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8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0526" y="4267200"/>
            <a:ext cx="4610101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স্থানান্তর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06" y="2169968"/>
            <a:ext cx="3971925" cy="19448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20" y="417368"/>
            <a:ext cx="3857625" cy="16481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30" y="417368"/>
            <a:ext cx="3807834" cy="16481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30" y="2259523"/>
            <a:ext cx="3891394" cy="19448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0520" y="5181600"/>
            <a:ext cx="813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ক্যাশ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কার্ড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ব্যাংকিং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ইলেক্ট্রনিক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ট্রান্সফার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সিস্টেম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ইত্যাদির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প্রেরন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দ্রুত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47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0526" y="3200400"/>
            <a:ext cx="4610101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পরিসেবায়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বিল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পরিশোধ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533400"/>
            <a:ext cx="2971799" cy="228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533400"/>
            <a:ext cx="2590800" cy="228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4267200"/>
            <a:ext cx="807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নাগরিক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সুবিধার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বিদ্যুত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কিংবা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গ্যাস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পরিসেবায়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পরিশোধ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ভোগান্তি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হতো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ফোনের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পরিশোধ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33400"/>
            <a:ext cx="263236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33600" y="3733800"/>
            <a:ext cx="4610101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28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পরিবহন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1000"/>
            <a:ext cx="1676400" cy="31048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49" y="454431"/>
            <a:ext cx="1695451" cy="3031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82640"/>
            <a:ext cx="1752600" cy="3031377"/>
          </a:xfrm>
          <a:prstGeom prst="rect">
            <a:avLst/>
          </a:prstGeom>
        </p:spPr>
      </p:pic>
      <p:pic>
        <p:nvPicPr>
          <p:cNvPr id="1026" name="Picture 2" descr="C:\Users\D P HIGH SCHOOL\Desktop\new download\Bangladesh-Biman-Airlines-Ticket-booking-bd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2743200" cy="391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" y="4953000"/>
            <a:ext cx="807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মোবাইলে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ট্রেন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বিমানের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টিকেট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সংগ্রহ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0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78268" y="5379299"/>
            <a:ext cx="4610101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err="1" smtClean="0"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2800" kern="0" noProof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noProof="0" dirty="0" err="1" smtClean="0">
                <a:latin typeface="NikoshBAN" pitchFamily="2" charset="0"/>
                <a:cs typeface="NikoshBAN" pitchFamily="2" charset="0"/>
              </a:rPr>
              <a:t>রেজি</a:t>
            </a:r>
            <a:r>
              <a:rPr lang="en-US" sz="2800" kern="0" noProof="0" dirty="0" smtClean="0">
                <a:latin typeface="NikoshBAN" pitchFamily="2" charset="0"/>
                <a:cs typeface="NikoshBAN" pitchFamily="2" charset="0"/>
              </a:rPr>
              <a:t>: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40132"/>
            <a:ext cx="2590800" cy="40842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59" y="640132"/>
            <a:ext cx="2328041" cy="40842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38" y="640132"/>
            <a:ext cx="3682562" cy="408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5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449284" y="337457"/>
            <a:ext cx="4103916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B050"/>
              </a:gs>
              <a:gs pos="27000">
                <a:srgbClr val="FFFFFF"/>
              </a:gs>
              <a:gs pos="1333">
                <a:srgbClr val="00B050"/>
              </a:gs>
              <a:gs pos="91000">
                <a:srgbClr val="00B05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একক</a:t>
            </a:r>
            <a:r>
              <a:rPr kumimoji="0" lang="en-US" sz="4400" b="1" i="0" u="none" strike="noStrike" kern="0" cap="none" spc="0" normalizeH="0" baseline="0" noProof="0" dirty="0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</a:t>
            </a:r>
            <a:endParaRPr kumimoji="0" lang="en-US" sz="4400" b="1" i="0" u="none" strike="noStrike" kern="0" cap="none" spc="0" normalizeH="0" baseline="0" noProof="0" dirty="0">
              <a:ln w="18000">
                <a:solidFill>
                  <a:srgbClr val="DA1F28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00100" y="2425461"/>
            <a:ext cx="8039100" cy="723216"/>
          </a:xfrm>
          <a:prstGeom prst="roundRect">
            <a:avLst/>
          </a:prstGeom>
          <a:gradFill rotWithShape="1">
            <a:gsLst>
              <a:gs pos="73000">
                <a:sysClr val="window" lastClr="FFFFFF"/>
              </a:gs>
              <a:gs pos="20000">
                <a:srgbClr val="7D3C4A">
                  <a:lumMod val="60000"/>
                  <a:lumOff val="40000"/>
                </a:srgbClr>
              </a:gs>
              <a:gs pos="27000">
                <a:srgbClr val="FFFFFF"/>
              </a:gs>
              <a:gs pos="91000">
                <a:srgbClr val="7D3C4A">
                  <a:lumMod val="60000"/>
                  <a:lumOff val="40000"/>
                </a:srgbClr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নিচের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কোনটির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মাধ্যম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টেলিমিডিসিন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সেবা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পাওয়া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যায়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5400" y="3794029"/>
            <a:ext cx="2743201" cy="723216"/>
          </a:xfrm>
          <a:prstGeom prst="roundRect">
            <a:avLst/>
          </a:prstGeom>
          <a:gradFill rotWithShape="1">
            <a:gsLst>
              <a:gs pos="73000">
                <a:sysClr val="window" lastClr="FFFFFF"/>
              </a:gs>
              <a:gs pos="20000">
                <a:srgbClr val="FFFF00"/>
              </a:gs>
              <a:gs pos="27000">
                <a:srgbClr val="FFFFFF"/>
              </a:gs>
              <a:gs pos="91000">
                <a:srgbClr val="FFFF0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 । ই-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পুজি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304800" y="2396552"/>
            <a:ext cx="495300" cy="723216"/>
          </a:xfrm>
          <a:prstGeom prst="homePlate">
            <a:avLst/>
          </a:prstGeom>
          <a:gradFill>
            <a:gsLst>
              <a:gs pos="73000">
                <a:sysClr val="window" lastClr="FFFFFF"/>
              </a:gs>
              <a:gs pos="16000">
                <a:srgbClr val="00B050"/>
              </a:gs>
              <a:gs pos="27000">
                <a:srgbClr val="FFFFFF"/>
              </a:gs>
              <a:gs pos="91000">
                <a:srgbClr val="00B050"/>
              </a:gs>
            </a:gsLst>
            <a:lin ang="16200000" scaled="0"/>
          </a:gradFill>
          <a:ln w="25400" cap="flat" cmpd="sng" algn="ctr">
            <a:solidFill>
              <a:srgbClr val="2DA2B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1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95400" y="5170030"/>
            <a:ext cx="2743201" cy="723216"/>
          </a:xfrm>
          <a:prstGeom prst="roundRect">
            <a:avLst/>
          </a:prstGeom>
          <a:gradFill rotWithShape="1">
            <a:gsLst>
              <a:gs pos="73000">
                <a:sysClr val="window" lastClr="FFFFFF"/>
              </a:gs>
              <a:gs pos="20000">
                <a:srgbClr val="FFFF00"/>
              </a:gs>
              <a:gs pos="27000">
                <a:srgbClr val="FFFFFF"/>
              </a:gs>
              <a:gs pos="91000">
                <a:srgbClr val="FFFF0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গ। ই-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স্বাস্থ্যসেবা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257800" y="3794029"/>
            <a:ext cx="2743201" cy="723216"/>
          </a:xfrm>
          <a:prstGeom prst="roundRect">
            <a:avLst/>
          </a:prstGeom>
          <a:gradFill rotWithShape="1">
            <a:gsLst>
              <a:gs pos="73000">
                <a:sysClr val="window" lastClr="FFFFFF"/>
              </a:gs>
              <a:gs pos="20000">
                <a:srgbClr val="FFFF00"/>
              </a:gs>
              <a:gs pos="27000">
                <a:srgbClr val="FFFFFF"/>
              </a:gs>
              <a:gs pos="91000">
                <a:srgbClr val="FFFF0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 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ই-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বুক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257802" y="5170030"/>
            <a:ext cx="2743201" cy="723216"/>
          </a:xfrm>
          <a:prstGeom prst="roundRect">
            <a:avLst/>
          </a:prstGeom>
          <a:gradFill rotWithShape="1">
            <a:gsLst>
              <a:gs pos="73000">
                <a:sysClr val="window" lastClr="FFFFFF"/>
              </a:gs>
              <a:gs pos="20000">
                <a:srgbClr val="FFFF00"/>
              </a:gs>
              <a:gs pos="27000">
                <a:srgbClr val="FFFFFF"/>
              </a:gs>
              <a:gs pos="91000">
                <a:srgbClr val="FFFF0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ঘ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পরিবহন</a:t>
            </a:r>
            <a:endParaRPr kumimoji="0" lang="en-IN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16627" y="1295400"/>
            <a:ext cx="4332516" cy="908957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2060"/>
              </a:gs>
              <a:gs pos="27000">
                <a:srgbClr val="FFFFFF"/>
              </a:gs>
              <a:gs pos="91000">
                <a:srgbClr val="002060"/>
              </a:gs>
            </a:gsLst>
            <a:lin ang="16200000" scaled="0"/>
          </a:gradFill>
          <a:ln w="57150">
            <a:solidFill>
              <a:srgbClr val="DA1F28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উত্তরটি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সঠিক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নয়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375806" y="1257300"/>
            <a:ext cx="4354287" cy="908957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2060"/>
              </a:gs>
              <a:gs pos="27000">
                <a:srgbClr val="FFFFFF"/>
              </a:gs>
              <a:gs pos="91000">
                <a:srgbClr val="002060"/>
              </a:gs>
            </a:gsLst>
            <a:lin ang="16200000" scaled="0"/>
          </a:gradFill>
          <a:ln w="57150">
            <a:solidFill>
              <a:srgbClr val="DA1F28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উত্তরটি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সঠিক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47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5" grpId="2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09800" y="762000"/>
            <a:ext cx="4354287" cy="908957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2060"/>
              </a:gs>
              <a:gs pos="27000">
                <a:srgbClr val="FFFFFF"/>
              </a:gs>
              <a:gs pos="91000">
                <a:srgbClr val="002060"/>
              </a:gs>
            </a:gsLst>
            <a:lin ang="16200000" scaled="0"/>
          </a:gradFill>
          <a:ln w="57150">
            <a:solidFill>
              <a:srgbClr val="DA1F28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জোড়ায়</a:t>
            </a: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243840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নাগরিক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381000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পাঠ্যপুস্তক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প্রাপ্তির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প্লাটফর্ম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</a:t>
            </a:r>
            <a:endParaRPr lang="en-US" sz="2800" dirty="0"/>
          </a:p>
        </p:txBody>
      </p:sp>
      <p:sp>
        <p:nvSpPr>
          <p:cNvPr id="6" name="Right Arrow 5"/>
          <p:cNvSpPr/>
          <p:nvPr/>
        </p:nvSpPr>
        <p:spPr>
          <a:xfrm>
            <a:off x="380999" y="2498980"/>
            <a:ext cx="1219200" cy="8935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88882" y="3924299"/>
            <a:ext cx="1211317" cy="8398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২.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60476" y="531167"/>
            <a:ext cx="1715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: ৮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32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95350" y="1676400"/>
            <a:ext cx="7600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কার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মাধ্যমে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এসএ,সিএস,বিএস,বিআরএস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এর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নকল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/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পর্চা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/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খতিয়ান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এর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অনুলিপি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সংগ্রহ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করা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যায়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। </a:t>
            </a: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6800" y="3352800"/>
            <a:ext cx="7600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সকল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পাঠ্য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পুস্তক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অনলাইনে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সহজে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প্রাপ্তির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জন্য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সরকারি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ভাবে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একটি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প্ল্যাটফর্ম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তৈরি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করা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হয়েছে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। </a:t>
            </a: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819650" y="5755106"/>
            <a:ext cx="2895600" cy="609600"/>
          </a:xfrm>
          <a:prstGeom prst="roundRect">
            <a:avLst/>
          </a:prstGeom>
          <a:solidFill>
            <a:srgbClr val="2DA2BF"/>
          </a:solidFill>
          <a:ln w="25400" cap="flat" cmpd="sng" algn="ctr">
            <a:solidFill>
              <a:srgbClr val="2DA2B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ই-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বুক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516836" y="5715000"/>
            <a:ext cx="2895600" cy="609600"/>
          </a:xfrm>
          <a:prstGeom prst="roundRect">
            <a:avLst/>
          </a:prstGeom>
          <a:solidFill>
            <a:srgbClr val="2DA2BF"/>
          </a:solidFill>
          <a:ln w="25400" cap="flat" cmpd="sng" algn="ctr">
            <a:solidFill>
              <a:srgbClr val="2DA2B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ই-</a:t>
            </a: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পর্চা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64636" y="4876799"/>
            <a:ext cx="3074068" cy="722073"/>
          </a:xfrm>
          <a:prstGeom prst="roundRect">
            <a:avLst/>
          </a:prstGeom>
          <a:gradFill>
            <a:gsLst>
              <a:gs pos="9583">
                <a:srgbClr val="FFFF00"/>
              </a:gs>
              <a:gs pos="23000">
                <a:schemeClr val="bg1"/>
              </a:gs>
              <a:gs pos="86000">
                <a:schemeClr val="bg1"/>
              </a:gs>
              <a:gs pos="91000">
                <a:srgbClr val="FFFF00"/>
              </a:gs>
            </a:gsLst>
            <a:lin ang="5400000" scaled="0"/>
          </a:gradFill>
          <a:ln w="25400" cap="flat" cmpd="sng" algn="ctr">
            <a:solidFill>
              <a:srgbClr val="2DA2B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সমাধান</a:t>
            </a:r>
            <a:endParaRPr kumimoji="0" lang="en-IN" sz="4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421132" y="515007"/>
            <a:ext cx="4103916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B050"/>
              </a:gs>
              <a:gs pos="27000">
                <a:srgbClr val="FFFFFF"/>
              </a:gs>
              <a:gs pos="1333">
                <a:srgbClr val="00B050"/>
              </a:gs>
              <a:gs pos="91000">
                <a:srgbClr val="00B05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lvl="0" algn="ctr"/>
            <a:r>
              <a:rPr lang="bn-BD" sz="54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28600" y="1905000"/>
            <a:ext cx="609600" cy="8935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04800" y="3581400"/>
            <a:ext cx="605658" cy="8398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২.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60476" y="531167"/>
            <a:ext cx="1715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: ৫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46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/>
          <p:cNvSpPr/>
          <p:nvPr/>
        </p:nvSpPr>
        <p:spPr>
          <a:xfrm>
            <a:off x="380996" y="492579"/>
            <a:ext cx="2209804" cy="2135637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  <a:ln w="25400" cap="flat" cmpd="tri" algn="ctr">
            <a:gradFill>
              <a:gsLst>
                <a:gs pos="0">
                  <a:srgbClr val="FF0000"/>
                </a:gs>
                <a:gs pos="49000">
                  <a:srgbClr val="00B050"/>
                </a:gs>
                <a:gs pos="100000">
                  <a:srgbClr val="002060"/>
                </a:gs>
              </a:gsLst>
              <a:lin ang="5400000" scaled="0"/>
            </a:gradFill>
            <a:prstDash val="solid"/>
          </a:ln>
          <a:effectLst/>
        </p:spPr>
      </p:sp>
      <p:sp>
        <p:nvSpPr>
          <p:cNvPr id="32" name="Rounded Rectangle 31"/>
          <p:cNvSpPr/>
          <p:nvPr/>
        </p:nvSpPr>
        <p:spPr>
          <a:xfrm>
            <a:off x="591455" y="2743200"/>
            <a:ext cx="3548742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মো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: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আব্দুস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সালাম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91455" y="3620184"/>
            <a:ext cx="3635039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দত্তপাড়া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উচ্চ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বিদ্যালয়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61773" y="5372784"/>
            <a:ext cx="3620408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kern="0" noProof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: ৫০ </a:t>
            </a:r>
            <a:r>
              <a:rPr lang="en-US" sz="3600" kern="0" noProof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572000" y="5204952"/>
            <a:ext cx="4114800" cy="891048"/>
          </a:xfrm>
          <a:prstGeom prst="roundRect">
            <a:avLst>
              <a:gd name="adj" fmla="val 50000"/>
            </a:avLst>
          </a:prstGeom>
          <a:gradFill rotWithShape="1">
            <a:gsLst>
              <a:gs pos="77000">
                <a:sysClr val="window" lastClr="FFFFFF"/>
              </a:gs>
              <a:gs pos="12000">
                <a:srgbClr val="FFFF00"/>
              </a:gs>
              <a:gs pos="23000">
                <a:srgbClr val="FFFFFF"/>
              </a:gs>
              <a:gs pos="93000">
                <a:srgbClr val="00B050"/>
              </a:gs>
            </a:gsLst>
            <a:lin ang="16200000" scaled="0"/>
          </a:gradFill>
          <a:ln w="57150">
            <a:solidFill>
              <a:srgbClr val="0070C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আই,সি,টির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প্রয়োগ</a:t>
            </a: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066392" y="4305984"/>
            <a:ext cx="3620408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B050"/>
              </a:gs>
              <a:gs pos="27000">
                <a:srgbClr val="FFFFFF"/>
              </a:gs>
              <a:gs pos="91000">
                <a:srgbClr val="00B050"/>
              </a:gs>
            </a:gsLst>
            <a:lin ang="16200000" scaled="0"/>
          </a:gradFill>
          <a:ln w="57150">
            <a:solidFill>
              <a:srgbClr val="DA1F28">
                <a:lumMod val="60000"/>
                <a:lumOff val="40000"/>
              </a:srgb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পাঠের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বিষয়বস্তু</a:t>
            </a: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066392" y="3391584"/>
            <a:ext cx="3620408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B050"/>
              </a:gs>
              <a:gs pos="27000">
                <a:srgbClr val="FFFFFF"/>
              </a:gs>
              <a:gs pos="91000">
                <a:srgbClr val="00B050"/>
              </a:gs>
            </a:gsLst>
            <a:lin ang="16200000" scaled="0"/>
          </a:gradFill>
          <a:ln w="57150">
            <a:solidFill>
              <a:srgbClr val="DA1F28">
                <a:lumMod val="60000"/>
                <a:lumOff val="40000"/>
              </a:srgb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বিষয়ঃ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সি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টি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113125" y="2477184"/>
            <a:ext cx="3620408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B050"/>
              </a:gs>
              <a:gs pos="27000">
                <a:srgbClr val="FFFFFF"/>
              </a:gs>
              <a:gs pos="91000">
                <a:srgbClr val="00B050"/>
              </a:gs>
            </a:gsLst>
            <a:lin ang="16200000" scaled="0"/>
          </a:gradFill>
          <a:ln w="57150">
            <a:solidFill>
              <a:srgbClr val="DA1F28">
                <a:lumMod val="60000"/>
                <a:lumOff val="40000"/>
              </a:srgb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শ্রেণীঃ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৮ম</a:t>
            </a: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590800" y="609600"/>
            <a:ext cx="3505200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>
                  <a:lumMod val="81000"/>
                </a:sysClr>
              </a:gs>
              <a:gs pos="9583">
                <a:srgbClr val="00B050"/>
              </a:gs>
              <a:gs pos="83332">
                <a:srgbClr val="FFFF6D"/>
              </a:gs>
              <a:gs pos="20000">
                <a:srgbClr val="FFFF00"/>
              </a:gs>
              <a:gs pos="27000">
                <a:srgbClr val="FFFFFF"/>
              </a:gs>
              <a:gs pos="91000">
                <a:srgbClr val="00B050"/>
              </a:gs>
            </a:gsLst>
            <a:lin ang="16200000" scaled="0"/>
          </a:gradFill>
          <a:ln w="57150">
            <a:solidFill>
              <a:srgbClr val="DA1F28">
                <a:lumMod val="60000"/>
                <a:lumOff val="40000"/>
              </a:srgb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360071" y="612062"/>
            <a:ext cx="18389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en-US" sz="4800" b="1" i="0" u="none" strike="noStrike" kern="0" cap="none" spc="50" normalizeH="0" baseline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6086" y="4495800"/>
            <a:ext cx="3620408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০১৭৩৩-১৩৭৮০০</a:t>
            </a: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4098" name="Picture 2" descr="তথ্য ও যোগাযোগ প্রযুক্তি বই অষ্টম শ্রেণী এর চিত্র ফলাফ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596" y="400050"/>
            <a:ext cx="1810204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35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685800" y="3581400"/>
            <a:ext cx="7772400" cy="2743200"/>
          </a:xfrm>
          <a:prstGeom prst="plaque">
            <a:avLst/>
          </a:prstGeom>
          <a:solidFill>
            <a:sysClr val="window" lastClr="FFFFFF"/>
          </a:solidFill>
          <a:ln w="25400" cap="flat" cmpd="sng" algn="ctr">
            <a:solidFill>
              <a:srgbClr val="2DA2B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সরকারি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সকল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কাজেই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তথ্য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ও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যোগাযোগ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প্রযুক্তি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ব্যবহারে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তুমি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কিভাবে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উপকৃত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হতে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পারো</a:t>
            </a:r>
            <a:r>
              <a:rPr kumimoji="0" lang="bn-BD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তা বিশ্লেষণ কর।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237509" y="457200"/>
            <a:ext cx="4354287" cy="908957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B050"/>
              </a:gs>
              <a:gs pos="27000">
                <a:srgbClr val="FFFFFF"/>
              </a:gs>
              <a:gs pos="91000">
                <a:srgbClr val="FFFF00"/>
              </a:gs>
            </a:gsLst>
            <a:lin ang="16200000" scaled="0"/>
          </a:gradFill>
          <a:ln w="57150">
            <a:solidFill>
              <a:srgbClr val="DA1F28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বাড়ির</a:t>
            </a: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8" t="9937" b="31738"/>
          <a:stretch/>
        </p:blipFill>
        <p:spPr>
          <a:xfrm>
            <a:off x="1676400" y="1600200"/>
            <a:ext cx="54102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1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33400"/>
            <a:ext cx="3505200" cy="3962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95400" y="4953000"/>
            <a:ext cx="6128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উপস্থিত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852191"/>
            <a:ext cx="3860395" cy="295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4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09800" y="381000"/>
            <a:ext cx="4114800" cy="891048"/>
          </a:xfrm>
          <a:prstGeom prst="roundRect">
            <a:avLst>
              <a:gd name="adj" fmla="val 50000"/>
            </a:avLst>
          </a:prstGeom>
          <a:gradFill rotWithShape="1">
            <a:gsLst>
              <a:gs pos="77000">
                <a:sysClr val="window" lastClr="FFFFFF"/>
              </a:gs>
              <a:gs pos="12000">
                <a:srgbClr val="FFFF00"/>
              </a:gs>
              <a:gs pos="23000">
                <a:srgbClr val="FFFFFF"/>
              </a:gs>
              <a:gs pos="93000">
                <a:srgbClr val="00B050"/>
              </a:gs>
            </a:gsLst>
            <a:lin ang="16200000" scaled="0"/>
          </a:gradFill>
          <a:ln w="57150">
            <a:solidFill>
              <a:srgbClr val="0070C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পূর্বজ্ঞান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চাই</a:t>
            </a: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491" y="1447800"/>
            <a:ext cx="2593109" cy="3657600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8103" r="11841" b="8103"/>
          <a:stretch/>
        </p:blipFill>
        <p:spPr bwMode="auto">
          <a:xfrm>
            <a:off x="3352801" y="1600200"/>
            <a:ext cx="266469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1675245" y="5486400"/>
            <a:ext cx="5562600" cy="891048"/>
          </a:xfrm>
          <a:prstGeom prst="roundRect">
            <a:avLst>
              <a:gd name="adj" fmla="val 50000"/>
            </a:avLst>
          </a:prstGeom>
          <a:gradFill rotWithShape="1">
            <a:gsLst>
              <a:gs pos="77000">
                <a:sysClr val="window" lastClr="FFFFFF"/>
              </a:gs>
              <a:gs pos="12000">
                <a:srgbClr val="FFFF00"/>
              </a:gs>
              <a:gs pos="23000">
                <a:srgbClr val="FFFFFF"/>
              </a:gs>
              <a:gs pos="93000">
                <a:srgbClr val="00B050"/>
              </a:gs>
            </a:gsLst>
            <a:lin ang="16200000" scaled="0"/>
          </a:gradFill>
          <a:ln w="57150">
            <a:solidFill>
              <a:srgbClr val="0070C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গুলো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2590801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0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3352800" y="693683"/>
            <a:ext cx="2819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en-US" sz="5400" b="1" i="0" u="none" strike="noStrike" kern="0" cap="all" spc="0" normalizeH="0" baseline="0" noProof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পাঠ</a:t>
            </a:r>
            <a:r>
              <a:rPr kumimoji="0" lang="en-US" sz="5400" b="1" i="0" u="none" strike="noStrike" kern="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0" cap="all" spc="0" normalizeH="0" baseline="0" noProof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ঘোষনা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57200" y="2209800"/>
            <a:ext cx="8077200" cy="2971800"/>
          </a:xfrm>
          <a:prstGeom prst="roundRect">
            <a:avLst>
              <a:gd name="adj" fmla="val 50000"/>
            </a:avLst>
          </a:prstGeom>
          <a:gradFill rotWithShape="1">
            <a:gsLst>
              <a:gs pos="77000">
                <a:sysClr val="window" lastClr="FFFFFF"/>
              </a:gs>
              <a:gs pos="6000">
                <a:srgbClr val="FFFF00"/>
              </a:gs>
              <a:gs pos="17499">
                <a:srgbClr val="00B050"/>
              </a:gs>
              <a:gs pos="25000">
                <a:srgbClr val="FFFFFF"/>
              </a:gs>
              <a:gs pos="85835">
                <a:srgbClr val="00B050"/>
              </a:gs>
              <a:gs pos="96000">
                <a:srgbClr val="FFC000"/>
              </a:gs>
            </a:gsLst>
            <a:lin ang="16200000" scaled="0"/>
          </a:gradFill>
          <a:ln w="57150">
            <a:solidFill>
              <a:srgbClr val="0070C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lvl="0" algn="ctr"/>
            <a:r>
              <a:rPr kumimoji="0" lang="en-US" sz="5400" b="1" i="0" u="none" strike="noStrike" kern="0" cap="none" spc="50" normalizeH="0" baseline="0" noProof="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সরকারি</a:t>
            </a:r>
            <a:r>
              <a:rPr kumimoji="0" lang="en-US" sz="5400" b="1" i="0" u="none" strike="noStrike" kern="0" cap="none" spc="50" normalizeH="0" baseline="0" noProof="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0" cap="none" spc="50" normalizeH="0" baseline="0" noProof="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কর্মকান্ডে</a:t>
            </a:r>
            <a:r>
              <a:rPr kumimoji="0" lang="en-US" sz="5400" b="1" i="0" u="none" strike="noStrike" kern="0" cap="none" spc="50" normalizeH="0" baseline="0" noProof="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0" cap="none" spc="50" normalizeH="0" baseline="0" noProof="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তথ্য</a:t>
            </a:r>
            <a:r>
              <a:rPr kumimoji="0" lang="en-US" sz="5400" b="1" i="0" u="none" strike="noStrike" kern="0" cap="none" spc="50" normalizeH="0" baseline="0" noProof="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ও </a:t>
            </a:r>
            <a:r>
              <a:rPr kumimoji="0" lang="en-US" sz="5400" b="1" i="0" u="none" strike="noStrike" kern="0" cap="none" spc="50" normalizeH="0" baseline="0" noProof="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যোগাযোগ</a:t>
            </a:r>
            <a:r>
              <a:rPr kumimoji="0" lang="en-US" sz="5400" b="1" i="0" u="none" strike="noStrike" kern="0" cap="none" spc="50" normalizeH="0" baseline="0" noProof="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0" cap="none" spc="50" normalizeH="0" baseline="0" noProof="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প্রযুক্তির</a:t>
            </a:r>
            <a:r>
              <a:rPr kumimoji="0" lang="en-US" sz="5400" b="1" i="0" u="none" strike="noStrike" kern="0" cap="none" spc="50" normalizeH="0" baseline="0" noProof="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0" cap="none" spc="50" normalizeH="0" baseline="0" noProof="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প্রয়োগ</a:t>
            </a:r>
            <a:endParaRPr lang="en-US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22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838200" y="1621971"/>
            <a:ext cx="6248400" cy="762000"/>
          </a:xfrm>
          <a:prstGeom prst="flowChartTerminator">
            <a:avLst/>
          </a:prstGeom>
          <a:gradFill flip="none" rotWithShape="1">
            <a:gsLst>
              <a:gs pos="84000">
                <a:schemeClr val="bg1"/>
              </a:gs>
              <a:gs pos="92000">
                <a:srgbClr val="FFFF00"/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এই পাঠ শেষে শিক্ষার্থীরা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.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.</a:t>
            </a: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43000" y="5036316"/>
            <a:ext cx="7678054" cy="907284"/>
          </a:xfrm>
          <a:prstGeom prst="roundRect">
            <a:avLst>
              <a:gd name="adj" fmla="val 50000"/>
            </a:avLst>
          </a:prstGeom>
          <a:gradFill rotWithShape="1">
            <a:gsLst>
              <a:gs pos="80000">
                <a:sysClr val="window" lastClr="FFFFFF"/>
              </a:gs>
              <a:gs pos="10000">
                <a:srgbClr val="EB641B"/>
              </a:gs>
              <a:gs pos="24000">
                <a:srgbClr val="FFFFFF"/>
              </a:gs>
              <a:gs pos="92000">
                <a:srgbClr val="EB641B">
                  <a:lumMod val="75000"/>
                </a:srgbClr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আইসিটির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নাগরিক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kern="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300" kern="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kumimoji="0" lang="bn-BD" sz="2300" i="0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43000" y="4030620"/>
            <a:ext cx="7658001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80000">
                <a:sysClr val="window" lastClr="FFFFFF"/>
              </a:gs>
              <a:gs pos="10000">
                <a:srgbClr val="EB641B"/>
              </a:gs>
              <a:gs pos="24000">
                <a:srgbClr val="FFFFFF"/>
              </a:gs>
              <a:gs pos="92000">
                <a:srgbClr val="EB641B">
                  <a:lumMod val="75000"/>
                </a:srgbClr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তথ্য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ও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যোগাযোগ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প্রযুক্তির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গুরুত্বপূর্ন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প্রয়োগ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ব্যাখ্যা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করতে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পারবে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3000" y="2975117"/>
            <a:ext cx="7678053" cy="723216"/>
          </a:xfrm>
          <a:prstGeom prst="roundRect">
            <a:avLst>
              <a:gd name="adj" fmla="val 50000"/>
            </a:avLst>
          </a:prstGeom>
          <a:gradFill rotWithShape="1">
            <a:gsLst>
              <a:gs pos="80000">
                <a:sysClr val="window" lastClr="FFFFFF"/>
              </a:gs>
              <a:gs pos="10000">
                <a:srgbClr val="EB641B"/>
              </a:gs>
              <a:gs pos="24000">
                <a:srgbClr val="FFFFFF"/>
              </a:gs>
              <a:gs pos="92000">
                <a:srgbClr val="EB641B">
                  <a:lumMod val="75000"/>
                </a:srgbClr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সরকারি</a:t>
            </a: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কর্মকান্ডে</a:t>
            </a: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কাজে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আইসিটি</a:t>
            </a:r>
            <a:r>
              <a:rPr kumimoji="0" lang="en-US" sz="23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ব্যবহার</a:t>
            </a:r>
            <a:r>
              <a:rPr kumimoji="0" lang="en-US" sz="23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হয়</a:t>
            </a:r>
            <a:r>
              <a:rPr kumimoji="0" lang="en-US" sz="23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তা</a:t>
            </a:r>
            <a:r>
              <a:rPr kumimoji="0" lang="en-US" sz="23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লিখত</a:t>
            </a:r>
            <a:r>
              <a:rPr kumimoji="0" lang="en-US" sz="23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পারবে</a:t>
            </a:r>
            <a:r>
              <a:rPr kumimoji="0" lang="en-US" sz="23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লিখতে</a:t>
            </a:r>
            <a:r>
              <a:rPr kumimoji="0" 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23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পারবে</a:t>
            </a:r>
            <a:endParaRPr kumimoji="0" lang="en-US" sz="23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16384" y="415613"/>
            <a:ext cx="3429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 err="1" smtClean="0">
                <a:ln w="11430"/>
                <a:gradFill>
                  <a:gsLst>
                    <a:gs pos="25000">
                      <a:srgbClr val="DA1F28">
                        <a:satMod val="155000"/>
                      </a:srgbClr>
                    </a:gs>
                    <a:gs pos="100000">
                      <a:srgbClr val="DA1F28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শিখনফল</a:t>
            </a:r>
            <a:endParaRPr kumimoji="0" lang="en-US" sz="5400" b="1" i="0" u="none" strike="noStrike" kern="0" cap="none" spc="50" normalizeH="0" baseline="0" noProof="0" dirty="0">
              <a:ln w="11430"/>
              <a:gradFill>
                <a:gsLst>
                  <a:gs pos="25000">
                    <a:srgbClr val="DA1F28">
                      <a:satMod val="155000"/>
                    </a:srgbClr>
                  </a:gs>
                  <a:gs pos="100000">
                    <a:srgbClr val="DA1F28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415409" y="2971800"/>
            <a:ext cx="616755" cy="609600"/>
          </a:xfrm>
          <a:prstGeom prst="stripedRightArrow">
            <a:avLst/>
          </a:prstGeom>
          <a:gradFill>
            <a:gsLst>
              <a:gs pos="0">
                <a:srgbClr val="00B050"/>
              </a:gs>
              <a:gs pos="25850">
                <a:srgbClr val="FFFF00"/>
              </a:gs>
              <a:gs pos="78000">
                <a:srgbClr val="FFFF00"/>
              </a:gs>
              <a:gs pos="50000">
                <a:schemeClr val="bg1"/>
              </a:gs>
              <a:gs pos="93000">
                <a:srgbClr val="00B05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riped Right Arrow 7"/>
          <p:cNvSpPr/>
          <p:nvPr/>
        </p:nvSpPr>
        <p:spPr>
          <a:xfrm>
            <a:off x="381000" y="4009838"/>
            <a:ext cx="616755" cy="609600"/>
          </a:xfrm>
          <a:prstGeom prst="stripedRightArrow">
            <a:avLst/>
          </a:prstGeom>
          <a:gradFill>
            <a:gsLst>
              <a:gs pos="0">
                <a:srgbClr val="00B050"/>
              </a:gs>
              <a:gs pos="25850">
                <a:srgbClr val="FFFF00"/>
              </a:gs>
              <a:gs pos="78000">
                <a:srgbClr val="FFFF00"/>
              </a:gs>
              <a:gs pos="50000">
                <a:schemeClr val="bg1"/>
              </a:gs>
              <a:gs pos="93000">
                <a:srgbClr val="00B05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riped Right Arrow 8"/>
          <p:cNvSpPr/>
          <p:nvPr/>
        </p:nvSpPr>
        <p:spPr>
          <a:xfrm>
            <a:off x="381000" y="5036316"/>
            <a:ext cx="616755" cy="609600"/>
          </a:xfrm>
          <a:prstGeom prst="stripedRightArrow">
            <a:avLst/>
          </a:prstGeom>
          <a:gradFill>
            <a:gsLst>
              <a:gs pos="0">
                <a:srgbClr val="00B050"/>
              </a:gs>
              <a:gs pos="25850">
                <a:srgbClr val="FFFF00"/>
              </a:gs>
              <a:gs pos="78000">
                <a:srgbClr val="FFFF00"/>
              </a:gs>
              <a:gs pos="50000">
                <a:schemeClr val="bg1"/>
              </a:gs>
              <a:gs pos="93000">
                <a:srgbClr val="00B05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8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1131" y="838200"/>
            <a:ext cx="7924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kern="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4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4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কর্মকান্ডে</a:t>
            </a:r>
            <a:r>
              <a:rPr lang="en-US" sz="44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4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kern="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44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44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4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kern="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দেখি</a:t>
            </a:r>
            <a:endParaRPr lang="en-US" sz="4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090041" y="2985506"/>
            <a:ext cx="30480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8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43892" y="444062"/>
            <a:ext cx="24016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926" y="1063381"/>
            <a:ext cx="3874071" cy="2641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943238" y="3831701"/>
            <a:ext cx="2636483" cy="566198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00B050"/>
              </a:gs>
              <a:gs pos="27000">
                <a:srgbClr val="FFFFFF"/>
              </a:gs>
              <a:gs pos="91000">
                <a:srgbClr val="00B050"/>
              </a:gs>
            </a:gsLst>
            <a:lin ang="16200000" scaled="0"/>
          </a:gradFill>
          <a:ln w="57150">
            <a:solidFill>
              <a:srgbClr val="DA1F28">
                <a:lumMod val="60000"/>
                <a:lumOff val="40000"/>
              </a:srgb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36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ই-পর্চা</a:t>
            </a:r>
            <a:endParaRPr kumimoji="0" lang="bn-BD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6937" y="4556255"/>
            <a:ext cx="78836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জমি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জমার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রেকর্ড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সংগ্রহের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হয়রানি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হত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৬৪টি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জেলায়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ই-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আবেদন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ডিজিটাল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কৃত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ভবিষ্যত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প্রাপ্তির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পথ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কার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এসএ,সিএস,বিএস,বিআরএস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নকল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/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পর্চা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খতিয়ান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অনুলিপি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সংগ্রহ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kern="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kern="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IN" sz="2400" kern="0" dirty="0">
              <a:solidFill>
                <a:srgbClr val="C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5" r="10999"/>
          <a:stretch/>
        </p:blipFill>
        <p:spPr>
          <a:xfrm>
            <a:off x="535577" y="1142804"/>
            <a:ext cx="3997461" cy="248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9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8" t="9979" r="56471" b="13810"/>
          <a:stretch/>
        </p:blipFill>
        <p:spPr bwMode="auto">
          <a:xfrm>
            <a:off x="478221" y="457200"/>
            <a:ext cx="3941379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93881" y="3142593"/>
            <a:ext cx="2150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বুক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6821" y="4191000"/>
            <a:ext cx="792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পাঠ্যপুস্তক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প্রাপ্তির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প্লাটফর্ম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hlinkClick r:id="rId3"/>
              </a:rPr>
              <a:t>www.ebook.gov.bd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শ্রেনীর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পাঠ্যপুস্তক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সহায়ক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669222" y="646387"/>
            <a:ext cx="3962400" cy="2325413"/>
            <a:chOff x="4669222" y="646387"/>
            <a:chExt cx="3962400" cy="2325413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53" t="8836" r="13242" b="5945"/>
            <a:stretch/>
          </p:blipFill>
          <p:spPr bwMode="auto">
            <a:xfrm>
              <a:off x="4669222" y="646387"/>
              <a:ext cx="3962400" cy="23254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 descr="তথ্য ও যোগাযোগ প্রযুক্তি বই অষ্টম শ্রেণী এর চিত্র ফলাফল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800" y="2057400"/>
              <a:ext cx="457200" cy="409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0722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721429" y="4267200"/>
            <a:ext cx="3548742" cy="609600"/>
          </a:xfrm>
          <a:prstGeom prst="roundRect">
            <a:avLst>
              <a:gd name="adj" fmla="val 50000"/>
            </a:avLst>
          </a:prstGeom>
          <a:gradFill rotWithShape="1">
            <a:gsLst>
              <a:gs pos="73000">
                <a:sysClr val="window" lastClr="FFFFFF"/>
              </a:gs>
              <a:gs pos="20000">
                <a:srgbClr val="768FB9"/>
              </a:gs>
              <a:gs pos="27000">
                <a:srgbClr val="FFFFFF"/>
              </a:gs>
              <a:gs pos="91000">
                <a:srgbClr val="00B0F0"/>
              </a:gs>
            </a:gsLst>
            <a:lin ang="16200000" scaled="0"/>
          </a:gradFill>
          <a:ln w="5715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3600" kern="0" noProof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600" kern="0" noProof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পূজি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20443"/>
          <a:stretch/>
        </p:blipFill>
        <p:spPr>
          <a:xfrm>
            <a:off x="6270171" y="457200"/>
            <a:ext cx="2493483" cy="3733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9600"/>
            <a:ext cx="3657600" cy="3581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57200"/>
            <a:ext cx="4114800" cy="3581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5800" y="5029200"/>
            <a:ext cx="784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চিনি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পুজি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ফোনে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কৃষকরা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পুর্জি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পাচ্ছে।এতে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হয়রানির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অবসান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পাশাপাশি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কৃষকও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ইক্ষু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সরবরাহ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পেরেছে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8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488</Words>
  <Application>Microsoft Office PowerPoint</Application>
  <PresentationFormat>On-screen Show (4:3)</PresentationFormat>
  <Paragraphs>67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 P HIGH SCHOOL</dc:creator>
  <cp:lastModifiedBy>D P HIGH SCHOOL</cp:lastModifiedBy>
  <cp:revision>51</cp:revision>
  <dcterms:created xsi:type="dcterms:W3CDTF">2017-07-22T04:48:50Z</dcterms:created>
  <dcterms:modified xsi:type="dcterms:W3CDTF">2022-11-12T06:44:08Z</dcterms:modified>
</cp:coreProperties>
</file>