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36"/>
  </p:notesMasterIdLst>
  <p:sldIdLst>
    <p:sldId id="276" r:id="rId2"/>
    <p:sldId id="259" r:id="rId3"/>
    <p:sldId id="277" r:id="rId4"/>
    <p:sldId id="261" r:id="rId5"/>
    <p:sldId id="260" r:id="rId6"/>
    <p:sldId id="257" r:id="rId7"/>
    <p:sldId id="287" r:id="rId8"/>
    <p:sldId id="288" r:id="rId9"/>
    <p:sldId id="289" r:id="rId10"/>
    <p:sldId id="263" r:id="rId11"/>
    <p:sldId id="315" r:id="rId12"/>
    <p:sldId id="293" r:id="rId13"/>
    <p:sldId id="294" r:id="rId14"/>
    <p:sldId id="295" r:id="rId15"/>
    <p:sldId id="296" r:id="rId16"/>
    <p:sldId id="297" r:id="rId17"/>
    <p:sldId id="298" r:id="rId18"/>
    <p:sldId id="290" r:id="rId19"/>
    <p:sldId id="291" r:id="rId20"/>
    <p:sldId id="299" r:id="rId21"/>
    <p:sldId id="300" r:id="rId22"/>
    <p:sldId id="302" r:id="rId23"/>
    <p:sldId id="301" r:id="rId24"/>
    <p:sldId id="303" r:id="rId25"/>
    <p:sldId id="304" r:id="rId26"/>
    <p:sldId id="305" r:id="rId27"/>
    <p:sldId id="311" r:id="rId28"/>
    <p:sldId id="308" r:id="rId29"/>
    <p:sldId id="309" r:id="rId30"/>
    <p:sldId id="306" r:id="rId31"/>
    <p:sldId id="307" r:id="rId32"/>
    <p:sldId id="310" r:id="rId33"/>
    <p:sldId id="312" r:id="rId34"/>
    <p:sldId id="314" r:id="rId35"/>
  </p:sldIdLst>
  <p:sldSz cx="12801600" cy="6858000"/>
  <p:notesSz cx="9144000" cy="6858000"/>
  <p:defaultTextStyle>
    <a:defPPr>
      <a:defRPr lang="en-US"/>
    </a:defPPr>
    <a:lvl1pPr marL="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461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6924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5386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385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231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0772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9235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7696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F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13" autoAdjust="0"/>
  </p:normalViewPr>
  <p:slideViewPr>
    <p:cSldViewPr snapToGrid="0">
      <p:cViewPr>
        <p:scale>
          <a:sx n="53" d="100"/>
          <a:sy n="53" d="100"/>
        </p:scale>
        <p:origin x="-1218" y="-438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44F4-C679-4E11-8B1E-322BFF0B6E60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857250"/>
            <a:ext cx="43211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186B2-584D-467C-80A2-CF3F16761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98461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96924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495386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99385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49231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990772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489235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987696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11413" y="857250"/>
            <a:ext cx="43211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6B2-584D-467C-80A2-CF3F16761A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783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11413" y="857250"/>
            <a:ext cx="43211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6B2-584D-467C-80A2-CF3F16761A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005584" y="359898"/>
            <a:ext cx="10369296" cy="147218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005584" y="1850065"/>
            <a:ext cx="10369296" cy="1752600"/>
          </a:xfrm>
        </p:spPr>
        <p:txBody>
          <a:bodyPr tIns="0"/>
          <a:lstStyle>
            <a:lvl1pPr marL="37613" indent="0" algn="l">
              <a:buNone/>
              <a:defRPr sz="3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26888" indent="0" algn="ctr">
              <a:buNone/>
            </a:lvl2pPr>
            <a:lvl3pPr marL="1253775" indent="0" algn="ctr">
              <a:buNone/>
            </a:lvl3pPr>
            <a:lvl4pPr marL="1880663" indent="0" algn="ctr">
              <a:buNone/>
            </a:lvl4pPr>
            <a:lvl5pPr marL="2507551" indent="0" algn="ctr">
              <a:buNone/>
            </a:lvl5pPr>
            <a:lvl6pPr marL="3134437" indent="0" algn="ctr">
              <a:buNone/>
            </a:lvl6pPr>
            <a:lvl7pPr marL="3761325" indent="0" algn="ctr">
              <a:buNone/>
            </a:lvl7pPr>
            <a:lvl8pPr marL="4388213" indent="0" algn="ctr">
              <a:buNone/>
            </a:lvl8pPr>
            <a:lvl9pPr marL="5015101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BBF50-292F-4757-8A3F-E1558AE4405C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0010" y="1413803"/>
            <a:ext cx="294437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620047" y="1345017"/>
            <a:ext cx="896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EBAAE-8897-47AC-8CDC-282333DBB547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1200" y="274641"/>
            <a:ext cx="2560320" cy="5851526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42"/>
            <a:ext cx="7787640" cy="585152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F9C25-8A14-405C-A466-10D532BFED12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44711-70F6-49CA-B11A-CA37507DA498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046" y="-54"/>
            <a:ext cx="9601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749" y="2600325"/>
            <a:ext cx="8961120" cy="2286000"/>
          </a:xfrm>
        </p:spPr>
        <p:txBody>
          <a:bodyPr anchor="t"/>
          <a:lstStyle>
            <a:lvl1pPr algn="l">
              <a:lnSpc>
                <a:spcPts val="6169"/>
              </a:lnSpc>
              <a:buNone/>
              <a:defRPr sz="5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749" y="1066801"/>
            <a:ext cx="8961120" cy="1509711"/>
          </a:xfrm>
        </p:spPr>
        <p:txBody>
          <a:bodyPr anchor="b"/>
          <a:lstStyle>
            <a:lvl1pPr marL="25075" indent="0">
              <a:lnSpc>
                <a:spcPts val="3153"/>
              </a:lnSpc>
              <a:spcBef>
                <a:spcPts val="0"/>
              </a:spcBef>
              <a:buNone/>
              <a:defRPr sz="2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BF73B-84DE-44DE-B827-734D95CDB721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200400" y="0"/>
            <a:ext cx="10668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041254" y="2814657"/>
            <a:ext cx="294437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371293" y="2745871"/>
            <a:ext cx="896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274320"/>
            <a:ext cx="10497312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851" y="1524000"/>
            <a:ext cx="5120640" cy="466344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523" y="1524000"/>
            <a:ext cx="5120640" cy="466344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6A9A6-A233-4548-8DB7-734D41F608E6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160335"/>
            <a:ext cx="11521440" cy="1143000"/>
          </a:xfrm>
        </p:spPr>
        <p:txBody>
          <a:bodyPr anchor="ctr"/>
          <a:lstStyle>
            <a:lvl1pPr algn="ctr">
              <a:defRPr sz="6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328278"/>
            <a:ext cx="563270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7765" indent="0" algn="l">
              <a:lnSpc>
                <a:spcPct val="100000"/>
              </a:lnSpc>
              <a:spcBef>
                <a:spcPts val="137"/>
              </a:spcBef>
              <a:buNone/>
              <a:defRPr sz="26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28816" y="328278"/>
            <a:ext cx="563270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7765" indent="0" algn="l">
              <a:lnSpc>
                <a:spcPct val="100000"/>
              </a:lnSpc>
              <a:spcBef>
                <a:spcPts val="137"/>
              </a:spcBef>
              <a:buNone/>
              <a:defRPr sz="26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969335"/>
            <a:ext cx="563270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39123" indent="-376132">
              <a:lnSpc>
                <a:spcPct val="100000"/>
              </a:lnSpc>
              <a:spcBef>
                <a:spcPts val="959"/>
              </a:spcBef>
              <a:defRPr sz="3300"/>
            </a:lvl1pPr>
            <a:lvl2pPr>
              <a:lnSpc>
                <a:spcPct val="100000"/>
              </a:lnSpc>
              <a:spcBef>
                <a:spcPts val="959"/>
              </a:spcBef>
              <a:defRPr sz="2700"/>
            </a:lvl2pPr>
            <a:lvl3pPr>
              <a:lnSpc>
                <a:spcPct val="100000"/>
              </a:lnSpc>
              <a:spcBef>
                <a:spcPts val="959"/>
              </a:spcBef>
              <a:defRPr sz="2500"/>
            </a:lvl3pPr>
            <a:lvl4pPr>
              <a:lnSpc>
                <a:spcPct val="100000"/>
              </a:lnSpc>
              <a:spcBef>
                <a:spcPts val="959"/>
              </a:spcBef>
              <a:defRPr sz="2200"/>
            </a:lvl4pPr>
            <a:lvl5pPr>
              <a:lnSpc>
                <a:spcPct val="100000"/>
              </a:lnSpc>
              <a:spcBef>
                <a:spcPts val="959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969335"/>
            <a:ext cx="563270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39123" indent="-376132">
              <a:lnSpc>
                <a:spcPct val="100000"/>
              </a:lnSpc>
              <a:spcBef>
                <a:spcPts val="959"/>
              </a:spcBef>
              <a:defRPr sz="3300"/>
            </a:lvl1pPr>
            <a:lvl2pPr>
              <a:lnSpc>
                <a:spcPct val="100000"/>
              </a:lnSpc>
              <a:spcBef>
                <a:spcPts val="959"/>
              </a:spcBef>
              <a:defRPr sz="2700"/>
            </a:lvl2pPr>
            <a:lvl3pPr>
              <a:lnSpc>
                <a:spcPct val="100000"/>
              </a:lnSpc>
              <a:spcBef>
                <a:spcPts val="959"/>
              </a:spcBef>
              <a:defRPr sz="2500"/>
            </a:lvl3pPr>
            <a:lvl4pPr>
              <a:lnSpc>
                <a:spcPct val="100000"/>
              </a:lnSpc>
              <a:spcBef>
                <a:spcPts val="959"/>
              </a:spcBef>
              <a:defRPr sz="2200"/>
            </a:lvl4pPr>
            <a:lvl5pPr>
              <a:lnSpc>
                <a:spcPct val="100000"/>
              </a:lnSpc>
              <a:spcBef>
                <a:spcPts val="959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7937-1E2E-4B9C-B581-0454909A2BCB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3F7F-1E80-4F5E-AE86-2F5CC37E683B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E-mail: sun.bhola.bd@gmail.com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978" y="0"/>
            <a:ext cx="1138062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624B-B297-423F-B047-80BB6D74DCA7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420983" y="-54"/>
            <a:ext cx="102413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16778"/>
            <a:ext cx="5334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742"/>
              </a:lnSpc>
              <a:buNone/>
              <a:defRPr sz="30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406963"/>
            <a:ext cx="5334000" cy="698501"/>
          </a:xfrm>
        </p:spPr>
        <p:txBody>
          <a:bodyPr/>
          <a:lstStyle>
            <a:lvl1pPr marL="62688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0080" y="2133603"/>
            <a:ext cx="11414760" cy="3992563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CDE59-41FE-4186-A415-6A783A70A0CC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654" y="1066800"/>
            <a:ext cx="3840480" cy="1981200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98CD6-3272-474E-9006-E5F900CAF29F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1066800"/>
            <a:ext cx="64008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25377" tIns="376132" rIns="125377" bIns="62688" rtlCol="0" anchor="t">
            <a:normAutofit/>
          </a:bodyPr>
          <a:lstStyle>
            <a:extLst/>
          </a:lstStyle>
          <a:p>
            <a:pPr marL="0" indent="-388671" algn="l" rtl="0" eaLnBrk="1" latinLnBrk="0" hangingPunct="1">
              <a:lnSpc>
                <a:spcPts val="4113"/>
              </a:lnSpc>
              <a:spcBef>
                <a:spcPts val="823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143007"/>
            <a:ext cx="618744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25377" tIns="376132" anchor="t"/>
          <a:lstStyle>
            <a:lvl1pPr marL="0" indent="0" algn="l" eaLnBrk="1" latinLnBrk="0" hangingPunct="1">
              <a:buNone/>
              <a:defRPr sz="45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55414" y="954343"/>
            <a:ext cx="96012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7005135" y="936786"/>
            <a:ext cx="90891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480" y="4800600"/>
            <a:ext cx="6187440" cy="762000"/>
          </a:xfrm>
        </p:spPr>
        <p:txBody>
          <a:bodyPr anchor="ctr"/>
          <a:lstStyle>
            <a:lvl1pPr marL="0" indent="0" algn="l">
              <a:lnSpc>
                <a:spcPts val="2194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42296" y="-815922"/>
            <a:ext cx="2294442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6348" y="21106"/>
            <a:ext cx="2383067" cy="170219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56035" y="1055080"/>
            <a:ext cx="1576004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418024" y="-54"/>
            <a:ext cx="11383578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009851" y="274638"/>
            <a:ext cx="10497312" cy="1143000"/>
          </a:xfrm>
          <a:prstGeom prst="rect">
            <a:avLst/>
          </a:prstGeom>
        </p:spPr>
        <p:txBody>
          <a:bodyPr lIns="125377" tIns="62688" rIns="125377" bIns="62688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09851" y="1447800"/>
            <a:ext cx="10497312" cy="4800600"/>
          </a:xfrm>
          <a:prstGeom prst="rect">
            <a:avLst/>
          </a:prstGeom>
        </p:spPr>
        <p:txBody>
          <a:bodyPr lIns="125377" tIns="62688" rIns="125377" bIns="6268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013960" y="6305550"/>
            <a:ext cx="2987040" cy="476250"/>
          </a:xfrm>
          <a:prstGeom prst="rect">
            <a:avLst/>
          </a:prstGeom>
        </p:spPr>
        <p:txBody>
          <a:bodyPr lIns="125377" tIns="62688" rIns="125377" bIns="62688" anchor="b"/>
          <a:lstStyle>
            <a:lvl1pPr algn="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D73F7F-1E80-4F5E-AE86-2F5CC37E683B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001000" y="6305550"/>
            <a:ext cx="4053840" cy="476250"/>
          </a:xfrm>
          <a:prstGeom prst="rect">
            <a:avLst/>
          </a:prstGeom>
        </p:spPr>
        <p:txBody>
          <a:bodyPr lIns="125377" tIns="62688" rIns="125377" bIns="62688" anchor="b"/>
          <a:lstStyle>
            <a:lvl1pPr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E-mail: sun.bhola.bd@gmail.com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059107" y="6305550"/>
            <a:ext cx="640080" cy="476250"/>
          </a:xfrm>
          <a:prstGeom prst="rect">
            <a:avLst/>
          </a:prstGeom>
        </p:spPr>
        <p:txBody>
          <a:bodyPr lIns="125377" tIns="62688" rIns="125377" bIns="62688" anchor="b"/>
          <a:lstStyle>
            <a:lvl1pPr algn="ct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420983" y="-54"/>
            <a:ext cx="102413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01509" indent="-388671" algn="l" rtl="0" eaLnBrk="1" latinLnBrk="0" hangingPunct="1">
        <a:lnSpc>
          <a:spcPct val="100000"/>
        </a:lnSpc>
        <a:spcBef>
          <a:spcPts val="823"/>
        </a:spcBef>
        <a:buClr>
          <a:schemeClr val="accent1"/>
        </a:buClr>
        <a:buSzPct val="80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877643" indent="-325982" algn="l" rtl="0" eaLnBrk="1" latinLnBrk="0" hangingPunct="1">
        <a:lnSpc>
          <a:spcPct val="100000"/>
        </a:lnSpc>
        <a:spcBef>
          <a:spcPts val="754"/>
        </a:spcBef>
        <a:buClr>
          <a:schemeClr val="accent1"/>
        </a:buClr>
        <a:buFont typeface="Verdana"/>
        <a:buChar char="◦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6162" indent="-313444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4531" indent="-238218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0362" indent="-25075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729" indent="-250756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357097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2632928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2921297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26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3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806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07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1344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61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882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0151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bfkc\Desktop\&#2474;&#2494;&#2451;&#2527;&#2494;&#2480;%20&#2474;&#2527;&#2503;&#2472;&#2509;&#2463;\&#2477;&#2495;&#2465;&#2495;&#2451;\Elizabethan%20Poor%20Laws%20of%201601%20-%20Video%20&amp;%20Lesson%20Transcript%20-%20Study.com.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fkc\Desktop\পাওয়ার পয়েন্ট\ছবি\images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854508" y="0"/>
            <a:ext cx="1947101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pPr algn="ctr"/>
            <a:r>
              <a:rPr lang="en-US" sz="1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স্বা</a:t>
            </a:r>
            <a:endParaRPr lang="en-US" sz="1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গ</a:t>
            </a: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ত</a:t>
            </a: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ম</a:t>
            </a:r>
            <a:endParaRPr lang="en-US" sz="1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0852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4000" b="1" dirty="0" smtClean="0">
                <a:latin typeface="Nikosh" pitchFamily="2" charset="0"/>
                <a:cs typeface="Nikosh" pitchFamily="2" charset="0"/>
              </a:rPr>
              <a:t>দরিদ্র আইন একটি সামগ্রিক ও সাধারণ পরিভাষা। দরিদ্র আইনের ভিত্তিভূমি হিসেবে ইংল্যান্ডকে বিবেচনা করা হয়ে থাকে। মূলত দারিদ্র্য দূরীকরণ ও ভিক্ষাবৃত্তি রোধকল্পে চতুর্দশ শতাব্দী থেকে বিংশ শতাব্দী পর্যন্ত ইংল্যান্ডে যেসব আইন প্রণয়ন ও বাস্তবায়ন করা হয় সেগুলোকেই দরিদ্র আইন বলা হয়।</a:t>
            </a:r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as-IN" sz="4000" b="1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4000" b="1" dirty="0" smtClean="0">
                <a:latin typeface="Nikosh" pitchFamily="2" charset="0"/>
                <a:cs typeface="Nikosh" pitchFamily="2" charset="0"/>
              </a:rPr>
            </a:b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1407"/>
            <a:ext cx="12801600" cy="37165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অন্যভাবে বলা যায় ইংল্যান্ড ও আমেরিকায় ভিক্ষুক, ভবঘুরে এবং সমাজের দুস্থদের কল্যাণে দরিদ্রদের শ্রেণিকরণ, সংশোধনের মাধ্যমে দারিদ্র্য নিয়ন্ত্রণমূলক আইনকে দরিদ্র আইন বলে। দরিদ্র আইনগুলোর মধ্যে রাজা অষ্টম হেনরি প্রণীত 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১৫৩১ ও ১৫৩৬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দরিদ্র আইন, 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১৬০১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এলিজাবেথীয় দরিদ্র আইন, শ্রমিক আইন, দরিদ্র আইন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সংস্কার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১৮৩৪ বিশেষভাবে উল্লেখযোগ্য।</a:t>
            </a:r>
            <a:br>
              <a:rPr lang="as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64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রানী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১ম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এলিজাবেথের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শাসন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পূর্বে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প্রণিত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(১৩৪৯-১৫৯৭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আইনগুলোর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just"/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সমন্বয়ে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প্রণয়ন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১৬০১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এলিজাবেথীয়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হিসেবে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পরিচিত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lvl="1" algn="just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"/>
            <a:ext cx="12801600" cy="80009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4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400" b="1" dirty="0" smtClean="0">
                <a:latin typeface="Nikosh" pitchFamily="2" charset="0"/>
                <a:cs typeface="Nikosh" pitchFamily="2" charset="0"/>
              </a:rPr>
              <a:t>১৬০১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আইন</a:t>
            </a:r>
            <a:endParaRPr lang="en-US" sz="4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1419225" y="1828800"/>
            <a:ext cx="7924800" cy="53788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1601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weavbmg~n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mvnvh¨`vb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388476"/>
            <a:ext cx="9553903" cy="446952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K. 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mBme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`ª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Amnvq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e¨w³‡K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ZvwjKvf~w³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weiZ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 algn="just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m¤ú`kvjx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 algn="just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L.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c¨vwik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mBme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¯’ I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`ª e¨w³‡`i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ZvwjKvfy³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c¨vwi‡mi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evwm›`v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wZbeQi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c¨vwi‡k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wf¶zK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¯^”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Qj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wf¶zK‡`i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wbwl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NvlYv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N. 1601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¯’ I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‡_©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 lvl="1" algn="just"/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 descr="download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095" y="2389882"/>
            <a:ext cx="3102912" cy="364042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514255" indent="-514255" algn="just">
              <a:buAutoNum type="arabicPeriod"/>
            </a:pPr>
            <a:endParaRPr lang="en-US" sz="27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339" name="Picture 3" descr="J:\Jewel\Jewel\jewel-1\BNF-Fainal-Picture\Ak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8454" y="2546622"/>
            <a:ext cx="2143125" cy="20645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0" y="0"/>
            <a:ext cx="10373710" cy="6524847"/>
          </a:xfrm>
          <a:prstGeom prst="rect">
            <a:avLst/>
          </a:prstGeom>
          <a:solidFill>
            <a:srgbClr val="00B050"/>
          </a:solidFill>
        </p:spPr>
        <p:txBody>
          <a:bodyPr wrap="square" lIns="91423" tIns="45712" rIns="91423" bIns="45712">
            <a:spAutoFit/>
          </a:bodyPr>
          <a:lstStyle/>
          <a:p>
            <a:pPr marL="514255" indent="-514255" algn="just">
              <a:buAutoNum type="arabicPeriod"/>
            </a:pP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gvbwmKfv‡e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my¯’,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Kg©ÿg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wfÿve„wË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wfÿv`v‡b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K‡Vvifv‡e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wbwl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NvlYv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c¨vwik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†_‡K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c¨vwi‡m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diZ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cvVv‡bvi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ms‡kva‡bi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ms†kvabvMvi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kªgvMv‡i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Awb”Qv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KvivMv‡i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kvw¯Í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2. 	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gvbwmKfv‡e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iæMœ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2. e„×, AÜ,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ewai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c½y,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wkïmšÍvbmn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kªwYi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AšÍfy©³|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wi`ªvMv‡i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evm¯’vb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wQ‡jv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fiY†cvlY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e¨qeûj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Ifviwmqvi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wbhy³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mgvRKg©x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ZË¡veav‡b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ewnt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we‡klZ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`¨, e¯¿,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R¡vjvwb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wbf©ikxj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evjK-evwjKv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GwZg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cwiZ¨³ I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mšÍvbÑ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wcZvgvZv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cjvqb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yt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evjK-evwjKvivB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kªwYi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AšÍfy©³| 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evjKevwjKv‡`i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iÿYv‡eÿ‡Yi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K‡qKwU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: </a:t>
            </a:r>
          </a:p>
          <a:p>
            <a:pPr marL="514255" indent="-514255" algn="just"/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cÖ_gZ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¯^”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Li‡P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wbf©ikxj‡`i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bqvi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B”Qv‡cvlY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kZ©nxbfv‡e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†`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wØZxqZ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Abyiƒc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Li‡P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B”QzK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255" indent="-514255" algn="just"/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Z…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Zxq</a:t>
            </a:r>
            <a:r>
              <a:rPr lang="en-US" sz="2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eq‡mi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evjK-evwjKviv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M„n¯’vwj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Abyiƒc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wkÿvbexk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bvMwi‡Ki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Pzw³e×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†`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GB Pzw³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Q‡jiv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24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eqm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g‡qiv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21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we‡qi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_</a:t>
            </a:r>
            <a:r>
              <a:rPr lang="en-US" sz="2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vK‡Zv</a:t>
            </a:r>
            <a:r>
              <a:rPr lang="en-US" sz="2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2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776" y="236484"/>
            <a:ext cx="2238703" cy="2055183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2" name="Picture 11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8308" y="4722513"/>
            <a:ext cx="2238703" cy="2088192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endParaRPr lang="en-US" sz="3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Bsj¨vÐ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mvivwe‡k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¦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Kj¨v‡Y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cwiKwíZ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c`‡ÿc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GwjRv‡e_xq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Rb‡Mvôxi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mva‡b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vq-`vwq‡Z¡i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AvBbwUi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eZ©gv‡bI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iæZ¡mn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mvgšÍmgvR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fv½b I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c~e©j‡Mœ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gea©gvb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wfÿve„wË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feNy‡i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Amnvq‡`i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ZË¡veav‡b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cÖvwZôvwbKfv‡e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Ifviwmqvi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m~PbvI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eZ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¨‡g|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A‡b‡KB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AvBbwU‡K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¥-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800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73004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1601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GwjRv‡e_xq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©: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wkívqb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knivq‡bi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evwY‡R¨i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vk©wbK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gZev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e¨_©Zv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NUbvi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Amw½Z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Abyf~Z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cÖwÿ‡ZB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1832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cvj©v‡gÈ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KZ…©K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AvBbmg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Kvh©KvwiZv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AbymÜvb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yÕeQi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KvDwÈi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QqwU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1. 1795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w¯úb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n¨vgj¨vÐ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± KZ…©K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AvswkK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Kg©ÿg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cÖv_©x‡K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kªgvMv‡i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e„×, Amy¯’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mšÍvbmšÍwZmn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weaev‡`i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ewnt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4.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c¨vwi‡ki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cÖkvm‡bi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mvnvh¨cÖv_x©i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Rxebgvb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wbgœ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†eZbfz³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wbgœ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6.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KZ…©K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2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1832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ivRKxq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©‡Z 1834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14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1834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AvBbms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1026" name="AutoShape 2" descr="রাজা অষ্টম হেনরি | 42566|| Bangladesh Pratidin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12801600" cy="623456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1834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ms¯‹vi: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/>
            <a:endParaRPr lang="en-US" sz="3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51954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 algn="ctr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1905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pic>
        <p:nvPicPr>
          <p:cNvPr id="41986" name="Picture 2" descr="C:\Users\bfkc\Desktop\পাওয়ার পয়েন্ট\আরো ছবি\go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2101" y="556055"/>
            <a:ext cx="2199503" cy="2335427"/>
          </a:xfrm>
          <a:prstGeom prst="rect">
            <a:avLst/>
          </a:prstGeom>
          <a:noFill/>
          <a:effectLst>
            <a:outerShdw dist="50800" dir="21300000" sx="83000" sy="83000" algn="ctr" rotWithShape="0">
              <a:schemeClr val="bg1">
                <a:lumMod val="85000"/>
                <a:alpha val="17000"/>
              </a:schemeClr>
            </a:outerShdw>
          </a:effectLst>
        </p:spPr>
      </p:pic>
      <p:pic>
        <p:nvPicPr>
          <p:cNvPr id="41987" name="Picture 3" descr="C:\Users\bfkc\Desktop\পাওয়ার পয়েন্ট\আরো ছবি\go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6812" y="4541110"/>
            <a:ext cx="2174788" cy="231689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" y="463378"/>
            <a:ext cx="10577383" cy="6394622"/>
          </a:xfrm>
          <a:prstGeom prst="rect">
            <a:avLst/>
          </a:prstGeom>
          <a:solidFill>
            <a:srgbClr val="00B05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/>
            <a:endParaRPr lang="en-US" sz="26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Av_©-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ÎvYmvnvh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©µ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we‡klfv‡e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cÖfvweZ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BD‡ivc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cÖhyw³,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RbwcÖq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Kqjvi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Lwb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kªwgK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eKvi‡Z¡i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cwiRbmn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Rvbvq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D™¢~Z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gvKvwejvq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1905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mycvwikgvjv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1)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AwffveK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ev‡W©i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KvDwÈ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cwil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vbxq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ÎvY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cÖkvm‡bi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Kwg‡q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kvw¯Íg~jK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gvbexq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ª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wi`ªvMv‡ii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Amy¯’‡`i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AvevwmK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4)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cÖexY‡`i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RvZxqwfwËK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cÖkvmb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~‡j¨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Aÿg‡`i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~‡j¨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Kg©ms¯’vb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52675" y="2891482"/>
            <a:ext cx="2248929" cy="16866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RR©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n¨vwgëb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mfvcwZ</a:t>
            </a:r>
            <a:endParaRPr lang="en-US" sz="1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lvl="1" algn="just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ckvq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1834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`ª ms¯‹vi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1905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my`„pKi‡Y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Zvrch©c~Y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e¨e¯’v‡K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iyc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Abk¦xKvh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3100" dirty="0"/>
          </a:p>
        </p:txBody>
      </p:sp>
      <p:sp>
        <p:nvSpPr>
          <p:cNvPr id="6" name="Rectangle 5"/>
          <p:cNvSpPr/>
          <p:nvPr/>
        </p:nvSpPr>
        <p:spPr>
          <a:xfrm>
            <a:off x="0" y="2"/>
            <a:ext cx="12801600" cy="81554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wi‡cvU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15547"/>
            <a:ext cx="8946292" cy="60424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000" b="1" dirty="0" smtClean="0">
              <a:latin typeface="SutonnyMJ" pitchFamily="2" charset="0"/>
              <a:cs typeface="Nikosh" pitchFamily="2" charset="0"/>
            </a:endParaRPr>
          </a:p>
          <a:p>
            <a:endParaRPr lang="en-US" sz="4000" b="1" dirty="0" smtClean="0">
              <a:latin typeface="SutonnyMJ" pitchFamily="2" charset="0"/>
              <a:cs typeface="Nikosh" pitchFamily="2" charset="0"/>
            </a:endParaRPr>
          </a:p>
          <a:p>
            <a:r>
              <a:rPr lang="as-IN" sz="4000" b="1" dirty="0" smtClean="0">
                <a:latin typeface="SutonnyMJ" pitchFamily="2" charset="0"/>
                <a:cs typeface="Nikosh" pitchFamily="2" charset="0"/>
              </a:rPr>
              <a:t>বিভারিজ রিপোর্ট সামাজিক নিরাপত্তা কর্মসূচি প্রণয়ন সংক্রান্ত একটি প্রতিবেদন, যা শুধু ইংল্যান্ডের জন্য নয় বরং সমগ্র বিশ্বের সামাজিক নিরাপত্তা কর্মসূচি প্রণয়নে এক গুরুত্বপূর্ণ মডেল হিসেবে বিবেচিত।</a:t>
            </a:r>
            <a:br>
              <a:rPr lang="as-IN" sz="40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000" b="1" dirty="0" smtClean="0">
                <a:latin typeface="SutonnyMJ" pitchFamily="2" charset="0"/>
                <a:cs typeface="Nikosh" pitchFamily="2" charset="0"/>
              </a:rPr>
              <a:t/>
            </a:r>
            <a:br>
              <a:rPr lang="as-IN" sz="40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000" b="1" dirty="0" smtClean="0">
                <a:latin typeface="SutonnyMJ" pitchFamily="2" charset="0"/>
                <a:cs typeface="Nikosh" pitchFamily="2" charset="0"/>
              </a:rPr>
              <a:t>১৯৪২ সালের ২০ নভেম্বর তৎকালীন ইংল্যান্ড সরকারের কাছে উইলিয়াম বিভারিজ বাস্তবভিত্তিক সুপারিশমালাসহ একটি রিপোর্ট পেশ করেন। যা সমাজসেবায় ইতিহাসে বিভারিজ রিপোর্ট নামে পরিচিত।</a:t>
            </a:r>
            <a:br>
              <a:rPr lang="as-IN" sz="40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000" b="1" dirty="0" smtClean="0">
                <a:latin typeface="SutonnyMJ" pitchFamily="2" charset="0"/>
                <a:cs typeface="Nikosh" pitchFamily="2" charset="0"/>
              </a:rPr>
              <a:t/>
            </a:r>
            <a:br>
              <a:rPr lang="as-IN" sz="4000" b="1" dirty="0" smtClean="0">
                <a:latin typeface="SutonnyMJ" pitchFamily="2" charset="0"/>
                <a:cs typeface="Nikosh" pitchFamily="2" charset="0"/>
              </a:rPr>
            </a:b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835" y="759941"/>
            <a:ext cx="4123771" cy="3762632"/>
          </a:xfrm>
          <a:prstGeom prst="ellipse">
            <a:avLst/>
          </a:prstGeom>
        </p:spPr>
      </p:pic>
      <p:sp>
        <p:nvSpPr>
          <p:cNvPr id="11" name="Horizontal Scroll 10"/>
          <p:cNvSpPr/>
          <p:nvPr/>
        </p:nvSpPr>
        <p:spPr>
          <a:xfrm>
            <a:off x="9020432" y="4541111"/>
            <a:ext cx="3361038" cy="1779373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45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স্যার</a:t>
            </a:r>
            <a:r>
              <a:rPr lang="en-US" sz="4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উইলিয়াম</a:t>
            </a:r>
            <a:r>
              <a:rPr lang="en-US" sz="4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বিভারিজ</a:t>
            </a:r>
            <a:endParaRPr lang="en-US" sz="45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as-IN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4800" dirty="0" smtClean="0">
                <a:latin typeface="Nikosh" pitchFamily="2" charset="0"/>
                <a:cs typeface="Nikosh" pitchFamily="2" charset="0"/>
              </a:rPr>
            </a:br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5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500" dirty="0" smtClean="0">
              <a:latin typeface="Nikosh" pitchFamily="2" charset="0"/>
              <a:cs typeface="Nikosh" pitchFamily="2" charset="0"/>
            </a:endParaRPr>
          </a:p>
          <a:p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endParaRPr lang="en-US" sz="4800" dirty="0"/>
          </a:p>
        </p:txBody>
      </p:sp>
      <p:pic>
        <p:nvPicPr>
          <p:cNvPr id="1026" name="Picture 2" descr="C:\Users\bfkc\Desktop\পাওয়ার পয়েন্ট\আরো ছবি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8736" y="630938"/>
            <a:ext cx="6912864" cy="2962655"/>
          </a:xfrm>
          <a:prstGeom prst="rect">
            <a:avLst/>
          </a:prstGeom>
          <a:noFill/>
        </p:spPr>
      </p:pic>
      <p:pic>
        <p:nvPicPr>
          <p:cNvPr id="1028" name="Picture 4" descr="C:\Users\bfkc\Desktop\পাওয়ার পয়েন্ট\আরো ছবি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8737" y="3593594"/>
            <a:ext cx="6912864" cy="326440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2"/>
            <a:ext cx="12801600" cy="78739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as-IN" sz="4800" b="1" dirty="0" smtClean="0">
                <a:latin typeface="Nikosh" pitchFamily="2" charset="0"/>
                <a:cs typeface="Nikosh" pitchFamily="2" charset="0"/>
              </a:rPr>
              <a:t> পঞ্চ দৈত্য</a:t>
            </a:r>
            <a:r>
              <a:rPr lang="en-US" sz="4800" b="1" dirty="0" smtClean="0">
                <a:latin typeface="Nikosh" pitchFamily="2" charset="0"/>
                <a:cs typeface="Nikosh" pitchFamily="2" charset="0"/>
              </a:rPr>
              <a:t>:</a:t>
            </a:r>
            <a:endParaRPr lang="en-US" sz="1100" b="1" dirty="0"/>
          </a:p>
        </p:txBody>
      </p:sp>
      <p:sp>
        <p:nvSpPr>
          <p:cNvPr id="11" name="Rectangle 10"/>
          <p:cNvSpPr/>
          <p:nvPr/>
        </p:nvSpPr>
        <p:spPr>
          <a:xfrm>
            <a:off x="1" y="822961"/>
            <a:ext cx="5925312" cy="600760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as-IN" sz="3800" b="1" dirty="0" smtClean="0">
                <a:latin typeface="Nikosh" pitchFamily="2" charset="0"/>
                <a:cs typeface="Nikosh" pitchFamily="2" charset="0"/>
              </a:rPr>
              <a:t>বিভারিজ রিপোর্টের অন্যতম গুরুত্বপূর্ণ দিক হচ্ছে পঞ্চ দৈত্য (5 </a:t>
            </a:r>
            <a:r>
              <a:rPr lang="en-US" sz="3800" b="1" dirty="0" smtClean="0">
                <a:latin typeface="Nikosh" pitchFamily="2" charset="0"/>
                <a:cs typeface="Nikosh" pitchFamily="2" charset="0"/>
              </a:rPr>
              <a:t>giants)। </a:t>
            </a:r>
            <a:r>
              <a:rPr lang="as-IN" sz="3800" b="1" dirty="0" smtClean="0">
                <a:latin typeface="Nikosh" pitchFamily="2" charset="0"/>
                <a:cs typeface="Nikosh" pitchFamily="2" charset="0"/>
              </a:rPr>
              <a:t>মানব সমাজের অগ্রগতির প্রধান অন্তরায় ও প্রতিবন্ধকতা হিসেবে </a:t>
            </a:r>
            <a:r>
              <a:rPr lang="as-IN" sz="3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অভাব, রোগ, অজ্ঞতা, অলসতা, মলিনতাকে </a:t>
            </a:r>
            <a:r>
              <a:rPr lang="as-IN" sz="3800" b="1" dirty="0" smtClean="0">
                <a:latin typeface="Nikosh" pitchFamily="2" charset="0"/>
                <a:cs typeface="Nikosh" pitchFamily="2" charset="0"/>
              </a:rPr>
              <a:t>বিভারিজ রিপোর্টে দেখানো হয়েছে। মানব সমাজের অগ্রগতিতে এ পাঁচটি অস্বাভাবিক অবস্থার নেতিবাচক প্রভাবের পরিপ্রেক্ষিতে এগুলোকে পঞ্চ দৈত্য হিসেবে আখ্যায়িত করা হয়।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200" indent="-457200"/>
            <a:endParaRPr lang="en-US" sz="30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>
              <a:buAutoNum type="arabicPeriod"/>
            </a:pP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GKxf~Z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exgvi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ewnf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~©Z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Kg©m~wPwfwËK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mvn‡h¨i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mvßvwnK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me©¯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Í‡ii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Rbmvavi‡Yi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e¨vcKfv‡e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~‡j¨ ¯^v¯’¨ I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c~be©vmb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955661" lvl="1" indent="-457200">
              <a:buAutoNum type="arabicPeriod"/>
            </a:pP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wech©qKv‡j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MY‡eKviZ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cÖwZ‡iv‡a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miKvwifv‡e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endParaRPr lang="en-US" sz="30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/>
            <a:endParaRPr lang="en-US" sz="30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/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K) 1945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L) 1945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M) 1946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wkí`yN©Ubv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N) 1946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¯^v¯’¨†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955661" lvl="1" indent="-457200"/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O) 1948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e</a:t>
            </a:r>
            <a:endParaRPr lang="en-US" sz="3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7953"/>
            <a:ext cx="12801600" cy="71379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mycvwikgvjv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345211"/>
            <a:ext cx="12801600" cy="71379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mycvwi‡ki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©‡Z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201267" y="3377062"/>
            <a:ext cx="10399059" cy="3307773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pPr lvl="1"/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জুয়েল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1"/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1"/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বাংলাবাজার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bfkc\Desktop\jewel-Picture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43247" y="35858"/>
            <a:ext cx="2738901" cy="3316941"/>
          </a:xfrm>
          <a:prstGeom prst="rect">
            <a:avLst/>
          </a:prstGeom>
          <a:noFill/>
        </p:spPr>
      </p:pic>
      <p:pic>
        <p:nvPicPr>
          <p:cNvPr id="5" name="Picture 2" descr="C:\Users\bfkc\Desktop\পাওয়ার পয়েন্ট\ছবি\hd\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164" y="223039"/>
            <a:ext cx="3182471" cy="30380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2739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74178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f‚wgKv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Co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750" y="3668680"/>
            <a:ext cx="5189362" cy="2477642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 descr="COS-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3657943"/>
            <a:ext cx="5179300" cy="2637961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08" y="875840"/>
            <a:ext cx="6195527" cy="2278842"/>
          </a:xfrm>
          <a:prstGeom prst="verticalScroll">
            <a:avLst/>
          </a:prstGeom>
          <a:ln w="76200">
            <a:solidFill>
              <a:srgbClr val="FF0000"/>
            </a:solidFill>
          </a:ln>
        </p:spPr>
      </p:pic>
      <p:pic>
        <p:nvPicPr>
          <p:cNvPr id="18" name="Picture 17" descr="imag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823" y="890928"/>
            <a:ext cx="6064898" cy="2300142"/>
          </a:xfrm>
          <a:prstGeom prst="verticalScroll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c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929" y="958866"/>
            <a:ext cx="3146751" cy="2257301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0" y="2"/>
            <a:ext cx="12801600" cy="86774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Charity Organization Society (COS)</a:t>
            </a:r>
            <a:endParaRPr lang="en-US" sz="4800" b="1" dirty="0"/>
          </a:p>
        </p:txBody>
      </p:sp>
      <p:sp>
        <p:nvSpPr>
          <p:cNvPr id="15" name="Rectangle 14"/>
          <p:cNvSpPr/>
          <p:nvPr/>
        </p:nvSpPr>
        <p:spPr>
          <a:xfrm>
            <a:off x="-1" y="867749"/>
            <a:ext cx="9515475" cy="599025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weeZ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©‡b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©‡K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DcbxZ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Bsj¨vÐ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aviv‡K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‰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cÖ`v‡b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©|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vbkxjZv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gvbe‡mevi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c~‡e©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AmsMwVZ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Dcv‡q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©‡Z Av_©-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msMwVZ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myk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„•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Ljfv‡e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j‡ÿ¨B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Dbwesk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kZvãx‡Z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D‡V| GB Av‡›`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vj‡bi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d‡jB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D‡V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1869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¯’,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`ª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Amnvq‡`i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c„ô‡cvlKZvq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c`‡ÿc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Zgwb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AbyKi‡Y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Av‡gwiKv‡ZI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1877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D‡V|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bfkc\Desktop\পাওয়ার পয়েন্ট\আরো ছবি\Co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8501" y="3562022"/>
            <a:ext cx="3153103" cy="232639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wQj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ÎvY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</a:p>
          <a:p>
            <a:pPr marL="1241411" lvl="1" indent="-742950">
              <a:buAutoNum type="arabicParenR"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cybive„wË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iv‡ai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jÐ‡bi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241411" lvl="1" indent="-7429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ms¯’v‡K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241411" lvl="1" indent="-7429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iwRwó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ª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¨‡iv ¯’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241411" lvl="1" indent="-7429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e¯‘MZ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AvZ¥wbf©ikxjZv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AR©‡b e¨w³MZ †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241411" lvl="1" indent="-74295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5) 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vwi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cÖwZ‡iv‡ai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DrmvwnZ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"/>
            <a:ext cx="12801600" cy="62981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b¨vkbvj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mvk¨vj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¦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e„nËg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m`m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msMVbwUi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m`m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1991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1,30,000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cuŠQvq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2012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m`m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45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mvm¨vj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1929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mvv‡j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wkÿv‡K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mymgwš^Z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my`„p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1952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 1955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12801600" cy="58782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National Association of Social Workers (NASW)</a:t>
            </a:r>
            <a:endParaRPr lang="en-US" sz="4000" b="1" dirty="0"/>
          </a:p>
        </p:txBody>
      </p:sp>
      <p:pic>
        <p:nvPicPr>
          <p:cNvPr id="1026" name="Picture 2" descr="C:\Users\bfkc\Desktop\পাওয়ার পয়েন্ট\আরো ছবি\download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628650"/>
            <a:ext cx="348615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1012811" lvl="1" indent="-514350">
              <a:buAutoNum type="arabicParenR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>
              <a:buAutoNum type="arabicParenR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>
              <a:buAutoNum type="arabicParenR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eZb-fvZvw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Kg©cwi‡ek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gvb`‡Ði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mgvRKg©x‡`i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cÖZ¨vwqZ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†`‡k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cÖ‡Póv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Pvjv‡bv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1012811" lvl="1" indent="-514350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1) 1960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2) 1996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mvwU©wd‡KU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iwR‡óªkb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1961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Academy of Certified Social Workers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4)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cÖmv‡ii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j‡ÿ¨I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wbqwgZfv‡e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cvV¨cy¯ÍK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Rvb©vj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cÖKvkbx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ÎgvwmK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cÖwÎKv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“The Social Work”|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msMVbwU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cÖwZeQi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 Work Year Book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¦‡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(Encyclopedia of Social Work)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4572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ctr"/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2857500"/>
            <a:ext cx="12801600" cy="4572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38125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msiÿY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ms¯’vwU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cÖwZeQi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kn‡i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evwl©K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mfvi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wkÿv-mswkøó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eyK‡jU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Journal of Social Work Education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Ki‡Q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1982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CSWE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curriculum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`k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KvwiKzj¨vg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cwjwm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¨µ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nvjbvMv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cwiPvwjZ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K¨v_vwib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K¨vbWvj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BÈvib¨vkbvj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mvk¨vj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GWz‡Kkb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(Katherine A. Kendall Institute for International Social Work Education)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wek¦e¨vcx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d‡jvwkc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Ki‡Q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33076"/>
            <a:ext cx="12801600" cy="58782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Council for Social Work Education (CSWE)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fkc\Desktop\পাওয়ার পয়েন্ট\আরো ছবি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2836" y="571501"/>
            <a:ext cx="3038764" cy="270033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857250"/>
            <a:ext cx="9715500" cy="31861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KvDwÝj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mvk¨vj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GWz‡Kkb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Council on Social Work Education (CSWE)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ch©v‡jvPbv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welqvw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cÖKvkbvi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e¨e¯’vKiY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weZiY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1951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ckvRxex‡`i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b~¨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gv÷vm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Kv‡m©i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†`q|</a:t>
            </a:r>
          </a:p>
          <a:p>
            <a:pPr algn="just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57612"/>
            <a:ext cx="12801600" cy="47148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CSWE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f‚wgKv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hvq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</a:p>
          <a:p>
            <a:pPr marL="498463" lvl="2" algn="just"/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eo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Av‡gwiKv‡Z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vcb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COS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bxwZgvjvi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¯^v‡_©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G¨vbv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Gj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W‡qm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mev`v‡bi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Kgx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gvUK_v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cÖ¯ÍveK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evnK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98463" lvl="2" algn="just"/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NASW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cÖwZôvq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©‡K †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xK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cÖ`v‡b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cÖmv‡i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b¨vkbvj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mvm¨vj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©|</a:t>
            </a:r>
          </a:p>
          <a:p>
            <a:pPr marL="498463" lvl="2" algn="just"/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AjvfRbK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1952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GwU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©, †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78477"/>
            <a:ext cx="12801600" cy="60795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বিভারিজ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রিপোর্টের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পঞ্চ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দৈত্য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সমূহ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801600" cy="77847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sz="5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`ª¨ `~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ixKi‡Y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Bsjv‡Û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190"/>
            <a:ext cx="12801600" cy="97517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801600" cy="107503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3573"/>
            <a:ext cx="12801600" cy="57644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ownload (4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044" y="1364653"/>
            <a:ext cx="9856051" cy="502304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8016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801600" cy="1147482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</a:br>
            <a:r>
              <a:rPr lang="en-US" sz="4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4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258" y="1511970"/>
            <a:ext cx="11259671" cy="4180619"/>
          </a:xfrm>
          <a:solidFill>
            <a:srgbClr val="C00000"/>
          </a:solidFill>
        </p:spPr>
        <p:txBody>
          <a:bodyPr>
            <a:noAutofit/>
          </a:bodyPr>
          <a:lstStyle/>
          <a:p>
            <a:pPr lvl="1"/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একাদশ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lvl="1"/>
            <a:r>
              <a:rPr lang="en-US" sz="3600" b="1" dirty="0" err="1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36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১ম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পত্র</a:t>
            </a:r>
            <a:endParaRPr lang="en-US" sz="36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1"/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২য় (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ঐতিহাসিক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প্রেক্ষাপট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6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1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019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wUK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wPý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vI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Aóg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nbwi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Ryqvb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Kv‡j©m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nivì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Z…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Zxq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GWIqvf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1601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kªwY‡Z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2wU 				L) 3wU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M) 4wU 				N) 5wU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3|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KZmv‡j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1830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L) 1832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1834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N) 1836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wi‡cv‡U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Kq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3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L) 5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7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N) 9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801600" cy="71437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g~j¨vqY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5|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K) 1869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1873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M) 1877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1883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6|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K) 1859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1871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M) 1875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1877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7|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K) 1929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1939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M) 1949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1959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8|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mgvRKg©x‡`i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  <a:cs typeface="SutonnyMJ" pitchFamily="2" charset="0"/>
              </a:rPr>
              <a:t>NASW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1945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1955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endParaRPr lang="en-US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 M) 1965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1975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9| †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Aby‡gv`b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†`q?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IFSW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UNICEF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10|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Bsj¨v‡Ð</a:t>
            </a:r>
            <a:endParaRPr lang="en-US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M)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Rvcv‡b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</a:t>
            </a:r>
            <a:r>
              <a:rPr 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Px‡b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1280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285" y="1271987"/>
            <a:ext cx="8622148" cy="523385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12801600" cy="103796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বাড়ীর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কাজ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ইসান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পিতা-মাতার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পরিত্যাক্ত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বাবা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এবং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মাকে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ফেলে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অন্যত্র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বিয়ে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চলে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যান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মাও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অন্য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জায়গায়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বিয়ে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স্বামীর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সংসার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স্বমী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ইসানকে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করায়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ফেলে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যায়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দাদীর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কাছে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দাদীর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আর্থিক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অনটনের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কারনে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ইসান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ছিন্নমূল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শিশুদের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ঘুরে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বেড়ায়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এবং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নানা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অপরাধে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জড়িয়ে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ক) COS 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পূর্ণাঙ্গরুপ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কী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খ)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কাদেরকে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বলা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হয়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গ)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ইসানের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মত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শিশুদের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১৬০১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অঅিইন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কল্যাণকর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ছিল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কেন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ঘ)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ইসানের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আইন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কল্যাণকর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হলেও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ত্রুটিমুক্ত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নয়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উত্তরের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সাপেক্ষে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যুক্তি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দাও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8543"/>
            <a:ext cx="12801600" cy="59312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সৃজনশীল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প্রশ্ন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9A0FD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1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41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639" y="2706133"/>
            <a:ext cx="3469778" cy="2168611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9" name="Picture 8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4566594"/>
            <a:ext cx="3805882" cy="2131542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61" y="2475018"/>
            <a:ext cx="4003589" cy="194618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2" name="Picture 11" descr="download (2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37" y="192026"/>
            <a:ext cx="4018693" cy="2079553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3" name="Picture 12" descr="অষ্টম হেনর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4610" y="2683640"/>
            <a:ext cx="3825651" cy="206135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4" name="Picture 13" descr="রাজা এডওয়ার্ড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5298" y="219458"/>
            <a:ext cx="3596846" cy="2168611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5" name="Picture 14" descr="download (1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0658" y="219459"/>
            <a:ext cx="3716266" cy="194618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6" name="Picture 15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1732" y="4889033"/>
            <a:ext cx="3549992" cy="1867722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0210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60320"/>
            <a:ext cx="12801600" cy="569768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34" tIns="49866" rIns="99734" bIns="49866" rtlCol="0" anchor="ctr"/>
          <a:lstStyle/>
          <a:p>
            <a:pPr algn="ctr"/>
            <a:r>
              <a:rPr lang="en-US" sz="40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সমাজকর্মের</a:t>
            </a:r>
            <a:r>
              <a:rPr lang="en-US" sz="4000" b="1" spc="327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0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ঐতিহাসিক</a:t>
            </a:r>
            <a:r>
              <a:rPr lang="en-US" sz="4000" b="1" spc="327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0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প্রেক্ষাপট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12801600" cy="117157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আজকে আমাদের পাঠ্য বিষয়ঃ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979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54"/>
            <a:ext cx="12801600" cy="9906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-</a:t>
            </a:r>
            <a:endParaRPr lang="en-US" sz="4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" y="987137"/>
            <a:ext cx="12801599" cy="5870865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874585" lvl="1" indent="-498461">
              <a:spcBef>
                <a:spcPts val="0"/>
              </a:spcBef>
              <a:buNone/>
            </a:pP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২)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বিকাশে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ম্যল্যায়ণ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৩)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বিকাশে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৪)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ইতিহাসে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মূল্যায়ণ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498461" indent="-498461">
              <a:spcBef>
                <a:spcPts val="0"/>
              </a:spcBef>
              <a:buNone/>
            </a:pP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marL="498461" indent="-498461">
              <a:spcBef>
                <a:spcPts val="0"/>
              </a:spcBef>
              <a:buNone/>
            </a:pPr>
            <a:endParaRPr lang="bn-IN" sz="4000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89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34" tIns="49866" rIns="99734" bIns="49866" rtlCol="0" anchor="ctr"/>
          <a:lstStyle/>
          <a:p>
            <a:pPr algn="just"/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অনুশাসন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মূল্যবোধের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সমাজকল্যাণ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পরিচালিত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ধর্মভিত্তিক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রাষ্ট্রিয়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ব্যবস্থার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পরিবর্তে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ধর্মনিরপেক্ষ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রাষ্ট্রের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উদ্ভব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ইংল্যান্ডে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সমাজসেবা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সূচনা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হলেও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পরিপূর্ণতা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আমেরিকায়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পর্যায়ে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উন্নীত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প্রক্রিয়াকে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ত্বরান্বিত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শিল্প-বিপ্লবোত্তর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কতকগুলো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ঘটনা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যেমন-১৫৩৬, ১৬০১, ১৮৩৪, ১৯০৫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১৯৪২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সংশোধিত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বিভারিজ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রিপোর্ট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just"/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দানশীল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COS, NASW, CSWE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ভুমিকা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পালন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১৮৯৩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শিকাগোতে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আন্তর্জাতিক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দানশীলতা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সম্মেলন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১৮৯৮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কর্তৃক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কোর্সের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আয়োজন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১৯৫২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Council for Social Work Education </a:t>
            </a:r>
            <a:r>
              <a:rPr lang="en-US" sz="2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১৯৫৫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(National Association of Social Workers)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সুত্রপাত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ঘটে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fkc\Desktop\পাওয়ার পয়েন্ট\আরো ছবি\download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" y="1449531"/>
            <a:ext cx="6733309" cy="5408469"/>
          </a:xfrm>
          <a:prstGeom prst="rect">
            <a:avLst/>
          </a:prstGeom>
          <a:noFill/>
        </p:spPr>
      </p:pic>
      <p:pic>
        <p:nvPicPr>
          <p:cNvPr id="3076" name="Picture 4" descr="C:\Users\bfkc\Desktop\পাওয়ার পয়েন্ট\আরো ছবি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2984" y="1433946"/>
            <a:ext cx="6107834" cy="54084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"/>
            <a:ext cx="12801600" cy="144953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4400" b="1" dirty="0" err="1" smtClean="0"/>
              <a:t>দরিদ্র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আইনের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ধারণা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" y="-13278"/>
            <a:ext cx="12801599" cy="905442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চল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ক্লিপ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নেই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)</a:t>
            </a:r>
            <a:endParaRPr lang="en-US" sz="4400" dirty="0">
              <a:solidFill>
                <a:schemeClr val="bg1"/>
              </a:solidFill>
              <a:effectLst/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Elizabethan Poor Laws of 1601 - Video &amp; Lesson Transcript - Study.com.ts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" y="904011"/>
            <a:ext cx="12801599" cy="5938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2022</TotalTime>
  <Words>2458</Words>
  <Application>Microsoft Office PowerPoint</Application>
  <PresentationFormat>Custom</PresentationFormat>
  <Paragraphs>234</Paragraphs>
  <Slides>34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Slide 1</vt:lpstr>
      <vt:lpstr>Slide 2</vt:lpstr>
      <vt:lpstr>   পাঠ পরিচিতি </vt:lpstr>
      <vt:lpstr>Slide 4</vt:lpstr>
      <vt:lpstr>Slide 5</vt:lpstr>
      <vt:lpstr>এই পাঠ শেষে তোমরা -</vt:lpstr>
      <vt:lpstr>Slide 7</vt:lpstr>
      <vt:lpstr>Slide 8</vt:lpstr>
      <vt:lpstr>চল একটি ভিডিও ক্লিপ দেখে নেই (ক্লিক)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bipul.sw@gmail.com</dc:creator>
  <cp:lastModifiedBy>ARAF</cp:lastModifiedBy>
  <cp:revision>534</cp:revision>
  <dcterms:created xsi:type="dcterms:W3CDTF">2018-11-05T17:25:02Z</dcterms:created>
  <dcterms:modified xsi:type="dcterms:W3CDTF">2022-08-10T13:25:20Z</dcterms:modified>
</cp:coreProperties>
</file>