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sldIdLst>
    <p:sldId id="282" r:id="rId2"/>
    <p:sldId id="285" r:id="rId3"/>
    <p:sldId id="286" r:id="rId4"/>
    <p:sldId id="287" r:id="rId5"/>
    <p:sldId id="265" r:id="rId6"/>
    <p:sldId id="277" r:id="rId7"/>
    <p:sldId id="258" r:id="rId8"/>
    <p:sldId id="290" r:id="rId9"/>
    <p:sldId id="266" r:id="rId10"/>
    <p:sldId id="268" r:id="rId11"/>
    <p:sldId id="280" r:id="rId12"/>
    <p:sldId id="288" r:id="rId13"/>
    <p:sldId id="275" r:id="rId14"/>
    <p:sldId id="293" r:id="rId15"/>
    <p:sldId id="276" r:id="rId16"/>
    <p:sldId id="261" r:id="rId17"/>
    <p:sldId id="272" r:id="rId18"/>
    <p:sldId id="273" r:id="rId19"/>
    <p:sldId id="274" r:id="rId20"/>
    <p:sldId id="292" r:id="rId21"/>
    <p:sldId id="29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7476C905-3786-4521-8368-B9B5FE2F02F4}">
          <p14:sldIdLst>
            <p14:sldId id="282"/>
            <p14:sldId id="285"/>
            <p14:sldId id="286"/>
            <p14:sldId id="287"/>
            <p14:sldId id="265"/>
            <p14:sldId id="277"/>
            <p14:sldId id="258"/>
            <p14:sldId id="290"/>
            <p14:sldId id="266"/>
            <p14:sldId id="268"/>
            <p14:sldId id="280"/>
            <p14:sldId id="288"/>
            <p14:sldId id="275"/>
            <p14:sldId id="293"/>
            <p14:sldId id="276"/>
            <p14:sldId id="261"/>
            <p14:sldId id="272"/>
            <p14:sldId id="273"/>
            <p14:sldId id="274"/>
            <p14:sldId id="292"/>
            <p14:sldId id="29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31" d="100"/>
          <a:sy n="31" d="100"/>
        </p:scale>
        <p:origin x="-78" y="-8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703297244094487"/>
          <c:y val="3.7414124015748035E-2"/>
          <c:w val="0.82296702755905515"/>
          <c:h val="0.847361958661417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শস্য ও শাকসবজি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২০১৩-২০১৪</c:v>
                </c:pt>
                <c:pt idx="1">
                  <c:v>২০১৯-২০২০</c:v>
                </c:pt>
              </c:strCache>
            </c:strRef>
          </c:cat>
          <c:val>
            <c:numRef>
              <c:f>Sheet1!$B$2:$B$3</c:f>
              <c:numCache>
                <c:formatCode>[$-5000445]#,##0</c:formatCode>
                <c:ptCount val="2"/>
                <c:pt idx="0">
                  <c:v>68938</c:v>
                </c:pt>
                <c:pt idx="1">
                  <c:v>75787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প্রাণি 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২০১৩-২০১৪</c:v>
                </c:pt>
                <c:pt idx="1">
                  <c:v>২০১৯-২০২০</c:v>
                </c:pt>
              </c:strCache>
            </c:strRef>
          </c:cat>
          <c:val>
            <c:numRef>
              <c:f>Sheet1!$C$2:$C$3</c:f>
              <c:numCache>
                <c:formatCode>[$-5000445]#,##0</c:formatCode>
                <c:ptCount val="2"/>
                <c:pt idx="0">
                  <c:v>13258</c:v>
                </c:pt>
                <c:pt idx="1">
                  <c:v>16072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বনজ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২০১৩-২০১৪</c:v>
                </c:pt>
                <c:pt idx="1">
                  <c:v>২০১৯-২০২০</c:v>
                </c:pt>
              </c:strCache>
            </c:strRef>
          </c:cat>
          <c:val>
            <c:numRef>
              <c:f>Sheet1!$D$2:$D$3</c:f>
              <c:numCache>
                <c:formatCode>[$-5000445]#,##0</c:formatCode>
                <c:ptCount val="2"/>
                <c:pt idx="0" formatCode="[$-5000445]0">
                  <c:v>12955</c:v>
                </c:pt>
                <c:pt idx="1">
                  <c:v>18373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মৎস্য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২০১৩-২০১৪</c:v>
                </c:pt>
                <c:pt idx="1">
                  <c:v>২০১৯-২০২০</c:v>
                </c:pt>
              </c:strCache>
            </c:strRef>
          </c:cat>
          <c:val>
            <c:numRef>
              <c:f>Sheet1!$E$2:$E$3</c:f>
              <c:numCache>
                <c:formatCode>[$-5000445]#,##0</c:formatCode>
                <c:ptCount val="2"/>
                <c:pt idx="0">
                  <c:v>27419</c:v>
                </c:pt>
                <c:pt idx="1">
                  <c:v>39413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2360576"/>
        <c:axId val="122362112"/>
      </c:barChart>
      <c:catAx>
        <c:axId val="122360576"/>
        <c:scaling>
          <c:orientation val="minMax"/>
        </c:scaling>
        <c:delete val="0"/>
        <c:axPos val="b"/>
        <c:majorTickMark val="out"/>
        <c:minorTickMark val="none"/>
        <c:tickLblPos val="nextTo"/>
        <c:crossAx val="122362112"/>
        <c:crosses val="autoZero"/>
        <c:auto val="1"/>
        <c:lblAlgn val="ctr"/>
        <c:lblOffset val="100"/>
        <c:noMultiLvlLbl val="0"/>
      </c:catAx>
      <c:valAx>
        <c:axId val="122362112"/>
        <c:scaling>
          <c:orientation val="minMax"/>
        </c:scaling>
        <c:delete val="0"/>
        <c:axPos val="l"/>
        <c:majorGridlines/>
        <c:numFmt formatCode="[$-5000445]#,##0" sourceLinked="1"/>
        <c:majorTickMark val="out"/>
        <c:minorTickMark val="none"/>
        <c:tickLblPos val="nextTo"/>
        <c:crossAx val="122360576"/>
        <c:crosses val="autoZero"/>
        <c:crossBetween val="between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77498982570998853"/>
          <c:y val="0"/>
          <c:w val="0.22501017429001149"/>
          <c:h val="0.4544980314960630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as-IN" dirty="0"/>
              <a:t>কৃষির </a:t>
            </a:r>
            <a:r>
              <a:rPr lang="as-IN" dirty="0" smtClean="0"/>
              <a:t>উপখাতের</a:t>
            </a:r>
            <a:endParaRPr lang="as-IN" dirty="0"/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কৃষির উপখাতের অবদান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শস্য ও শাকসবজি</c:v>
                </c:pt>
                <c:pt idx="1">
                  <c:v>প্রাণি সম্পদ</c:v>
                </c:pt>
                <c:pt idx="2">
                  <c:v>বনজ সম্পদ</c:v>
                </c:pt>
                <c:pt idx="3">
                  <c:v>মৎস সম্পদ</c:v>
                </c:pt>
              </c:strCache>
            </c:strRef>
          </c:cat>
          <c:val>
            <c:numRef>
              <c:f>Sheet1!$B$2:$B$5</c:f>
              <c:numCache>
                <c:formatCode>[$-5000445]0</c:formatCode>
                <c:ptCount val="4"/>
                <c:pt idx="0">
                  <c:v>72191</c:v>
                </c:pt>
                <c:pt idx="1">
                  <c:v>15065</c:v>
                </c:pt>
                <c:pt idx="2">
                  <c:v>15945</c:v>
                </c:pt>
                <c:pt idx="3">
                  <c:v>34949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1909618810602038"/>
          <c:y val="8.5483021653543295E-2"/>
          <c:w val="0.27465382889315004"/>
          <c:h val="0.3365820117555727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23B6EC-D35E-411F-855A-771E61506D02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7EAEDA0-504F-4016-819E-CF3413440E4B}">
      <dgm:prSet phldrT="[Text]"/>
      <dgm:spPr>
        <a:solidFill>
          <a:srgbClr val="7030A0"/>
        </a:solidFill>
        <a:ln>
          <a:noFill/>
        </a:ln>
      </dgm:spPr>
      <dgm:t>
        <a:bodyPr/>
        <a:lstStyle/>
        <a:p>
          <a:r>
            <a:rPr lang="bn-IN" dirty="0" smtClean="0"/>
            <a:t>কৃষির উপখাত </a:t>
          </a:r>
          <a:endParaRPr lang="en-US" dirty="0"/>
        </a:p>
      </dgm:t>
    </dgm:pt>
    <dgm:pt modelId="{8F96259B-9047-46AA-9A7E-ADAB12B1CDC0}" type="parTrans" cxnId="{54DD2710-5CB0-438C-BF95-631A94CDD4C7}">
      <dgm:prSet/>
      <dgm:spPr/>
      <dgm:t>
        <a:bodyPr/>
        <a:lstStyle/>
        <a:p>
          <a:endParaRPr lang="en-US"/>
        </a:p>
      </dgm:t>
    </dgm:pt>
    <dgm:pt modelId="{251509DF-82F6-490F-8CF6-B9D5A4B1D4BE}" type="sibTrans" cxnId="{54DD2710-5CB0-438C-BF95-631A94CDD4C7}">
      <dgm:prSet/>
      <dgm:spPr/>
      <dgm:t>
        <a:bodyPr/>
        <a:lstStyle/>
        <a:p>
          <a:endParaRPr lang="en-US"/>
        </a:p>
      </dgm:t>
    </dgm:pt>
    <dgm:pt modelId="{A9900077-D8E2-449C-A92D-E5F1E9781D52}">
      <dgm:prSet phldrT="[Text]" custT="1"/>
      <dgm:spPr>
        <a:solidFill>
          <a:srgbClr val="00B0F0"/>
        </a:solidFill>
      </dgm:spPr>
      <dgm:t>
        <a:bodyPr/>
        <a:lstStyle/>
        <a:p>
          <a:r>
            <a:rPr lang="bn-IN" sz="1600" dirty="0" smtClean="0"/>
            <a:t>শস্য ও শাক্স্বজি </a:t>
          </a:r>
          <a:endParaRPr lang="en-US" sz="1600" dirty="0"/>
        </a:p>
      </dgm:t>
    </dgm:pt>
    <dgm:pt modelId="{0CC6D77D-F0C5-44FC-9C59-823083E0A12F}" type="parTrans" cxnId="{8BCB82F2-6BE5-4B19-8D0F-284943AA55F5}">
      <dgm:prSet/>
      <dgm:spPr/>
      <dgm:t>
        <a:bodyPr/>
        <a:lstStyle/>
        <a:p>
          <a:endParaRPr lang="en-US"/>
        </a:p>
      </dgm:t>
    </dgm:pt>
    <dgm:pt modelId="{C6CDFAF9-FA64-41D5-A4B4-140B527205BF}" type="sibTrans" cxnId="{8BCB82F2-6BE5-4B19-8D0F-284943AA55F5}">
      <dgm:prSet/>
      <dgm:spPr/>
      <dgm:t>
        <a:bodyPr/>
        <a:lstStyle/>
        <a:p>
          <a:endParaRPr lang="en-US"/>
        </a:p>
      </dgm:t>
    </dgm:pt>
    <dgm:pt modelId="{2B3EAA42-33B9-4B9F-9CE9-21874E0D8F10}">
      <dgm:prSet phldrT="[Text]"/>
      <dgm:spPr>
        <a:solidFill>
          <a:srgbClr val="92D050"/>
        </a:solidFill>
      </dgm:spPr>
      <dgm:t>
        <a:bodyPr/>
        <a:lstStyle/>
        <a:p>
          <a:r>
            <a:rPr lang="bn-IN" dirty="0" smtClean="0"/>
            <a:t>বনজ সম্পদ </a:t>
          </a:r>
          <a:endParaRPr lang="en-US" dirty="0"/>
        </a:p>
      </dgm:t>
    </dgm:pt>
    <dgm:pt modelId="{2E5C88EC-DB88-4BEF-ACDD-BAE0A6375A1C}" type="parTrans" cxnId="{B3FF19F8-3ADF-4393-92FD-984F938497B2}">
      <dgm:prSet/>
      <dgm:spPr/>
      <dgm:t>
        <a:bodyPr/>
        <a:lstStyle/>
        <a:p>
          <a:endParaRPr lang="en-US"/>
        </a:p>
      </dgm:t>
    </dgm:pt>
    <dgm:pt modelId="{246BC93F-7F04-4CEB-A239-A767374C2497}" type="sibTrans" cxnId="{B3FF19F8-3ADF-4393-92FD-984F938497B2}">
      <dgm:prSet/>
      <dgm:spPr/>
      <dgm:t>
        <a:bodyPr/>
        <a:lstStyle/>
        <a:p>
          <a:endParaRPr lang="en-US"/>
        </a:p>
      </dgm:t>
    </dgm:pt>
    <dgm:pt modelId="{475C4A1B-E2F8-4B3C-86E0-A84820BAB8F6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dirty="0" err="1" smtClean="0"/>
            <a:t>প্রাণি</a:t>
          </a:r>
          <a:r>
            <a:rPr lang="en-US" dirty="0" smtClean="0"/>
            <a:t> </a:t>
          </a:r>
          <a:r>
            <a:rPr lang="en-US" dirty="0" err="1" smtClean="0"/>
            <a:t>উপখাত</a:t>
          </a:r>
          <a:r>
            <a:rPr lang="bn-IN" dirty="0" smtClean="0"/>
            <a:t> </a:t>
          </a:r>
          <a:r>
            <a:rPr lang="en-US" dirty="0" smtClean="0"/>
            <a:t> </a:t>
          </a:r>
          <a:endParaRPr lang="en-US" dirty="0"/>
        </a:p>
      </dgm:t>
    </dgm:pt>
    <dgm:pt modelId="{01DC4133-E441-49E2-93AB-4E4139FE69C8}" type="parTrans" cxnId="{DF79ADAB-B729-4566-96EC-33BCAE0DE364}">
      <dgm:prSet/>
      <dgm:spPr/>
      <dgm:t>
        <a:bodyPr/>
        <a:lstStyle/>
        <a:p>
          <a:endParaRPr lang="en-US"/>
        </a:p>
      </dgm:t>
    </dgm:pt>
    <dgm:pt modelId="{C53DE955-2E81-4B9D-AC63-CA581D31E83F}" type="sibTrans" cxnId="{DF79ADAB-B729-4566-96EC-33BCAE0DE364}">
      <dgm:prSet/>
      <dgm:spPr/>
      <dgm:t>
        <a:bodyPr/>
        <a:lstStyle/>
        <a:p>
          <a:endParaRPr lang="en-US"/>
        </a:p>
      </dgm:t>
    </dgm:pt>
    <dgm:pt modelId="{90F72F5F-23C3-40B9-83CF-45A6B6BC786C}" type="pres">
      <dgm:prSet presAssocID="{D623B6EC-D35E-411F-855A-771E61506D0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08C3946-8D26-44B1-8DE1-FF72969CB01F}" type="pres">
      <dgm:prSet presAssocID="{47EAEDA0-504F-4016-819E-CF3413440E4B}" presName="centerShape" presStyleLbl="node0" presStyleIdx="0" presStyleCnt="1" custLinFactNeighborX="-2612" custLinFactNeighborY="1291"/>
      <dgm:spPr/>
      <dgm:t>
        <a:bodyPr/>
        <a:lstStyle/>
        <a:p>
          <a:endParaRPr lang="en-US"/>
        </a:p>
      </dgm:t>
    </dgm:pt>
    <dgm:pt modelId="{5340CE13-A9DC-458D-81C0-5592A87D4D12}" type="pres">
      <dgm:prSet presAssocID="{0CC6D77D-F0C5-44FC-9C59-823083E0A12F}" presName="parTrans" presStyleLbl="sibTrans2D1" presStyleIdx="0" presStyleCnt="3"/>
      <dgm:spPr/>
      <dgm:t>
        <a:bodyPr/>
        <a:lstStyle/>
        <a:p>
          <a:endParaRPr lang="en-US"/>
        </a:p>
      </dgm:t>
    </dgm:pt>
    <dgm:pt modelId="{8DECD1DB-F28D-4409-AED2-CB9A55D1E7A2}" type="pres">
      <dgm:prSet presAssocID="{0CC6D77D-F0C5-44FC-9C59-823083E0A12F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511C400C-0601-484B-A1F2-C4CF1BE9D687}" type="pres">
      <dgm:prSet presAssocID="{A9900077-D8E2-449C-A92D-E5F1E9781D52}" presName="node" presStyleLbl="node1" presStyleIdx="0" presStyleCnt="3" custScaleX="107538" custRadScaleRad="111643" custRadScaleInc="-44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918043-30CC-4775-8418-D845C0FA9CCC}" type="pres">
      <dgm:prSet presAssocID="{2E5C88EC-DB88-4BEF-ACDD-BAE0A6375A1C}" presName="parTrans" presStyleLbl="sibTrans2D1" presStyleIdx="1" presStyleCnt="3"/>
      <dgm:spPr/>
      <dgm:t>
        <a:bodyPr/>
        <a:lstStyle/>
        <a:p>
          <a:endParaRPr lang="en-US"/>
        </a:p>
      </dgm:t>
    </dgm:pt>
    <dgm:pt modelId="{64086C6C-7405-40E7-B438-928869325C84}" type="pres">
      <dgm:prSet presAssocID="{2E5C88EC-DB88-4BEF-ACDD-BAE0A6375A1C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1DAFEBC6-FA9B-4C53-8362-0C8C0961C46B}" type="pres">
      <dgm:prSet presAssocID="{2B3EAA42-33B9-4B9F-9CE9-21874E0D8F10}" presName="node" presStyleLbl="node1" presStyleIdx="1" presStyleCnt="3" custRadScaleRad="109568" custRadScaleInc="-101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631816-8634-449E-B278-8FBC4241F4E6}" type="pres">
      <dgm:prSet presAssocID="{01DC4133-E441-49E2-93AB-4E4139FE69C8}" presName="parTrans" presStyleLbl="sibTrans2D1" presStyleIdx="2" presStyleCnt="3"/>
      <dgm:spPr/>
      <dgm:t>
        <a:bodyPr/>
        <a:lstStyle/>
        <a:p>
          <a:endParaRPr lang="en-US"/>
        </a:p>
      </dgm:t>
    </dgm:pt>
    <dgm:pt modelId="{DF0F7F91-32EA-4E4D-976E-797D0C748100}" type="pres">
      <dgm:prSet presAssocID="{01DC4133-E441-49E2-93AB-4E4139FE69C8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954FFCC8-8BC7-442B-86AD-997C95036222}" type="pres">
      <dgm:prSet presAssocID="{475C4A1B-E2F8-4B3C-86E0-A84820BAB8F6}" presName="node" presStyleLbl="node1" presStyleIdx="2" presStyleCnt="3" custScaleY="109530" custRadScaleRad="113997" custRadScaleInc="87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8126C1C-FA15-4A28-BB5D-912A4A9F4469}" type="presOf" srcId="{2E5C88EC-DB88-4BEF-ACDD-BAE0A6375A1C}" destId="{64086C6C-7405-40E7-B438-928869325C84}" srcOrd="1" destOrd="0" presId="urn:microsoft.com/office/officeart/2005/8/layout/radial5"/>
    <dgm:cxn modelId="{30F88A8D-53B9-422D-89F2-AC4B1979868C}" type="presOf" srcId="{47EAEDA0-504F-4016-819E-CF3413440E4B}" destId="{208C3946-8D26-44B1-8DE1-FF72969CB01F}" srcOrd="0" destOrd="0" presId="urn:microsoft.com/office/officeart/2005/8/layout/radial5"/>
    <dgm:cxn modelId="{B3FF19F8-3ADF-4393-92FD-984F938497B2}" srcId="{47EAEDA0-504F-4016-819E-CF3413440E4B}" destId="{2B3EAA42-33B9-4B9F-9CE9-21874E0D8F10}" srcOrd="1" destOrd="0" parTransId="{2E5C88EC-DB88-4BEF-ACDD-BAE0A6375A1C}" sibTransId="{246BC93F-7F04-4CEB-A239-A767374C2497}"/>
    <dgm:cxn modelId="{76D003CF-B3BC-452C-BDD2-105197BD6EC7}" type="presOf" srcId="{01DC4133-E441-49E2-93AB-4E4139FE69C8}" destId="{9B631816-8634-449E-B278-8FBC4241F4E6}" srcOrd="0" destOrd="0" presId="urn:microsoft.com/office/officeart/2005/8/layout/radial5"/>
    <dgm:cxn modelId="{A77EEB40-DD88-4807-B624-E836503297E5}" type="presOf" srcId="{2E5C88EC-DB88-4BEF-ACDD-BAE0A6375A1C}" destId="{D0918043-30CC-4775-8418-D845C0FA9CCC}" srcOrd="0" destOrd="0" presId="urn:microsoft.com/office/officeart/2005/8/layout/radial5"/>
    <dgm:cxn modelId="{7AECC8E2-1A4F-45B2-ADE2-47C6B48653E7}" type="presOf" srcId="{2B3EAA42-33B9-4B9F-9CE9-21874E0D8F10}" destId="{1DAFEBC6-FA9B-4C53-8362-0C8C0961C46B}" srcOrd="0" destOrd="0" presId="urn:microsoft.com/office/officeart/2005/8/layout/radial5"/>
    <dgm:cxn modelId="{4FAC2572-4620-4644-99DC-BE6113196FF4}" type="presOf" srcId="{0CC6D77D-F0C5-44FC-9C59-823083E0A12F}" destId="{8DECD1DB-F28D-4409-AED2-CB9A55D1E7A2}" srcOrd="1" destOrd="0" presId="urn:microsoft.com/office/officeart/2005/8/layout/radial5"/>
    <dgm:cxn modelId="{7E953DCB-2A3E-4A56-B691-31EA11B61A7B}" type="presOf" srcId="{A9900077-D8E2-449C-A92D-E5F1E9781D52}" destId="{511C400C-0601-484B-A1F2-C4CF1BE9D687}" srcOrd="0" destOrd="0" presId="urn:microsoft.com/office/officeart/2005/8/layout/radial5"/>
    <dgm:cxn modelId="{54DD2710-5CB0-438C-BF95-631A94CDD4C7}" srcId="{D623B6EC-D35E-411F-855A-771E61506D02}" destId="{47EAEDA0-504F-4016-819E-CF3413440E4B}" srcOrd="0" destOrd="0" parTransId="{8F96259B-9047-46AA-9A7E-ADAB12B1CDC0}" sibTransId="{251509DF-82F6-490F-8CF6-B9D5A4B1D4BE}"/>
    <dgm:cxn modelId="{8BCB82F2-6BE5-4B19-8D0F-284943AA55F5}" srcId="{47EAEDA0-504F-4016-819E-CF3413440E4B}" destId="{A9900077-D8E2-449C-A92D-E5F1E9781D52}" srcOrd="0" destOrd="0" parTransId="{0CC6D77D-F0C5-44FC-9C59-823083E0A12F}" sibTransId="{C6CDFAF9-FA64-41D5-A4B4-140B527205BF}"/>
    <dgm:cxn modelId="{DF79ADAB-B729-4566-96EC-33BCAE0DE364}" srcId="{47EAEDA0-504F-4016-819E-CF3413440E4B}" destId="{475C4A1B-E2F8-4B3C-86E0-A84820BAB8F6}" srcOrd="2" destOrd="0" parTransId="{01DC4133-E441-49E2-93AB-4E4139FE69C8}" sibTransId="{C53DE955-2E81-4B9D-AC63-CA581D31E83F}"/>
    <dgm:cxn modelId="{AD6C1A84-15AB-4334-B23E-C0DCB6E82AC7}" type="presOf" srcId="{475C4A1B-E2F8-4B3C-86E0-A84820BAB8F6}" destId="{954FFCC8-8BC7-442B-86AD-997C95036222}" srcOrd="0" destOrd="0" presId="urn:microsoft.com/office/officeart/2005/8/layout/radial5"/>
    <dgm:cxn modelId="{3B17CEB5-43D4-4914-B889-AFF95CE7D6A1}" type="presOf" srcId="{D623B6EC-D35E-411F-855A-771E61506D02}" destId="{90F72F5F-23C3-40B9-83CF-45A6B6BC786C}" srcOrd="0" destOrd="0" presId="urn:microsoft.com/office/officeart/2005/8/layout/radial5"/>
    <dgm:cxn modelId="{F9F3B557-F2BC-42BF-927A-66F37ABAB880}" type="presOf" srcId="{0CC6D77D-F0C5-44FC-9C59-823083E0A12F}" destId="{5340CE13-A9DC-458D-81C0-5592A87D4D12}" srcOrd="0" destOrd="0" presId="urn:microsoft.com/office/officeart/2005/8/layout/radial5"/>
    <dgm:cxn modelId="{5BCA5832-7B42-4C5D-8E54-DA2390F1DB5F}" type="presOf" srcId="{01DC4133-E441-49E2-93AB-4E4139FE69C8}" destId="{DF0F7F91-32EA-4E4D-976E-797D0C748100}" srcOrd="1" destOrd="0" presId="urn:microsoft.com/office/officeart/2005/8/layout/radial5"/>
    <dgm:cxn modelId="{37A04F1B-1F83-409A-8048-1C02BA691E26}" type="presParOf" srcId="{90F72F5F-23C3-40B9-83CF-45A6B6BC786C}" destId="{208C3946-8D26-44B1-8DE1-FF72969CB01F}" srcOrd="0" destOrd="0" presId="urn:microsoft.com/office/officeart/2005/8/layout/radial5"/>
    <dgm:cxn modelId="{A55EA7F7-6B47-4B70-B750-71DDF574FBD1}" type="presParOf" srcId="{90F72F5F-23C3-40B9-83CF-45A6B6BC786C}" destId="{5340CE13-A9DC-458D-81C0-5592A87D4D12}" srcOrd="1" destOrd="0" presId="urn:microsoft.com/office/officeart/2005/8/layout/radial5"/>
    <dgm:cxn modelId="{7E3E256A-8603-4233-A241-9CD6EF49E444}" type="presParOf" srcId="{5340CE13-A9DC-458D-81C0-5592A87D4D12}" destId="{8DECD1DB-F28D-4409-AED2-CB9A55D1E7A2}" srcOrd="0" destOrd="0" presId="urn:microsoft.com/office/officeart/2005/8/layout/radial5"/>
    <dgm:cxn modelId="{7FEA33C5-14A7-4153-80EC-2F699C6AD3D0}" type="presParOf" srcId="{90F72F5F-23C3-40B9-83CF-45A6B6BC786C}" destId="{511C400C-0601-484B-A1F2-C4CF1BE9D687}" srcOrd="2" destOrd="0" presId="urn:microsoft.com/office/officeart/2005/8/layout/radial5"/>
    <dgm:cxn modelId="{F6591A8D-69C0-4FB3-8663-6F4591990FB2}" type="presParOf" srcId="{90F72F5F-23C3-40B9-83CF-45A6B6BC786C}" destId="{D0918043-30CC-4775-8418-D845C0FA9CCC}" srcOrd="3" destOrd="0" presId="urn:microsoft.com/office/officeart/2005/8/layout/radial5"/>
    <dgm:cxn modelId="{922628CC-DD5A-4B92-9DD0-B47FFB02A65B}" type="presParOf" srcId="{D0918043-30CC-4775-8418-D845C0FA9CCC}" destId="{64086C6C-7405-40E7-B438-928869325C84}" srcOrd="0" destOrd="0" presId="urn:microsoft.com/office/officeart/2005/8/layout/radial5"/>
    <dgm:cxn modelId="{5AFC0405-3928-46F0-860D-7C4347A6B7E8}" type="presParOf" srcId="{90F72F5F-23C3-40B9-83CF-45A6B6BC786C}" destId="{1DAFEBC6-FA9B-4C53-8362-0C8C0961C46B}" srcOrd="4" destOrd="0" presId="urn:microsoft.com/office/officeart/2005/8/layout/radial5"/>
    <dgm:cxn modelId="{C60D519B-6CE0-45BE-985F-B53054F6324D}" type="presParOf" srcId="{90F72F5F-23C3-40B9-83CF-45A6B6BC786C}" destId="{9B631816-8634-449E-B278-8FBC4241F4E6}" srcOrd="5" destOrd="0" presId="urn:microsoft.com/office/officeart/2005/8/layout/radial5"/>
    <dgm:cxn modelId="{DCC26C1D-A1ED-4828-92C6-4DD084ECE2D5}" type="presParOf" srcId="{9B631816-8634-449E-B278-8FBC4241F4E6}" destId="{DF0F7F91-32EA-4E4D-976E-797D0C748100}" srcOrd="0" destOrd="0" presId="urn:microsoft.com/office/officeart/2005/8/layout/radial5"/>
    <dgm:cxn modelId="{CECB7935-AECD-4143-A987-B401B8014EB8}" type="presParOf" srcId="{90F72F5F-23C3-40B9-83CF-45A6B6BC786C}" destId="{954FFCC8-8BC7-442B-86AD-997C95036222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E77E55-DF4B-499E-BCBB-43FF2734A4CE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482C47-35E6-4374-8BE1-DB1B51B784CC}" type="pres">
      <dgm:prSet presAssocID="{33E77E55-DF4B-499E-BCBB-43FF2734A4C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11002C5B-8C50-45D5-A647-D26D1AE22979}" type="presOf" srcId="{33E77E55-DF4B-499E-BCBB-43FF2734A4CE}" destId="{E5482C47-35E6-4374-8BE1-DB1B51B784CC}" srcOrd="0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45781E-7958-49F4-BE66-11FEF48CE9B0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1E543FA-C385-4EF9-976C-87255C6E6712}">
      <dgm:prSet phldrT="[Text]"/>
      <dgm:spPr>
        <a:solidFill>
          <a:srgbClr val="FF0000"/>
        </a:solidFill>
      </dgm:spPr>
      <dgm:t>
        <a:bodyPr/>
        <a:lstStyle/>
        <a:p>
          <a:r>
            <a:rPr lang="bn-IN" dirty="0" smtClean="0"/>
            <a:t>২০১৭-২০১৮ </a:t>
          </a:r>
          <a:endParaRPr lang="en-US" dirty="0"/>
        </a:p>
      </dgm:t>
    </dgm:pt>
    <dgm:pt modelId="{7CA2CCA7-9113-4ADB-BDC1-7B47D012CEFD}" type="parTrans" cxnId="{C60CBA76-0734-4062-8DFC-0AA17D869DF1}">
      <dgm:prSet/>
      <dgm:spPr/>
      <dgm:t>
        <a:bodyPr/>
        <a:lstStyle/>
        <a:p>
          <a:endParaRPr lang="en-US"/>
        </a:p>
      </dgm:t>
    </dgm:pt>
    <dgm:pt modelId="{DE2B4083-3056-4619-8942-5B129AFAB6CE}" type="sibTrans" cxnId="{C60CBA76-0734-4062-8DFC-0AA17D869DF1}">
      <dgm:prSet/>
      <dgm:spPr/>
      <dgm:t>
        <a:bodyPr/>
        <a:lstStyle/>
        <a:p>
          <a:endParaRPr lang="en-US"/>
        </a:p>
      </dgm:t>
    </dgm:pt>
    <dgm:pt modelId="{F96E2B1D-A88D-429F-A2F4-A5D134B168CD}">
      <dgm:prSet phldrT="[Text]"/>
      <dgm:spPr>
        <a:solidFill>
          <a:schemeClr val="accent1"/>
        </a:solidFill>
      </dgm:spPr>
      <dgm:t>
        <a:bodyPr/>
        <a:lstStyle/>
        <a:p>
          <a:r>
            <a:rPr lang="bn-IN" dirty="0" smtClean="0"/>
            <a:t>০.৯৮ </a:t>
          </a:r>
        </a:p>
        <a:p>
          <a:r>
            <a:rPr lang="bn-IN" dirty="0" smtClean="0"/>
            <a:t>শস্য ওশাক সবজি </a:t>
          </a:r>
          <a:endParaRPr lang="en-US" dirty="0"/>
        </a:p>
      </dgm:t>
    </dgm:pt>
    <dgm:pt modelId="{FE3BA992-A7B6-4FDA-AF81-FF414460F797}" type="parTrans" cxnId="{8A879354-8FA0-4967-9708-4371B1443C23}">
      <dgm:prSet/>
      <dgm:spPr/>
      <dgm:t>
        <a:bodyPr/>
        <a:lstStyle/>
        <a:p>
          <a:endParaRPr lang="en-US"/>
        </a:p>
      </dgm:t>
    </dgm:pt>
    <dgm:pt modelId="{4CB2B7DA-1B61-46A0-8637-D5336E135CF7}" type="sibTrans" cxnId="{8A879354-8FA0-4967-9708-4371B1443C23}">
      <dgm:prSet/>
      <dgm:spPr/>
      <dgm:t>
        <a:bodyPr/>
        <a:lstStyle/>
        <a:p>
          <a:endParaRPr lang="en-US"/>
        </a:p>
      </dgm:t>
    </dgm:pt>
    <dgm:pt modelId="{E8F380CF-5D67-4B72-8975-7D65002FA0A9}">
      <dgm:prSet phldrT="[Text]"/>
      <dgm:spPr>
        <a:solidFill>
          <a:schemeClr val="accent2"/>
        </a:solidFill>
      </dgm:spPr>
      <dgm:t>
        <a:bodyPr/>
        <a:lstStyle/>
        <a:p>
          <a:r>
            <a:rPr lang="bn-IN" dirty="0" smtClean="0"/>
            <a:t>৩.৪০ </a:t>
          </a:r>
        </a:p>
        <a:p>
          <a:r>
            <a:rPr lang="bn-IN" dirty="0" smtClean="0"/>
            <a:t>প্রাণী সম্পদ </a:t>
          </a:r>
          <a:endParaRPr lang="en-US" dirty="0"/>
        </a:p>
      </dgm:t>
    </dgm:pt>
    <dgm:pt modelId="{F2A311DC-08FD-4C0A-A8EA-413F8F303DD0}" type="parTrans" cxnId="{16F6AAFC-C191-43F2-A7DA-63F3FD25DF9B}">
      <dgm:prSet/>
      <dgm:spPr/>
      <dgm:t>
        <a:bodyPr/>
        <a:lstStyle/>
        <a:p>
          <a:endParaRPr lang="en-US"/>
        </a:p>
      </dgm:t>
    </dgm:pt>
    <dgm:pt modelId="{ED52A10B-D956-4D0C-97E8-C56E2785A3B9}" type="sibTrans" cxnId="{16F6AAFC-C191-43F2-A7DA-63F3FD25DF9B}">
      <dgm:prSet/>
      <dgm:spPr/>
      <dgm:t>
        <a:bodyPr/>
        <a:lstStyle/>
        <a:p>
          <a:endParaRPr lang="en-US"/>
        </a:p>
      </dgm:t>
    </dgm:pt>
    <dgm:pt modelId="{B15A859F-90BA-494B-A1E6-326B3FE4352A}">
      <dgm:prSet phldrT="[Text]"/>
      <dgm:spPr>
        <a:solidFill>
          <a:srgbClr val="92D050"/>
        </a:solidFill>
      </dgm:spPr>
      <dgm:t>
        <a:bodyPr/>
        <a:lstStyle/>
        <a:p>
          <a:r>
            <a:rPr lang="bn-IN" dirty="0" smtClean="0"/>
            <a:t>৫.৫১ </a:t>
          </a:r>
        </a:p>
        <a:p>
          <a:r>
            <a:rPr lang="bn-IN" dirty="0" smtClean="0"/>
            <a:t>বনজ সম্পদ </a:t>
          </a:r>
          <a:endParaRPr lang="en-US" dirty="0"/>
        </a:p>
      </dgm:t>
    </dgm:pt>
    <dgm:pt modelId="{E593CA64-E711-4BEC-BD5A-9C9ABB593EB8}" type="parTrans" cxnId="{AC1ACA60-8C01-46CD-9D81-98E71FC6904A}">
      <dgm:prSet/>
      <dgm:spPr/>
      <dgm:t>
        <a:bodyPr/>
        <a:lstStyle/>
        <a:p>
          <a:endParaRPr lang="en-US"/>
        </a:p>
      </dgm:t>
    </dgm:pt>
    <dgm:pt modelId="{FFA8BD48-A36F-4FE8-8C5C-75A1B312E40A}" type="sibTrans" cxnId="{AC1ACA60-8C01-46CD-9D81-98E71FC6904A}">
      <dgm:prSet/>
      <dgm:spPr/>
      <dgm:t>
        <a:bodyPr/>
        <a:lstStyle/>
        <a:p>
          <a:endParaRPr lang="en-US"/>
        </a:p>
      </dgm:t>
    </dgm:pt>
    <dgm:pt modelId="{48586BAC-66A7-4473-8F5E-C41B42FE906A}">
      <dgm:prSet phldrT="[Text]"/>
      <dgm:spPr>
        <a:solidFill>
          <a:schemeClr val="accent4"/>
        </a:solidFill>
      </dgm:spPr>
      <dgm:t>
        <a:bodyPr/>
        <a:lstStyle/>
        <a:p>
          <a:r>
            <a:rPr lang="bn-IN" dirty="0" smtClean="0"/>
            <a:t>৬ .৩০ </a:t>
          </a:r>
        </a:p>
        <a:p>
          <a:r>
            <a:rPr lang="bn-IN" dirty="0" smtClean="0"/>
            <a:t>মৎস্য সম্পদ </a:t>
          </a:r>
          <a:endParaRPr lang="en-US" dirty="0"/>
        </a:p>
      </dgm:t>
    </dgm:pt>
    <dgm:pt modelId="{AD4E96BD-CBCC-4903-A0EE-DEF0659B8840}" type="parTrans" cxnId="{3C2CD631-D15D-4C3A-994C-2C0338E16BCA}">
      <dgm:prSet/>
      <dgm:spPr/>
      <dgm:t>
        <a:bodyPr/>
        <a:lstStyle/>
        <a:p>
          <a:endParaRPr lang="en-US"/>
        </a:p>
      </dgm:t>
    </dgm:pt>
    <dgm:pt modelId="{4FD7A798-1586-40CB-B3AC-8E6AB1E21B0D}" type="sibTrans" cxnId="{3C2CD631-D15D-4C3A-994C-2C0338E16BCA}">
      <dgm:prSet/>
      <dgm:spPr/>
      <dgm:t>
        <a:bodyPr/>
        <a:lstStyle/>
        <a:p>
          <a:endParaRPr lang="en-US"/>
        </a:p>
      </dgm:t>
    </dgm:pt>
    <dgm:pt modelId="{1F0BEFA4-05C4-494B-8867-9BF4BFC0DFC3}" type="pres">
      <dgm:prSet presAssocID="{BD45781E-7958-49F4-BE66-11FEF48CE9B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2F63AC8-C51F-4BEB-9C71-A05366BDEC7C}" type="pres">
      <dgm:prSet presAssocID="{61E543FA-C385-4EF9-976C-87255C6E6712}" presName="centerShape" presStyleLbl="node0" presStyleIdx="0" presStyleCnt="1"/>
      <dgm:spPr/>
      <dgm:t>
        <a:bodyPr/>
        <a:lstStyle/>
        <a:p>
          <a:endParaRPr lang="en-US"/>
        </a:p>
      </dgm:t>
    </dgm:pt>
    <dgm:pt modelId="{7E9C0679-48A1-49F0-BFFD-658C18373085}" type="pres">
      <dgm:prSet presAssocID="{F96E2B1D-A88D-429F-A2F4-A5D134B168CD}" presName="node" presStyleLbl="node1" presStyleIdx="0" presStyleCnt="4" custScaleX="132235" custScaleY="1366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F80E67-B583-472A-9A98-90863A9E9443}" type="pres">
      <dgm:prSet presAssocID="{F96E2B1D-A88D-429F-A2F4-A5D134B168CD}" presName="dummy" presStyleCnt="0"/>
      <dgm:spPr/>
    </dgm:pt>
    <dgm:pt modelId="{CC24A978-DE39-402E-9462-F55249053A14}" type="pres">
      <dgm:prSet presAssocID="{4CB2B7DA-1B61-46A0-8637-D5336E135CF7}" presName="sibTrans" presStyleLbl="sibTrans2D1" presStyleIdx="0" presStyleCnt="4"/>
      <dgm:spPr/>
      <dgm:t>
        <a:bodyPr/>
        <a:lstStyle/>
        <a:p>
          <a:endParaRPr lang="en-US"/>
        </a:p>
      </dgm:t>
    </dgm:pt>
    <dgm:pt modelId="{555A60F9-73AF-4425-95C6-9EB60EE067DA}" type="pres">
      <dgm:prSet presAssocID="{E8F380CF-5D67-4B72-8975-7D65002FA0A9}" presName="node" presStyleLbl="node1" presStyleIdx="1" presStyleCnt="4" custScaleX="134154" custScaleY="1377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EB9FA1-1035-459C-8460-1B72A82E35B1}" type="pres">
      <dgm:prSet presAssocID="{E8F380CF-5D67-4B72-8975-7D65002FA0A9}" presName="dummy" presStyleCnt="0"/>
      <dgm:spPr/>
    </dgm:pt>
    <dgm:pt modelId="{E11E5A86-927B-4FD2-994E-520FAA0588D8}" type="pres">
      <dgm:prSet presAssocID="{ED52A10B-D956-4D0C-97E8-C56E2785A3B9}" presName="sibTrans" presStyleLbl="sibTrans2D1" presStyleIdx="1" presStyleCnt="4"/>
      <dgm:spPr/>
      <dgm:t>
        <a:bodyPr/>
        <a:lstStyle/>
        <a:p>
          <a:endParaRPr lang="en-US"/>
        </a:p>
      </dgm:t>
    </dgm:pt>
    <dgm:pt modelId="{9B3EA0BD-D1C2-48AC-A992-8569E259D551}" type="pres">
      <dgm:prSet presAssocID="{B15A859F-90BA-494B-A1E6-326B3FE4352A}" presName="node" presStyleLbl="node1" presStyleIdx="2" presStyleCnt="4" custScaleX="134639" custScaleY="1398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F8BA06-98B8-4615-AF43-48CF6CB74488}" type="pres">
      <dgm:prSet presAssocID="{B15A859F-90BA-494B-A1E6-326B3FE4352A}" presName="dummy" presStyleCnt="0"/>
      <dgm:spPr/>
    </dgm:pt>
    <dgm:pt modelId="{E589F0C7-B206-4766-A166-7D11D9CFF327}" type="pres">
      <dgm:prSet presAssocID="{FFA8BD48-A36F-4FE8-8C5C-75A1B312E40A}" presName="sibTrans" presStyleLbl="sibTrans2D1" presStyleIdx="2" presStyleCnt="4"/>
      <dgm:spPr/>
      <dgm:t>
        <a:bodyPr/>
        <a:lstStyle/>
        <a:p>
          <a:endParaRPr lang="en-US"/>
        </a:p>
      </dgm:t>
    </dgm:pt>
    <dgm:pt modelId="{233CF99E-2B00-43D4-9BB1-1DA3B4B717A3}" type="pres">
      <dgm:prSet presAssocID="{48586BAC-66A7-4473-8F5E-C41B42FE906A}" presName="node" presStyleLbl="node1" presStyleIdx="3" presStyleCnt="4" custScaleX="141985" custScaleY="1377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7DED34-6749-4A25-A2C0-ACE0711BBB9D}" type="pres">
      <dgm:prSet presAssocID="{48586BAC-66A7-4473-8F5E-C41B42FE906A}" presName="dummy" presStyleCnt="0"/>
      <dgm:spPr/>
    </dgm:pt>
    <dgm:pt modelId="{781064A3-1080-4C6C-ABFC-07AD52BB8A53}" type="pres">
      <dgm:prSet presAssocID="{4FD7A798-1586-40CB-B3AC-8E6AB1E21B0D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8A879354-8FA0-4967-9708-4371B1443C23}" srcId="{61E543FA-C385-4EF9-976C-87255C6E6712}" destId="{F96E2B1D-A88D-429F-A2F4-A5D134B168CD}" srcOrd="0" destOrd="0" parTransId="{FE3BA992-A7B6-4FDA-AF81-FF414460F797}" sibTransId="{4CB2B7DA-1B61-46A0-8637-D5336E135CF7}"/>
    <dgm:cxn modelId="{5A4C10BE-27D8-494F-9FBB-C2A038359613}" type="presOf" srcId="{B15A859F-90BA-494B-A1E6-326B3FE4352A}" destId="{9B3EA0BD-D1C2-48AC-A992-8569E259D551}" srcOrd="0" destOrd="0" presId="urn:microsoft.com/office/officeart/2005/8/layout/radial6"/>
    <dgm:cxn modelId="{F046B979-18AF-4472-8AF7-90B64C3C3E2A}" type="presOf" srcId="{E8F380CF-5D67-4B72-8975-7D65002FA0A9}" destId="{555A60F9-73AF-4425-95C6-9EB60EE067DA}" srcOrd="0" destOrd="0" presId="urn:microsoft.com/office/officeart/2005/8/layout/radial6"/>
    <dgm:cxn modelId="{3C2CD631-D15D-4C3A-994C-2C0338E16BCA}" srcId="{61E543FA-C385-4EF9-976C-87255C6E6712}" destId="{48586BAC-66A7-4473-8F5E-C41B42FE906A}" srcOrd="3" destOrd="0" parTransId="{AD4E96BD-CBCC-4903-A0EE-DEF0659B8840}" sibTransId="{4FD7A798-1586-40CB-B3AC-8E6AB1E21B0D}"/>
    <dgm:cxn modelId="{0D97CEB0-E816-41AC-8582-7AEDE5157AEA}" type="presOf" srcId="{FFA8BD48-A36F-4FE8-8C5C-75A1B312E40A}" destId="{E589F0C7-B206-4766-A166-7D11D9CFF327}" srcOrd="0" destOrd="0" presId="urn:microsoft.com/office/officeart/2005/8/layout/radial6"/>
    <dgm:cxn modelId="{AC1ACA60-8C01-46CD-9D81-98E71FC6904A}" srcId="{61E543FA-C385-4EF9-976C-87255C6E6712}" destId="{B15A859F-90BA-494B-A1E6-326B3FE4352A}" srcOrd="2" destOrd="0" parTransId="{E593CA64-E711-4BEC-BD5A-9C9ABB593EB8}" sibTransId="{FFA8BD48-A36F-4FE8-8C5C-75A1B312E40A}"/>
    <dgm:cxn modelId="{A1BF1A21-8D23-4495-BBE5-5BC8AD107E13}" type="presOf" srcId="{48586BAC-66A7-4473-8F5E-C41B42FE906A}" destId="{233CF99E-2B00-43D4-9BB1-1DA3B4B717A3}" srcOrd="0" destOrd="0" presId="urn:microsoft.com/office/officeart/2005/8/layout/radial6"/>
    <dgm:cxn modelId="{C60CBA76-0734-4062-8DFC-0AA17D869DF1}" srcId="{BD45781E-7958-49F4-BE66-11FEF48CE9B0}" destId="{61E543FA-C385-4EF9-976C-87255C6E6712}" srcOrd="0" destOrd="0" parTransId="{7CA2CCA7-9113-4ADB-BDC1-7B47D012CEFD}" sibTransId="{DE2B4083-3056-4619-8942-5B129AFAB6CE}"/>
    <dgm:cxn modelId="{2483FFCD-3EF7-46E3-92DA-24BE4AA0080B}" type="presOf" srcId="{4CB2B7DA-1B61-46A0-8637-D5336E135CF7}" destId="{CC24A978-DE39-402E-9462-F55249053A14}" srcOrd="0" destOrd="0" presId="urn:microsoft.com/office/officeart/2005/8/layout/radial6"/>
    <dgm:cxn modelId="{2FEDED07-5E11-4FEB-BFE4-4D90A854E66F}" type="presOf" srcId="{61E543FA-C385-4EF9-976C-87255C6E6712}" destId="{02F63AC8-C51F-4BEB-9C71-A05366BDEC7C}" srcOrd="0" destOrd="0" presId="urn:microsoft.com/office/officeart/2005/8/layout/radial6"/>
    <dgm:cxn modelId="{E11AC02E-4C4B-44FD-A2EE-4B103D7DEACA}" type="presOf" srcId="{4FD7A798-1586-40CB-B3AC-8E6AB1E21B0D}" destId="{781064A3-1080-4C6C-ABFC-07AD52BB8A53}" srcOrd="0" destOrd="0" presId="urn:microsoft.com/office/officeart/2005/8/layout/radial6"/>
    <dgm:cxn modelId="{16F6AAFC-C191-43F2-A7DA-63F3FD25DF9B}" srcId="{61E543FA-C385-4EF9-976C-87255C6E6712}" destId="{E8F380CF-5D67-4B72-8975-7D65002FA0A9}" srcOrd="1" destOrd="0" parTransId="{F2A311DC-08FD-4C0A-A8EA-413F8F303DD0}" sibTransId="{ED52A10B-D956-4D0C-97E8-C56E2785A3B9}"/>
    <dgm:cxn modelId="{EF5C0883-3DE3-4239-B92E-099751BC7FB9}" type="presOf" srcId="{ED52A10B-D956-4D0C-97E8-C56E2785A3B9}" destId="{E11E5A86-927B-4FD2-994E-520FAA0588D8}" srcOrd="0" destOrd="0" presId="urn:microsoft.com/office/officeart/2005/8/layout/radial6"/>
    <dgm:cxn modelId="{F92093D6-C85E-4CB3-8F4C-5F7D81858AFF}" type="presOf" srcId="{F96E2B1D-A88D-429F-A2F4-A5D134B168CD}" destId="{7E9C0679-48A1-49F0-BFFD-658C18373085}" srcOrd="0" destOrd="0" presId="urn:microsoft.com/office/officeart/2005/8/layout/radial6"/>
    <dgm:cxn modelId="{B6CC4A35-22CF-4BDA-8941-67FCA2998B96}" type="presOf" srcId="{BD45781E-7958-49F4-BE66-11FEF48CE9B0}" destId="{1F0BEFA4-05C4-494B-8867-9BF4BFC0DFC3}" srcOrd="0" destOrd="0" presId="urn:microsoft.com/office/officeart/2005/8/layout/radial6"/>
    <dgm:cxn modelId="{CCA36283-7B6C-48FD-AB13-A0EB20D72E2F}" type="presParOf" srcId="{1F0BEFA4-05C4-494B-8867-9BF4BFC0DFC3}" destId="{02F63AC8-C51F-4BEB-9C71-A05366BDEC7C}" srcOrd="0" destOrd="0" presId="urn:microsoft.com/office/officeart/2005/8/layout/radial6"/>
    <dgm:cxn modelId="{5D1ED6D8-2F23-4717-96F2-F8BB0FDCC5E9}" type="presParOf" srcId="{1F0BEFA4-05C4-494B-8867-9BF4BFC0DFC3}" destId="{7E9C0679-48A1-49F0-BFFD-658C18373085}" srcOrd="1" destOrd="0" presId="urn:microsoft.com/office/officeart/2005/8/layout/radial6"/>
    <dgm:cxn modelId="{DF2CC501-3F34-49ED-9196-5B9009F34635}" type="presParOf" srcId="{1F0BEFA4-05C4-494B-8867-9BF4BFC0DFC3}" destId="{B6F80E67-B583-472A-9A98-90863A9E9443}" srcOrd="2" destOrd="0" presId="urn:microsoft.com/office/officeart/2005/8/layout/radial6"/>
    <dgm:cxn modelId="{FB9642D8-33FB-47D7-9F0B-7299843686F7}" type="presParOf" srcId="{1F0BEFA4-05C4-494B-8867-9BF4BFC0DFC3}" destId="{CC24A978-DE39-402E-9462-F55249053A14}" srcOrd="3" destOrd="0" presId="urn:microsoft.com/office/officeart/2005/8/layout/radial6"/>
    <dgm:cxn modelId="{18078E8D-E5C3-419B-BE17-993705ABBD4A}" type="presParOf" srcId="{1F0BEFA4-05C4-494B-8867-9BF4BFC0DFC3}" destId="{555A60F9-73AF-4425-95C6-9EB60EE067DA}" srcOrd="4" destOrd="0" presId="urn:microsoft.com/office/officeart/2005/8/layout/radial6"/>
    <dgm:cxn modelId="{BDEA9BA4-A461-4E81-A4AE-F9A1522BCA00}" type="presParOf" srcId="{1F0BEFA4-05C4-494B-8867-9BF4BFC0DFC3}" destId="{B4EB9FA1-1035-459C-8460-1B72A82E35B1}" srcOrd="5" destOrd="0" presId="urn:microsoft.com/office/officeart/2005/8/layout/radial6"/>
    <dgm:cxn modelId="{542F4252-B1AF-49CE-B421-EC263CF04491}" type="presParOf" srcId="{1F0BEFA4-05C4-494B-8867-9BF4BFC0DFC3}" destId="{E11E5A86-927B-4FD2-994E-520FAA0588D8}" srcOrd="6" destOrd="0" presId="urn:microsoft.com/office/officeart/2005/8/layout/radial6"/>
    <dgm:cxn modelId="{C84FB941-2E2A-42CD-8CDB-990332AAD42D}" type="presParOf" srcId="{1F0BEFA4-05C4-494B-8867-9BF4BFC0DFC3}" destId="{9B3EA0BD-D1C2-48AC-A992-8569E259D551}" srcOrd="7" destOrd="0" presId="urn:microsoft.com/office/officeart/2005/8/layout/radial6"/>
    <dgm:cxn modelId="{1B8A73DD-FF61-41A9-B14D-4D8AFFE4B26C}" type="presParOf" srcId="{1F0BEFA4-05C4-494B-8867-9BF4BFC0DFC3}" destId="{E5F8BA06-98B8-4615-AF43-48CF6CB74488}" srcOrd="8" destOrd="0" presId="urn:microsoft.com/office/officeart/2005/8/layout/radial6"/>
    <dgm:cxn modelId="{00BD7401-89AE-4E7E-BD00-2F515BD86967}" type="presParOf" srcId="{1F0BEFA4-05C4-494B-8867-9BF4BFC0DFC3}" destId="{E589F0C7-B206-4766-A166-7D11D9CFF327}" srcOrd="9" destOrd="0" presId="urn:microsoft.com/office/officeart/2005/8/layout/radial6"/>
    <dgm:cxn modelId="{6A252BD0-55F5-4AF5-93E2-39A1D60137EC}" type="presParOf" srcId="{1F0BEFA4-05C4-494B-8867-9BF4BFC0DFC3}" destId="{233CF99E-2B00-43D4-9BB1-1DA3B4B717A3}" srcOrd="10" destOrd="0" presId="urn:microsoft.com/office/officeart/2005/8/layout/radial6"/>
    <dgm:cxn modelId="{579DB7DA-8512-42D2-B350-06DB4EC32280}" type="presParOf" srcId="{1F0BEFA4-05C4-494B-8867-9BF4BFC0DFC3}" destId="{387DED34-6749-4A25-A2C0-ACE0711BBB9D}" srcOrd="11" destOrd="0" presId="urn:microsoft.com/office/officeart/2005/8/layout/radial6"/>
    <dgm:cxn modelId="{7CD70543-8A14-489B-82CF-1E9E1923C3FA}" type="presParOf" srcId="{1F0BEFA4-05C4-494B-8867-9BF4BFC0DFC3}" destId="{781064A3-1080-4C6C-ABFC-07AD52BB8A53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D3FCA7-5813-405D-88CF-7492F44CBDF5}" type="datetimeFigureOut">
              <a:rPr lang="en-US" smtClean="0"/>
              <a:pPr/>
              <a:t>11/12/2022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7FFE27-1B50-4067-845B-DFE170DEA4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821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104858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59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779E6-6256-47DB-844B-4AC40B8680B4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104861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1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779E6-6256-47DB-844B-4AC40B8680B4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2BA5E-2E63-41A4-8AD7-143743E02E9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437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BD27F-0E92-4339-B8C3-0B31DB2B4E34}" type="datetimeFigureOut">
              <a:rPr lang="en-US" smtClean="0"/>
              <a:pPr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0FE22-372A-4A8D-9363-F247F8260F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175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BD27F-0E92-4339-B8C3-0B31DB2B4E34}" type="datetimeFigureOut">
              <a:rPr lang="en-US" smtClean="0"/>
              <a:pPr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0FE22-372A-4A8D-9363-F247F8260F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646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BD27F-0E92-4339-B8C3-0B31DB2B4E34}" type="datetimeFigureOut">
              <a:rPr lang="en-US" smtClean="0"/>
              <a:pPr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0FE22-372A-4A8D-9363-F247F8260F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116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313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BD27F-0E92-4339-B8C3-0B31DB2B4E34}" type="datetimeFigureOut">
              <a:rPr lang="en-US" smtClean="0"/>
              <a:pPr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0FE22-372A-4A8D-9363-F247F8260F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11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BD27F-0E92-4339-B8C3-0B31DB2B4E34}" type="datetimeFigureOut">
              <a:rPr lang="en-US" smtClean="0"/>
              <a:pPr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0FE22-372A-4A8D-9363-F247F8260F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165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BD27F-0E92-4339-B8C3-0B31DB2B4E34}" type="datetimeFigureOut">
              <a:rPr lang="en-US" smtClean="0"/>
              <a:pPr/>
              <a:t>11/12/2022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0FE22-372A-4A8D-9363-F247F8260F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770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BD27F-0E92-4339-B8C3-0B31DB2B4E34}" type="datetimeFigureOut">
              <a:rPr lang="en-US" smtClean="0"/>
              <a:pPr/>
              <a:t>11/12/2022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0FE22-372A-4A8D-9363-F247F8260F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468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BD27F-0E92-4339-B8C3-0B31DB2B4E34}" type="datetimeFigureOut">
              <a:rPr lang="en-US" smtClean="0"/>
              <a:pPr/>
              <a:t>11/12/2022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0FE22-372A-4A8D-9363-F247F8260F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86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BD27F-0E92-4339-B8C3-0B31DB2B4E34}" type="datetimeFigureOut">
              <a:rPr lang="en-US" smtClean="0"/>
              <a:pPr/>
              <a:t>11/12/2022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0FE22-372A-4A8D-9363-F247F8260F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490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BD27F-0E92-4339-B8C3-0B31DB2B4E34}" type="datetimeFigureOut">
              <a:rPr lang="en-US" smtClean="0"/>
              <a:pPr/>
              <a:t>11/12/2022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0FE22-372A-4A8D-9363-F247F8260F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365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BD27F-0E92-4339-B8C3-0B31DB2B4E34}" type="datetimeFigureOut">
              <a:rPr lang="en-US" smtClean="0"/>
              <a:pPr/>
              <a:t>11/12/2022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0FE22-372A-4A8D-9363-F247F8260F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960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16000"/>
            <a:lum/>
          </a:blip>
          <a:srcRect/>
          <a:stretch>
            <a:fillRect l="3000" t="-1000" r="1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BD27F-0E92-4339-B8C3-0B31DB2B4E34}" type="datetimeFigureOut">
              <a:rPr lang="en-US" smtClean="0"/>
              <a:pPr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0FE22-372A-4A8D-9363-F247F8260F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252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1.xml"/><Relationship Id="rId7" Type="http://schemas.openxmlformats.org/officeDocument/2006/relationships/slide" Target="slide6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diagramLayout" Target="../diagrams/layout2.xml"/><Relationship Id="rId7" Type="http://schemas.openxmlformats.org/officeDocument/2006/relationships/chart" Target="../charts/chart1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7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7.xml"/><Relationship Id="rId1" Type="http://schemas.openxmlformats.org/officeDocument/2006/relationships/slideLayout" Target="../slideLayouts/slideLayout6.xml"/><Relationship Id="rId5" Type="http://schemas.openxmlformats.org/officeDocument/2006/relationships/slide" Target="slide13.xml"/><Relationship Id="rId4" Type="http://schemas.openxmlformats.org/officeDocument/2006/relationships/slide" Target="slide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387" y="731566"/>
            <a:ext cx="8143875" cy="5912123"/>
          </a:xfrm>
          <a:prstGeom prst="rect">
            <a:avLst/>
          </a:prstGeom>
        </p:spPr>
      </p:pic>
      <p:sp>
        <p:nvSpPr>
          <p:cNvPr id="1048584" name="TextBox 5"/>
          <p:cNvSpPr txBox="1"/>
          <p:nvPr/>
        </p:nvSpPr>
        <p:spPr>
          <a:xfrm>
            <a:off x="34693" y="2276011"/>
            <a:ext cx="9119264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8800" b="1" dirty="0" err="1" smtClean="0">
                <a:ln>
                  <a:prstDash val="solid"/>
                </a:ln>
                <a:solidFill>
                  <a:schemeClr val="accent2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8800" b="1" dirty="0" smtClean="0">
                <a:ln>
                  <a:prstDash val="solid"/>
                </a:ln>
                <a:solidFill>
                  <a:schemeClr val="accent2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ln>
                  <a:prstDash val="solid"/>
                </a:ln>
                <a:solidFill>
                  <a:srgbClr val="00B05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অর্থনীতির</a:t>
            </a:r>
            <a:r>
              <a:rPr lang="en-US" sz="8800" b="1" dirty="0" smtClean="0">
                <a:ln>
                  <a:prstDash val="solid"/>
                </a:ln>
                <a:solidFill>
                  <a:srgbClr val="00B05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ln>
                  <a:prstDash val="solid"/>
                </a:ln>
                <a:solidFill>
                  <a:srgbClr val="0000FF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endParaRPr lang="zh-CN" alt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91666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lvl="0">
              <a:defRPr/>
            </a:pPr>
            <a:r>
              <a:rPr kumimoji="0" lang="en-US" sz="451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obogongaMJ" pitchFamily="2" charset="0"/>
                <a:ea typeface="+mn-ea"/>
                <a:cs typeface="NobogongaMJ" pitchFamily="2" charset="0"/>
              </a:rPr>
              <a:t> </a:t>
            </a:r>
            <a:r>
              <a:rPr lang="en-US" sz="602" dirty="0">
                <a:solidFill>
                  <a:srgbClr val="0070C0"/>
                </a:solidFill>
                <a:latin typeface="Bodoni Black" pitchFamily="18" charset="0"/>
              </a:rPr>
              <a:t>The Blue </a:t>
            </a:r>
            <a:r>
              <a:rPr lang="en-US" sz="602" dirty="0">
                <a:solidFill>
                  <a:srgbClr val="0070C0"/>
                </a:solidFill>
                <a:latin typeface="Algerian" pitchFamily="82" charset="0"/>
              </a:rPr>
              <a:t>Economy</a:t>
            </a:r>
            <a:r>
              <a:rPr lang="en-US" sz="602" dirty="0">
                <a:solidFill>
                  <a:schemeClr val="bg1"/>
                </a:solidFill>
              </a:rPr>
              <a:t> </a:t>
            </a:r>
            <a:r>
              <a:rPr lang="en-US" sz="602" dirty="0">
                <a:solidFill>
                  <a:srgbClr val="00B0F0"/>
                </a:solidFill>
                <a:latin typeface="Bodoni Black" pitchFamily="18" charset="0"/>
              </a:rPr>
              <a:t>Will Bring </a:t>
            </a:r>
            <a:r>
              <a:rPr lang="en-US" sz="602" dirty="0">
                <a:solidFill>
                  <a:srgbClr val="0070C0"/>
                </a:solidFill>
                <a:latin typeface="Bodoni Black" pitchFamily="18" charset="0"/>
              </a:rPr>
              <a:t>Prosperity</a:t>
            </a:r>
            <a:endParaRPr kumimoji="0" lang="en-US" sz="451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Bodoni Black" pitchFamily="18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693" y="5723601"/>
            <a:ext cx="9052157" cy="91666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prstTxWarp prst="textPlain">
              <a:avLst/>
            </a:prstTxWarp>
            <a:spAutoFit/>
          </a:bodyPr>
          <a:lstStyle/>
          <a:p>
            <a:pPr lvl="0" algn="ctr"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doni Black" pitchFamily="18" charset="0"/>
                <a:cs typeface="NikoshBAN" panose="02000000000000000000" pitchFamily="2" charset="0"/>
              </a:rPr>
              <a:t>কোয়ান্টাম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doni Black" pitchFamily="18" charset="0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doni Black" pitchFamily="18" charset="0"/>
                <a:cs typeface="NikoshBAN" panose="02000000000000000000" pitchFamily="2" charset="0"/>
              </a:rPr>
              <a:t>কসমো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doni Black" pitchFamily="18" charset="0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doni Black" pitchFamily="18" charset="0"/>
                <a:cs typeface="NikoshBAN" panose="02000000000000000000" pitchFamily="2" charset="0"/>
              </a:rPr>
              <a:t>স্কুল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doni Black" pitchFamily="18" charset="0"/>
                <a:cs typeface="NikoshBAN" panose="02000000000000000000" pitchFamily="2" charset="0"/>
              </a:rPr>
              <a:t> ও কলেজ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odoni Black" pitchFamily="18" charset="0"/>
              <a:cs typeface="NikoshBAN" panose="02000000000000000000" pitchFamily="2" charset="0"/>
            </a:endParaRPr>
          </a:p>
        </p:txBody>
      </p:sp>
      <p:pic>
        <p:nvPicPr>
          <p:cNvPr id="2097153" name="Picture 3"/>
          <p:cNvPicPr>
            <a:picLocks noChangeAspect="1"/>
          </p:cNvPicPr>
          <p:nvPr/>
        </p:nvPicPr>
        <p:blipFill rotWithShape="1">
          <a:blip r:embed="rId3"/>
          <a:srcRect l="50000"/>
          <a:stretch>
            <a:fillRect/>
          </a:stretch>
        </p:blipFill>
        <p:spPr>
          <a:xfrm>
            <a:off x="4568588" y="-21649"/>
            <a:ext cx="4572000" cy="6855764"/>
          </a:xfrm>
          <a:prstGeom prst="rect">
            <a:avLst/>
          </a:prstGeom>
        </p:spPr>
      </p:pic>
      <p:pic>
        <p:nvPicPr>
          <p:cNvPr id="2097154" name="Picture 6"/>
          <p:cNvPicPr>
            <a:picLocks noChangeAspect="1"/>
          </p:cNvPicPr>
          <p:nvPr/>
        </p:nvPicPr>
        <p:blipFill rotWithShape="1">
          <a:blip r:embed="rId3"/>
          <a:srcRect r="48871"/>
          <a:stretch>
            <a:fillRect/>
          </a:stretch>
        </p:blipFill>
        <p:spPr>
          <a:xfrm>
            <a:off x="-3412" y="-35297"/>
            <a:ext cx="4572000" cy="688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91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485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485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485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0"/>
                                        <p:tgtEl>
                                          <p:spTgt spid="2097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/>
                                        <p:tgtEl>
                                          <p:spTgt spid="2097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97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0"/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/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8477 0.03863 L -0.58773 -0.00347 " pathEditMode="relative" rAng="0" ptsTypes="AA">
                                      <p:cBhvr>
                                        <p:cTn id="2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632" y="-2105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8477 0.03863 L -0.58773 -0.00347 " pathEditMode="relative" rAng="0" ptsTypes="AA">
                                      <p:cBhvr>
                                        <p:cTn id="2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632" y="-2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4" grpId="0"/>
      <p:bldP spid="8" grpId="0" animBg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80" y="152402"/>
            <a:ext cx="4384220" cy="29228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2402"/>
            <a:ext cx="4572000" cy="29228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46060"/>
            <a:ext cx="4572000" cy="26887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79" y="3460845"/>
            <a:ext cx="4335233" cy="267398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62001" y="3075214"/>
            <a:ext cx="3200400" cy="35378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শস্য ও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শাকসবজি</a:t>
            </a:r>
            <a:endParaRPr lang="en-US" sz="28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57800" y="3075214"/>
            <a:ext cx="3352799" cy="3537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প্রাণি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0" y="6134832"/>
            <a:ext cx="4572000" cy="42454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মৎস্য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endParaRPr lang="en-US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134832"/>
            <a:ext cx="4523013" cy="42454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বনজ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807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492313419"/>
              </p:ext>
            </p:extLst>
          </p:nvPr>
        </p:nvGraphicFramePr>
        <p:xfrm>
          <a:off x="1524000" y="707409"/>
          <a:ext cx="6324600" cy="485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3238500" y="0"/>
            <a:ext cx="2667000" cy="685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কৃষির উপখাত 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>
            <a:hlinkClick r:id="rId7" action="ppaction://hlinksldjump"/>
          </p:cNvPr>
          <p:cNvSpPr/>
          <p:nvPr/>
        </p:nvSpPr>
        <p:spPr>
          <a:xfrm>
            <a:off x="8305800" y="6451411"/>
            <a:ext cx="817728" cy="381000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BACK</a:t>
            </a:r>
            <a:endParaRPr lang="en-US" sz="1400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143000" y="6440807"/>
            <a:ext cx="6858000" cy="417195"/>
          </a:xfrm>
          <a:blipFill>
            <a:blip r:embed="rId8"/>
            <a:tile tx="0" ty="0" sx="100000" sy="100000" flip="none" algn="tl"/>
          </a:blipFill>
        </p:spPr>
        <p:txBody>
          <a:bodyPr/>
          <a:lstStyle/>
          <a:p>
            <a:r>
              <a:rPr lang="en-US" sz="2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Entrepreneurial Development &amp; National Prosperity.</a:t>
            </a:r>
          </a:p>
        </p:txBody>
      </p:sp>
    </p:spTree>
    <p:extLst>
      <p:ext uri="{BB962C8B-B14F-4D97-AF65-F5344CB8AC3E}">
        <p14:creationId xmlns:p14="http://schemas.microsoft.com/office/powerpoint/2010/main" val="343859415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08C3946-8D26-44B1-8DE1-FF72969CB0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graphicEl>
                                              <a:dgm id="{208C3946-8D26-44B1-8DE1-FF72969CB0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graphicEl>
                                              <a:dgm id="{208C3946-8D26-44B1-8DE1-FF72969CB0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graphicEl>
                                              <a:dgm id="{208C3946-8D26-44B1-8DE1-FF72969CB0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340CE13-A9DC-458D-81C0-5592A87D4D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graphicEl>
                                              <a:dgm id="{5340CE13-A9DC-458D-81C0-5592A87D4D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graphicEl>
                                              <a:dgm id="{5340CE13-A9DC-458D-81C0-5592A87D4D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graphicEl>
                                              <a:dgm id="{5340CE13-A9DC-458D-81C0-5592A87D4D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11C400C-0601-484B-A1F2-C4CF1BE9D6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graphicEl>
                                              <a:dgm id="{511C400C-0601-484B-A1F2-C4CF1BE9D6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graphicEl>
                                              <a:dgm id="{511C400C-0601-484B-A1F2-C4CF1BE9D6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graphicEl>
                                              <a:dgm id="{511C400C-0601-484B-A1F2-C4CF1BE9D6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0918043-30CC-4775-8418-D845C0FA9C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graphicEl>
                                              <a:dgm id="{D0918043-30CC-4775-8418-D845C0FA9C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graphicEl>
                                              <a:dgm id="{D0918043-30CC-4775-8418-D845C0FA9C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graphicEl>
                                              <a:dgm id="{D0918043-30CC-4775-8418-D845C0FA9C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DAFEBC6-FA9B-4C53-8362-0C8C0961C4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graphicEl>
                                              <a:dgm id="{1DAFEBC6-FA9B-4C53-8362-0C8C0961C4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graphicEl>
                                              <a:dgm id="{1DAFEBC6-FA9B-4C53-8362-0C8C0961C4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graphicEl>
                                              <a:dgm id="{1DAFEBC6-FA9B-4C53-8362-0C8C0961C4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B631816-8634-449E-B278-8FBC4241F4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graphicEl>
                                              <a:dgm id="{9B631816-8634-449E-B278-8FBC4241F4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graphicEl>
                                              <a:dgm id="{9B631816-8634-449E-B278-8FBC4241F4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graphicEl>
                                              <a:dgm id="{9B631816-8634-449E-B278-8FBC4241F4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54FFCC8-8BC7-442B-86AD-997C950362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">
                                            <p:graphicEl>
                                              <a:dgm id="{954FFCC8-8BC7-442B-86AD-997C950362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graphicEl>
                                              <a:dgm id="{954FFCC8-8BC7-442B-86AD-997C950362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graphicEl>
                                              <a:dgm id="{954FFCC8-8BC7-442B-86AD-997C950362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706" y="1170432"/>
            <a:ext cx="2483894" cy="1267968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শস্য ওশাক সবজি </a:t>
            </a:r>
            <a:endParaRPr lang="en-US" dirty="0"/>
          </a:p>
        </p:txBody>
      </p:sp>
      <p:sp>
        <p:nvSpPr>
          <p:cNvPr id="3" name="Right Arrow 2"/>
          <p:cNvSpPr/>
          <p:nvPr/>
        </p:nvSpPr>
        <p:spPr>
          <a:xfrm>
            <a:off x="2566632" y="1600200"/>
            <a:ext cx="1167168" cy="48463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733800" y="1143000"/>
            <a:ext cx="5410200" cy="129540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ধান, গম, আলু, তেলবীজ , ফলমূল ,শাক সবজি ,ইক্ষু ,তামাক ,পাট  ইত্যাদি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706" y="2743200"/>
            <a:ext cx="2483893" cy="1066800"/>
          </a:xfrm>
          <a:prstGeom prst="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মৎস্য সম্পদ 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2566632" y="3105935"/>
            <a:ext cx="1136461" cy="48463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33800" y="2743200"/>
            <a:ext cx="5410200" cy="1219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অভ্যন্তরীণ মৎস্য ,সামুদ্রিক মৎস্য এবং মতস্যজাত দ্রব্য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0706" y="4267200"/>
            <a:ext cx="2483894" cy="1203278"/>
          </a:xfrm>
          <a:prstGeom prst="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বনজ সম্পদ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733799" y="4251278"/>
            <a:ext cx="5407925" cy="121920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কাঠ ,জালানি কাঠ ,বাস ,বেত ,রাবার ,পাম তেল ,শন ও গোল পাতা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0706" y="5715000"/>
            <a:ext cx="2465696" cy="1143000"/>
          </a:xfrm>
          <a:prstGeom prst="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পশু সম্পদ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733800" y="5715000"/>
            <a:ext cx="5407925" cy="11430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বিভিন্ন প্রাণী ও পাখিদের মাংস ,ডিম ,দুধ, চামড়া ,পালক ইত্যাদি </a:t>
            </a:r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>
            <a:off x="2566632" y="4626523"/>
            <a:ext cx="1136461" cy="48463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2553693" y="6044184"/>
            <a:ext cx="1136461" cy="48463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6" name="Curved Up Ribbon 15"/>
          <p:cNvSpPr/>
          <p:nvPr/>
        </p:nvSpPr>
        <p:spPr>
          <a:xfrm>
            <a:off x="0" y="0"/>
            <a:ext cx="9144000" cy="1143000"/>
          </a:xfrm>
          <a:prstGeom prst="ellipseRibbon2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00B050"/>
                </a:solidFill>
              </a:rPr>
              <a:t>কৃষির</a:t>
            </a:r>
            <a:r>
              <a:rPr lang="en-US" sz="4800" dirty="0" smtClean="0">
                <a:solidFill>
                  <a:srgbClr val="00B050"/>
                </a:solidFill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</a:rPr>
              <a:t>উপখাত</a:t>
            </a:r>
            <a:endParaRPr lang="en-US" sz="4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277313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4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8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470354245"/>
              </p:ext>
            </p:extLst>
          </p:nvPr>
        </p:nvGraphicFramePr>
        <p:xfrm>
          <a:off x="1371600" y="2184400"/>
          <a:ext cx="6781800" cy="436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634488977"/>
              </p:ext>
            </p:extLst>
          </p:nvPr>
        </p:nvGraphicFramePr>
        <p:xfrm>
          <a:off x="1371600" y="1828800"/>
          <a:ext cx="6781800" cy="436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6" name="Oval 5"/>
          <p:cNvSpPr/>
          <p:nvPr/>
        </p:nvSpPr>
        <p:spPr>
          <a:xfrm>
            <a:off x="8305800" y="6451411"/>
            <a:ext cx="817728" cy="381000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hlinkClick r:id="rId8" action="ppaction://hlinksldjump"/>
              </a:rPr>
              <a:t>BACK</a:t>
            </a:r>
            <a:endParaRPr lang="en-US" sz="1400" dirty="0"/>
          </a:p>
        </p:txBody>
      </p:sp>
      <p:sp>
        <p:nvSpPr>
          <p:cNvPr id="3" name="Up Ribbon 2"/>
          <p:cNvSpPr/>
          <p:nvPr/>
        </p:nvSpPr>
        <p:spPr>
          <a:xfrm>
            <a:off x="1295400" y="4549"/>
            <a:ext cx="6477000" cy="1138452"/>
          </a:xfrm>
          <a:prstGeom prst="ribbon2">
            <a:avLst/>
          </a:prstGeom>
          <a:solidFill>
            <a:srgbClr val="00B050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৪ </a:t>
            </a:r>
            <a:r>
              <a:rPr lang="en-US" dirty="0" err="1" smtClean="0"/>
              <a:t>টি</a:t>
            </a:r>
            <a:r>
              <a:rPr lang="en-US" dirty="0" smtClean="0"/>
              <a:t> </a:t>
            </a:r>
            <a:r>
              <a:rPr lang="en-US" dirty="0" err="1" smtClean="0"/>
              <a:t>উপখাতের</a:t>
            </a:r>
            <a:r>
              <a:rPr lang="en-US" dirty="0" smtClean="0"/>
              <a:t> </a:t>
            </a:r>
            <a:r>
              <a:rPr lang="en-US" dirty="0" err="1" smtClean="0"/>
              <a:t>সমন্বয়ে</a:t>
            </a:r>
            <a:r>
              <a:rPr lang="en-US" dirty="0" smtClean="0"/>
              <a:t> </a:t>
            </a:r>
            <a:r>
              <a:rPr lang="en-US" dirty="0" err="1" smtClean="0"/>
              <a:t>লেখচিত্র</a:t>
            </a:r>
            <a:r>
              <a:rPr lang="en-US" dirty="0" smtClean="0"/>
              <a:t> </a:t>
            </a:r>
            <a:r>
              <a:rPr lang="en-US" dirty="0" err="1" smtClean="0"/>
              <a:t>অঙ্কন</a:t>
            </a:r>
            <a:r>
              <a:rPr lang="en-US" dirty="0" smtClean="0"/>
              <a:t> </a:t>
            </a:r>
            <a:r>
              <a:rPr lang="en-US" dirty="0" err="1" smtClean="0"/>
              <a:t>করা</a:t>
            </a:r>
            <a:r>
              <a:rPr lang="en-US" dirty="0" smtClean="0"/>
              <a:t> </a:t>
            </a:r>
            <a:r>
              <a:rPr lang="en-US" dirty="0" err="1" smtClean="0"/>
              <a:t>যায়</a:t>
            </a:r>
            <a:r>
              <a:rPr lang="en-US" dirty="0" smtClean="0"/>
              <a:t>-</a:t>
            </a:r>
            <a:endParaRPr lang="en-US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  <p:bldGraphic spid="4" grpId="2">
        <p:bldAsOne/>
      </p:bldGraphic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304800"/>
            <a:ext cx="8610600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জিডিপি তে খাত ওয়ারই অবদান (কোটি টাকায় ) ২০১৭- ২০১৮ </a:t>
            </a:r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470542079"/>
              </p:ext>
            </p:extLst>
          </p:nvPr>
        </p:nvGraphicFramePr>
        <p:xfrm>
          <a:off x="533400" y="1447800"/>
          <a:ext cx="76962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54193135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609400069"/>
              </p:ext>
            </p:extLst>
          </p:nvPr>
        </p:nvGraphicFramePr>
        <p:xfrm>
          <a:off x="1524000" y="1524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647700" y="297976"/>
            <a:ext cx="7848600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জিডিপি তে খাত ওয়ারি  প্রবৃদ্ধির হার </a:t>
            </a: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143000" y="6440807"/>
            <a:ext cx="6858000" cy="417195"/>
          </a:xfrm>
          <a:blipFill>
            <a:blip r:embed="rId7"/>
            <a:tile tx="0" ty="0" sx="100000" sy="100000" flip="none" algn="tl"/>
          </a:blipFill>
        </p:spPr>
        <p:txBody>
          <a:bodyPr/>
          <a:lstStyle/>
          <a:p>
            <a:r>
              <a:rPr lang="en-US" sz="2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Entrepreneurial Development &amp; National Prosperity.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bn-IN" dirty="0" smtClean="0"/>
              <a:t>বাংলাদেশের অর্থনীতিতে কৃষির গুরুত্ব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1400302"/>
            <a:ext cx="4418806" cy="6096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bn-IN" sz="2000" dirty="0" smtClean="0"/>
              <a:t>জাতীয় আয়ের প্রধান উৎস 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0" y="2038335"/>
            <a:ext cx="4038600" cy="576349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buFont typeface="Arial" pitchFamily="34" charset="0"/>
              <a:buChar char="•"/>
            </a:pPr>
            <a:r>
              <a:rPr lang="bn-IN" sz="2000" dirty="0" smtClean="0"/>
              <a:t>প্রধান পেশা 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0" y="2647666"/>
            <a:ext cx="3733800" cy="5334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bn-IN" dirty="0" smtClean="0"/>
              <a:t>কর্ম সংস্থান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3181066"/>
            <a:ext cx="3429000" cy="6096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bn-IN" dirty="0" smtClean="0"/>
              <a:t>খাদ্য সরবরাহের প্রধান উৎস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3412" y="3790666"/>
            <a:ext cx="3127612" cy="55273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bn-IN" dirty="0" smtClean="0"/>
              <a:t>শিল্পের কাঁচামাল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4343400"/>
            <a:ext cx="3429000" cy="6096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bn-IN" dirty="0" smtClean="0"/>
              <a:t>বৈদেশিক মুদ্রা অর্জন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-3412" y="4953000"/>
            <a:ext cx="3737212" cy="6096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bn-IN" dirty="0" smtClean="0"/>
              <a:t>জীবন যাত্রার মান উন্নয়ন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5562600"/>
            <a:ext cx="4038600" cy="6096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bn-IN" dirty="0" smtClean="0"/>
              <a:t>ক্ষুদ্র শিল্পের উন্নতি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-3412" y="6172200"/>
            <a:ext cx="4422218" cy="62666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bn-IN" dirty="0" smtClean="0"/>
              <a:t>কৃষি নির্ভর শিল্পের উন্নতি 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 rot="5400000" flipH="1" flipV="1">
            <a:off x="1714500" y="4152900"/>
            <a:ext cx="54102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419600" y="2009902"/>
            <a:ext cx="4703928" cy="58089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bn-IN" dirty="0" smtClean="0"/>
              <a:t>ব্যবসা বাণিজ্যের প্রসার 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4420394" y="2614683"/>
            <a:ext cx="4294270" cy="51918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bn-IN" dirty="0" smtClean="0"/>
              <a:t>সরকারি রাজস্ব 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4419600" y="3133867"/>
            <a:ext cx="3886200" cy="59026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b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বেকার সমস্যার সমাধান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458612" y="3733800"/>
            <a:ext cx="3428206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bn-IN" dirty="0" smtClean="0"/>
              <a:t>শিক্ষার উন্নতি 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4420394" y="4343400"/>
            <a:ext cx="3885406" cy="54363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bn-IN" dirty="0" smtClean="0"/>
              <a:t>জালানির প্রধান উৎস 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4419600" y="4920018"/>
            <a:ext cx="4295064" cy="60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bn-IN" dirty="0" smtClean="0"/>
              <a:t>অবকাঠামোগত উন্নয়ন 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4419600" y="5562600"/>
            <a:ext cx="4703928" cy="60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bn-IN" dirty="0" smtClean="0"/>
              <a:t>আয়ের বৈষম্য হ্রাস 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8305800" y="6324600"/>
            <a:ext cx="817728" cy="507811"/>
          </a:xfrm>
          <a:prstGeom prst="ellipse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hlinkClick r:id="rId2" action="ppaction://hlinksldjump"/>
              </a:rPr>
              <a:t>BACK</a:t>
            </a:r>
            <a:endParaRPr lang="en-US" sz="1400" dirty="0"/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14700" y="0"/>
            <a:ext cx="297180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একক কাজ 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362200"/>
            <a:ext cx="4572000" cy="4495800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 flipH="1">
            <a:off x="228600" y="845024"/>
            <a:ext cx="4724400" cy="2209800"/>
          </a:xfrm>
          <a:prstGeom prst="cloudCallout">
            <a:avLst>
              <a:gd name="adj1" fmla="val -103783"/>
              <a:gd name="adj2" fmla="val 44831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/>
              <a:t>কৃষির উপখাত গুলো কি কি </a:t>
            </a:r>
            <a:r>
              <a:rPr lang="en-US" dirty="0" smtClean="0"/>
              <a:t>?</a:t>
            </a:r>
            <a:endParaRPr lang="en-US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14046" y="0"/>
            <a:ext cx="2653354" cy="17526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/>
              <a:t>দলীয় কাজ 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199" y="2247900"/>
            <a:ext cx="4343401" cy="24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-21040" y="2247899"/>
            <a:ext cx="4191000" cy="243385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/>
              <a:t>বাংলাদেশের অর্থনীতিতে মৎস্য  খাতের অবদান র্ব্যাখ্যা কর  </a:t>
            </a:r>
            <a:endParaRPr lang="en-US" sz="3200" dirty="0"/>
          </a:p>
        </p:txBody>
      </p:sp>
      <p:sp>
        <p:nvSpPr>
          <p:cNvPr id="5" name="Right Arrow 4"/>
          <p:cNvSpPr/>
          <p:nvPr/>
        </p:nvSpPr>
        <p:spPr>
          <a:xfrm>
            <a:off x="4169960" y="3276600"/>
            <a:ext cx="478239" cy="3810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143000" y="6440807"/>
            <a:ext cx="6858000" cy="417195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r>
              <a:rPr lang="en-US" sz="2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Entrepreneurial Development &amp; National Prosperity.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362200" y="152400"/>
            <a:ext cx="4572000" cy="1143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/>
              <a:t>বাড়ির কাজ </a:t>
            </a:r>
            <a:endParaRPr lang="en-US" sz="3200" dirty="0"/>
          </a:p>
        </p:txBody>
      </p:sp>
      <p:sp>
        <p:nvSpPr>
          <p:cNvPr id="6" name="Cloud Callout 5"/>
          <p:cNvSpPr/>
          <p:nvPr/>
        </p:nvSpPr>
        <p:spPr>
          <a:xfrm>
            <a:off x="5105400" y="3040266"/>
            <a:ext cx="3215428" cy="1694491"/>
          </a:xfrm>
          <a:prstGeom prst="cloudCallout">
            <a:avLst>
              <a:gd name="adj1" fmla="val -79613"/>
              <a:gd name="adj2" fmla="val -32840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>
                <a:solidFill>
                  <a:srgbClr val="FF0000"/>
                </a:solidFill>
              </a:rPr>
              <a:t>কৃষির উপখাত সমূহের ব্যাখ্যা কর </a:t>
            </a:r>
            <a:r>
              <a:rPr lang="en-US" sz="2000" dirty="0" smtClean="0">
                <a:solidFill>
                  <a:srgbClr val="FF0000"/>
                </a:solidFill>
              </a:rPr>
              <a:t>?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143000" y="6440807"/>
            <a:ext cx="6858000" cy="417195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US" sz="2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Entrepreneurial Development &amp; National Prosperity.</a:t>
            </a:r>
          </a:p>
        </p:txBody>
      </p:sp>
      <p:sp>
        <p:nvSpPr>
          <p:cNvPr id="3" name="Rectangle 2"/>
          <p:cNvSpPr/>
          <p:nvPr/>
        </p:nvSpPr>
        <p:spPr>
          <a:xfrm>
            <a:off x="762000" y="2324100"/>
            <a:ext cx="3657600" cy="3352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/>
          <p:cNvSpPr/>
          <p:nvPr/>
        </p:nvSpPr>
        <p:spPr>
          <a:xfrm>
            <a:off x="-76200" y="1104900"/>
            <a:ext cx="5334000" cy="1219200"/>
          </a:xfrm>
          <a:prstGeom prst="triangle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447781" y="3276600"/>
            <a:ext cx="520321" cy="1818564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scene3d>
            <a:camera prst="orthographicFront">
              <a:rot lat="0" lon="2699935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057400" y="3276600"/>
            <a:ext cx="533400" cy="1818564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scene3d>
            <a:camera prst="orthographicFront">
              <a:rot lat="0" lon="18599986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143000" y="3589143"/>
            <a:ext cx="609600" cy="59673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447800" y="3589143"/>
            <a:ext cx="304800" cy="59673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nip Same Side Corner Rectangle 11"/>
          <p:cNvSpPr/>
          <p:nvPr/>
        </p:nvSpPr>
        <p:spPr>
          <a:xfrm>
            <a:off x="2095500" y="5677468"/>
            <a:ext cx="823695" cy="342900"/>
          </a:xfrm>
          <a:prstGeom prst="snip2Same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nip Same Side Corner Rectangle 12"/>
          <p:cNvSpPr/>
          <p:nvPr/>
        </p:nvSpPr>
        <p:spPr>
          <a:xfrm>
            <a:off x="1897747" y="5911185"/>
            <a:ext cx="1219199" cy="381000"/>
          </a:xfrm>
          <a:prstGeom prst="snip2Same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3" grpId="0" animBg="1"/>
      <p:bldP spid="4" grpId="0" animBg="1"/>
      <p:bldP spid="7" grpId="0" animBg="1"/>
      <p:bldP spid="7" grpId="1" animBg="1"/>
      <p:bldP spid="9" grpId="0" animBg="1"/>
      <p:bldP spid="9" grpId="1" animBg="1"/>
      <p:bldP spid="10" grpId="0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n 1"/>
          <p:cNvSpPr/>
          <p:nvPr/>
        </p:nvSpPr>
        <p:spPr>
          <a:xfrm>
            <a:off x="614855" y="1698315"/>
            <a:ext cx="8172450" cy="2819400"/>
          </a:xfrm>
          <a:prstGeom prst="can">
            <a:avLst>
              <a:gd name="adj" fmla="val 50000"/>
            </a:avLst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”</a:t>
            </a:r>
            <a:r>
              <a:rPr lang="en-US" altLang="en-US" sz="4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alt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কেউ</a:t>
            </a:r>
            <a:r>
              <a:rPr lang="en-US" alt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alt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alt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সালাম</a:t>
            </a:r>
            <a:r>
              <a:rPr lang="en-US" alt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alt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altLang="en-US" sz="4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alt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alt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কমপক্ষে</a:t>
            </a:r>
            <a:r>
              <a:rPr lang="en-US" alt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alt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রকম</a:t>
            </a:r>
            <a:r>
              <a:rPr lang="en-US" alt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alt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alt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চেয়েও</a:t>
            </a:r>
            <a:r>
              <a:rPr lang="en-US" alt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alt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সম্মানসহকারে</a:t>
            </a:r>
            <a:r>
              <a:rPr lang="en-US" alt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সালামের</a:t>
            </a:r>
            <a:r>
              <a:rPr lang="en-US" alt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জবাব</a:t>
            </a:r>
            <a:r>
              <a:rPr lang="en-US" alt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দেবে</a:t>
            </a:r>
            <a:r>
              <a:rPr lang="en-US" alt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altLang="en-US" sz="4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নিশ্চয়ই</a:t>
            </a:r>
            <a:r>
              <a:rPr lang="en-US" alt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alt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সব</a:t>
            </a:r>
            <a:r>
              <a:rPr lang="en-US" alt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বিষয়েই</a:t>
            </a:r>
            <a:r>
              <a:rPr lang="en-US" alt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alt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গ্রহণকারী</a:t>
            </a:r>
            <a:r>
              <a:rPr lang="en-US" alt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altLang="zh-CN" sz="4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সূরা</a:t>
            </a:r>
            <a:r>
              <a:rPr lang="en-US" altLang="zh-CN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zh-CN" sz="4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নিসা</a:t>
            </a:r>
            <a:r>
              <a:rPr lang="en-US" altLang="zh-CN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zh-CN" altLang="en-US" sz="2400" dirty="0">
              <a:solidFill>
                <a:srgbClr val="7030A0"/>
              </a:solidFill>
            </a:endParaRPr>
          </a:p>
        </p:txBody>
      </p:sp>
      <p:sp>
        <p:nvSpPr>
          <p:cNvPr id="3" name="Flowchart: Terminator 2"/>
          <p:cNvSpPr/>
          <p:nvPr/>
        </p:nvSpPr>
        <p:spPr>
          <a:xfrm>
            <a:off x="1743075" y="4640317"/>
            <a:ext cx="5657850" cy="1600200"/>
          </a:xfrm>
          <a:prstGeom prst="flowChartTerminator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সাল্লাল্লাহু</a:t>
            </a:r>
            <a:r>
              <a: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আলাইহে</a:t>
            </a:r>
            <a:r>
              <a: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ওয়া</a:t>
            </a:r>
            <a:r>
              <a: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সাল্লাম</a:t>
            </a:r>
            <a:r>
              <a: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বলেছেন</a:t>
            </a:r>
            <a:r>
              <a: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endParaRPr lang="en-US" sz="2800" dirty="0">
              <a:solidFill>
                <a:srgbClr val="00B0F0"/>
              </a:solidFill>
            </a:endParaRPr>
          </a:p>
          <a:p>
            <a:pPr algn="ctr"/>
            <a:r>
              <a:rPr lang="en-US" sz="28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ভালোভাবে</a:t>
            </a:r>
            <a:r>
              <a: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এটাই</a:t>
            </a:r>
            <a:r>
              <a: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আল্লাহর</a:t>
            </a:r>
            <a:r>
              <a: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নির্দেশ</a:t>
            </a:r>
            <a:r>
              <a: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আল-হাদিস</a:t>
            </a:r>
            <a:endParaRPr lang="en-US" sz="1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urved Up Ribbon 3"/>
          <p:cNvSpPr/>
          <p:nvPr/>
        </p:nvSpPr>
        <p:spPr>
          <a:xfrm>
            <a:off x="1843088" y="304800"/>
            <a:ext cx="5457825" cy="1600200"/>
          </a:xfrm>
          <a:prstGeom prst="ellipseRibbon2">
            <a:avLst>
              <a:gd name="adj1" fmla="val 38719"/>
              <a:gd name="adj2" fmla="val 50000"/>
              <a:gd name="adj3" fmla="val 1250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i="1" dirty="0" err="1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anose="020F0502020204030204" pitchFamily="34" charset="0"/>
                <a:cs typeface="NikoshBAN" pitchFamily="2" charset="0"/>
              </a:rPr>
              <a:t>বিসমিল্লাহহির</a:t>
            </a:r>
            <a:r>
              <a:rPr lang="en-US" sz="2000" i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anose="020F0502020204030204" pitchFamily="34" charset="0"/>
                <a:cs typeface="NikoshBAN" pitchFamily="2" charset="0"/>
              </a:rPr>
              <a:t> </a:t>
            </a:r>
            <a:r>
              <a:rPr lang="en-US" sz="2000" i="1" dirty="0" err="1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anose="020F0502020204030204" pitchFamily="34" charset="0"/>
                <a:cs typeface="NikoshBAN" pitchFamily="2" charset="0"/>
              </a:rPr>
              <a:t>রাহমানির</a:t>
            </a:r>
            <a:r>
              <a:rPr lang="en-US" sz="2000" i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anose="020F0502020204030204" pitchFamily="34" charset="0"/>
                <a:cs typeface="NikoshBAN" pitchFamily="2" charset="0"/>
              </a:rPr>
              <a:t> </a:t>
            </a:r>
            <a:r>
              <a:rPr lang="en-US" sz="2000" i="1" dirty="0" err="1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anose="020F0502020204030204" pitchFamily="34" charset="0"/>
                <a:cs typeface="NikoshBAN" pitchFamily="2" charset="0"/>
              </a:rPr>
              <a:t>রাহিম</a:t>
            </a:r>
            <a:endParaRPr lang="bn-IN" sz="2000" i="1" dirty="0">
              <a:ln w="12700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27741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build="allAtOnce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7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34" y="1640426"/>
            <a:ext cx="2083017" cy="362263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048722" name="Rounded Rectangle 13"/>
          <p:cNvSpPr/>
          <p:nvPr/>
        </p:nvSpPr>
        <p:spPr>
          <a:xfrm>
            <a:off x="1" y="0"/>
            <a:ext cx="9143999" cy="1524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7200" b="1" dirty="0" err="1" smtClean="0">
                <a:ln w="50800"/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রেফারেন্স</a:t>
            </a:r>
            <a:r>
              <a:rPr lang="en-US" sz="7200" b="1" dirty="0" smtClean="0">
                <a:ln w="50800"/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 w="50800"/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endParaRPr lang="en-US" sz="3600" b="1" dirty="0">
              <a:ln w="50800"/>
              <a:solidFill>
                <a:srgbClr val="00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78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3832" y="2581699"/>
            <a:ext cx="2114549" cy="390148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04872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143000" y="6440807"/>
            <a:ext cx="6858000" cy="417195"/>
          </a:xfrm>
          <a:blipFill>
            <a:blip r:embed="rId4"/>
            <a:tile tx="0" ty="0" sx="100000" sy="100000" flip="none" algn="tl"/>
          </a:blipFill>
        </p:spPr>
        <p:txBody>
          <a:bodyPr/>
          <a:lstStyle/>
          <a:p>
            <a:r>
              <a:rPr lang="en-US" sz="2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Entrepreneurial Development &amp; National Prosperity.</a:t>
            </a:r>
          </a:p>
        </p:txBody>
      </p:sp>
      <p:pic>
        <p:nvPicPr>
          <p:cNvPr id="2097179" name="Pictur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76760" y="2057400"/>
            <a:ext cx="2190478" cy="37338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1892092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48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48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48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48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9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9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9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971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971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971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971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971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971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971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971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9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9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9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971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971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971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971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971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971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971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971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9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9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9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971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971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971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971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971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971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971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971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1" name="Picture 1" descr="Picture5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48730" name="TextBox 2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wrap="square" rtlCol="0">
            <a:prstTxWarp prst="textDeflate">
              <a:avLst>
                <a:gd name="adj" fmla="val 21766"/>
              </a:avLst>
            </a:prstTxWarp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ল্লা</a:t>
            </a:r>
            <a:r>
              <a:rPr lang="en-US" sz="2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হ্</a:t>
            </a:r>
            <a:r>
              <a:rPr lang="en-US" sz="2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হা</a:t>
            </a:r>
            <a:r>
              <a:rPr lang="en-US" sz="2400" dirty="0" smtClean="0">
                <a:solidFill>
                  <a:srgbClr val="65FF65"/>
                </a:solidFill>
                <a:latin typeface="NikoshBAN" pitchFamily="2" charset="0"/>
                <a:cs typeface="NikoshBAN" pitchFamily="2" charset="0"/>
              </a:rPr>
              <a:t>ফে</a:t>
            </a:r>
            <a:r>
              <a:rPr lang="en-US" sz="2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জ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53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2097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2097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0"/>
                                        <p:tgtEl>
                                          <p:spTgt spid="2097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9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48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48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48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20971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487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48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48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30" grpId="0"/>
      <p:bldP spid="104873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Rounded Rectangle 3"/>
          <p:cNvSpPr/>
          <p:nvPr/>
        </p:nvSpPr>
        <p:spPr>
          <a:xfrm>
            <a:off x="2612545" y="316362"/>
            <a:ext cx="4074005" cy="918765"/>
          </a:xfrm>
          <a:prstGeom prst="roundRect">
            <a:avLst>
              <a:gd name="adj" fmla="val 50000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8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28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597" name="Frame 5"/>
          <p:cNvSpPr/>
          <p:nvPr/>
        </p:nvSpPr>
        <p:spPr>
          <a:xfrm>
            <a:off x="2068324" y="1252187"/>
            <a:ext cx="5007350" cy="5318073"/>
          </a:xfrm>
          <a:prstGeom prst="fram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গোলাম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মোস্তফা</a:t>
            </a:r>
            <a:endParaRPr lang="bn-BD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793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এমএসএস</a:t>
            </a:r>
            <a:r>
              <a:rPr lang="en-US" sz="1793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1793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অর্থনীতি</a:t>
            </a:r>
            <a:r>
              <a:rPr lang="en-US" sz="1793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),</a:t>
            </a:r>
            <a:endParaRPr lang="bn-BD" sz="1793" b="1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793" b="1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বিএসএস</a:t>
            </a:r>
            <a:r>
              <a:rPr lang="en-US" sz="1793" b="1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1793" b="1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অনার্স</a:t>
            </a:r>
            <a:r>
              <a:rPr lang="en-US" sz="1793" b="1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),</a:t>
            </a:r>
            <a:endParaRPr lang="bn-BD" sz="1793" b="1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793" b="1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বিএ</a:t>
            </a:r>
            <a:r>
              <a:rPr lang="en-US" sz="1793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1793" b="1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ফাজিল</a:t>
            </a:r>
            <a:r>
              <a:rPr lang="en-US" sz="1793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),</a:t>
            </a:r>
            <a:endParaRPr lang="bn-BD" sz="1793" b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793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1793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793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এলএল.বি</a:t>
            </a:r>
            <a:endParaRPr lang="bn-BD" sz="1793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আলোচক</a:t>
            </a:r>
            <a:r>
              <a:rPr lang="en-US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অর্থনীতি</a:t>
            </a:r>
            <a:r>
              <a:rPr lang="en-US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endParaRPr lang="bn-BD" sz="2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কোয়ান্টাম কসমো স্কুল ও কলেজ,</a:t>
            </a:r>
            <a:endParaRPr lang="bn-BD" sz="2400" b="1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লামা</a:t>
            </a:r>
            <a:r>
              <a:rPr lang="en-US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বান্দরবান</a:t>
            </a:r>
            <a:r>
              <a:rPr lang="en-US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2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598" name="Half Frame 2"/>
          <p:cNvSpPr/>
          <p:nvPr/>
        </p:nvSpPr>
        <p:spPr>
          <a:xfrm>
            <a:off x="1" y="-4549"/>
            <a:ext cx="2866430" cy="6858000"/>
          </a:xfrm>
          <a:prstGeom prst="halfFrame">
            <a:avLst>
              <a:gd name="adj1" fmla="val 33333"/>
              <a:gd name="adj2" fmla="val 28349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97">
              <a:solidFill>
                <a:schemeClr val="tx1"/>
              </a:solidFill>
            </a:endParaRPr>
          </a:p>
        </p:txBody>
      </p:sp>
      <p:sp>
        <p:nvSpPr>
          <p:cNvPr id="1048599" name="Half Frame 12"/>
          <p:cNvSpPr/>
          <p:nvPr/>
        </p:nvSpPr>
        <p:spPr>
          <a:xfrm flipH="1">
            <a:off x="6457951" y="-4549"/>
            <a:ext cx="2686049" cy="6929360"/>
          </a:xfrm>
          <a:prstGeom prst="halfFra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7">
              <a:solidFill>
                <a:schemeClr val="tx1"/>
              </a:solidFill>
            </a:endParaRPr>
          </a:p>
        </p:txBody>
      </p:sp>
      <p:pic>
        <p:nvPicPr>
          <p:cNvPr id="2097159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827" y="975672"/>
            <a:ext cx="2052345" cy="1767527"/>
          </a:xfrm>
          <a:prstGeom prst="rect">
            <a:avLst/>
          </a:prstGeom>
        </p:spPr>
      </p:pic>
      <p:sp>
        <p:nvSpPr>
          <p:cNvPr id="1048600" name="Footer Placeholder 3"/>
          <p:cNvSpPr>
            <a:spLocks noGrp="1"/>
          </p:cNvSpPr>
          <p:nvPr>
            <p:ph type="ftr" sz="quarter" idx="11"/>
          </p:nvPr>
        </p:nvSpPr>
        <p:spPr>
          <a:xfrm rot="26856">
            <a:off x="1287554" y="6509563"/>
            <a:ext cx="6568893" cy="393554"/>
          </a:xfrm>
          <a:prstGeom prst="rect">
            <a:avLst/>
          </a:prstGeom>
        </p:spPr>
        <p:txBody>
          <a:bodyPr vert="horz" lIns="68598" tIns="34299" rIns="68598" bIns="34299" rtlCol="0" anchor="ctr"/>
          <a:lstStyle>
            <a:lvl1pPr marL="0" algn="ctr" defTabSz="514487" rtl="0" eaLnBrk="1" latinLnBrk="0" hangingPunct="1">
              <a:defRPr sz="675">
                <a:solidFill>
                  <a:schemeClr val="tx1">
                    <a:tint val="75000"/>
                  </a:schemeClr>
                </a:solidFill>
              </a:defRPr>
            </a:lvl1pPr>
            <a:lvl2pPr marL="257244" algn="l" defTabSz="514487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487" algn="l" defTabSz="514487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731" algn="l" defTabSz="514487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974" algn="l" defTabSz="514487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6218" algn="l" defTabSz="514487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461" algn="l" defTabSz="514487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705" algn="l" defTabSz="514487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949" algn="l" defTabSz="514487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FFFF00"/>
                </a:solidFill>
              </a:rPr>
              <a:t>Md. Golam Mostafha,  Lecturer in Economics, Quantum cosmo college,  soroi,Lama, Bandarban, 01835901006, mmostafha@gmail.com     </a:t>
            </a:r>
            <a:endParaRPr lang="zh-CN" altLang="en-US" sz="1200" dirty="0">
              <a:solidFill>
                <a:srgbClr val="FFFF00"/>
              </a:solidFill>
            </a:endParaRPr>
          </a:p>
        </p:txBody>
      </p:sp>
      <p:pic>
        <p:nvPicPr>
          <p:cNvPr id="2097160" name="galleryContent211084982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1013" y="5410899"/>
            <a:ext cx="437057" cy="582742"/>
          </a:xfrm>
          <a:prstGeom prst="rect">
            <a:avLst/>
          </a:prstGeom>
        </p:spPr>
      </p:pic>
      <p:sp>
        <p:nvSpPr>
          <p:cNvPr id="2" name="Horizontal Scroll 1"/>
          <p:cNvSpPr/>
          <p:nvPr/>
        </p:nvSpPr>
        <p:spPr>
          <a:xfrm>
            <a:off x="2743200" y="-69799"/>
            <a:ext cx="3840518" cy="457200"/>
          </a:xfrm>
          <a:prstGeom prst="horizontalScroll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ea typeface="Calibri" panose="020F0502020204030204" pitchFamily="34" charset="0"/>
                <a:cs typeface="NikoshBAN" pitchFamily="2" charset="0"/>
              </a:rPr>
              <a:t>বিসমিল্লাহহির</a:t>
            </a:r>
            <a:r>
              <a:rPr lang="en-US" sz="20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ea typeface="Calibri" panose="020F0502020204030204" pitchFamily="34" charset="0"/>
                <a:cs typeface="NikoshBAN" pitchFamily="2" charset="0"/>
              </a:rPr>
              <a:t> </a:t>
            </a:r>
            <a:r>
              <a:rPr lang="en-US" sz="2000" b="1" dirty="0" err="1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ea typeface="Calibri" panose="020F0502020204030204" pitchFamily="34" charset="0"/>
                <a:cs typeface="NikoshBAN" pitchFamily="2" charset="0"/>
              </a:rPr>
              <a:t>রাহমানির</a:t>
            </a:r>
            <a:r>
              <a:rPr lang="en-US" sz="20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ea typeface="Calibri" panose="020F0502020204030204" pitchFamily="34" charset="0"/>
                <a:cs typeface="NikoshBAN" pitchFamily="2" charset="0"/>
              </a:rPr>
              <a:t> </a:t>
            </a:r>
            <a:r>
              <a:rPr lang="en-US" sz="2000" b="1" dirty="0" err="1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ea typeface="Calibri" panose="020F0502020204030204" pitchFamily="34" charset="0"/>
                <a:cs typeface="NikoshBAN" pitchFamily="2" charset="0"/>
              </a:rPr>
              <a:t>রাহিম</a:t>
            </a:r>
            <a:endParaRPr lang="bn-IN" sz="20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pic>
        <p:nvPicPr>
          <p:cNvPr id="10" name="Picture 9" descr="Butterfly-butterflies-15375331-317-238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684" y="4902170"/>
            <a:ext cx="1509713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3434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48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48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0485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50"/>
                                        <p:tgtEl>
                                          <p:spTgt spid="2097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48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1111" fill="hold"/>
                                        <p:tgtEl>
                                          <p:spTgt spid="20971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48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48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48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5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5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5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5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5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5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5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5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5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5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5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485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485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485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0485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5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5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5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5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5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5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5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5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5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5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5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0485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0485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0485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6" dur="2000"/>
                                        <p:tgtEl>
                                          <p:spTgt spid="10485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4" presetClass="emph" presetSubtype="0" fill="hold" nodeType="click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485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485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485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10485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219 -0.78862 C 0.25712 -0.76457 0.27917 -0.73959 0.29722 -0.72965 C 0.32413 -0.71369 0.35017 -0.70768 0.35521 -0.71554 C 0.3592 -0.72364 0.34114 -0.74353 0.31423 -0.75971 C 0.29618 -0.76966 0.26319 -0.7766 0.2342 -0.77752 C 0.20625 -0.7766 0.17222 -0.76966 0.15417 -0.75971 C 0.12726 -0.74353 0.1092 -0.72364 0.11423 -0.71554 C 0.11927 -0.70768 0.14514 -0.71369 0.17118 -0.72965 C 0.18923 -0.73959 0.21215 -0.76457 0.22621 -0.78862 C 0.24114 -0.8136 0.25121 -0.84667 0.25121 -0.86772 C 0.25121 -0.89963 0.24427 -0.92461 0.2342 -0.92461 C 0.22517 -0.92461 0.21719 -0.89963 0.21719 -0.86772 C 0.21719 -0.84667 0.22812 -0.8136 0.24219 -0.78862 Z " pathEditMode="relative" rAng="0" ptsTypes="fffffffffffff">
                                      <p:cBhvr>
                                        <p:cTn id="1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" y="-27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89 -0.11887 C 0.18889 -0.11864 0.2059 -0.18386 0.2059 -0.18362 C 0.22291 -0.23682 0.24982 -0.25786 0.28889 -0.25786 C 0.30885 -0.25786 0.32691 -0.24977 0.34097 -0.23682 C 0.35087 -0.2278 0.36285 -0.22294 0.37587 -0.22294 C 0.40087 -0.22294 0.42187 -0.24098 0.42986 -0.26688 C 0.42986 -0.26665 0.43889 -0.29787 0.43889 -0.29764 C 0.43889 -0.29787 0.42083 -0.23196 0.42083 -0.23173 C 0.40382 -0.17992 0.37691 -0.15888 0.33889 -0.15888 C 0.31892 -0.15888 0.29982 -0.16697 0.28489 -0.18085 C 0.27587 -0.18894 0.26389 -0.1938 0.25191 -0.1938 C 0.22691 -0.1938 0.2059 -0.17576 0.19791 -0.14986 C 0.19791 -0.14963 0.18889 -0.11887 0.18889 -0.11864 Z " pathEditMode="relative" rAng="0" ptsTypes="fffffffffffff">
                                      <p:cBhvr>
                                        <p:cTn id="1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89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160"/>
                </p:tgtEl>
              </p:cMediaNode>
            </p:audio>
          </p:childTnLst>
        </p:cTn>
      </p:par>
    </p:tnLst>
    <p:bldLst>
      <p:bldP spid="1048597" grpId="0" animBg="1"/>
      <p:bldP spid="1048598" grpId="0" animBg="1"/>
      <p:bldP spid="1048599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Rectangle 6"/>
          <p:cNvSpPr/>
          <p:nvPr/>
        </p:nvSpPr>
        <p:spPr>
          <a:xfrm>
            <a:off x="1" y="0"/>
            <a:ext cx="9144000" cy="9906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আলোচ্য</a:t>
            </a:r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63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990600"/>
            <a:ext cx="4572000" cy="480060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048614" name="Rectangle 10"/>
          <p:cNvSpPr/>
          <p:nvPr/>
        </p:nvSpPr>
        <p:spPr>
          <a:xfrm>
            <a:off x="2485802" y="5121003"/>
            <a:ext cx="4172397" cy="517797"/>
          </a:xfrm>
          <a:prstGeom prst="rect">
            <a:avLst/>
          </a:prstGeom>
          <a:solidFill>
            <a:srgbClr val="92D04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 err="1" smtClean="0">
                <a:solidFill>
                  <a:schemeClr val="accent2"/>
                </a:solidFill>
              </a:rPr>
              <a:t>অর্থনীতি</a:t>
            </a:r>
            <a:r>
              <a:rPr lang="en-US" altLang="zh-CN" sz="3200" b="1" dirty="0" smtClean="0">
                <a:solidFill>
                  <a:schemeClr val="accent2"/>
                </a:solidFill>
              </a:rPr>
              <a:t> ২য় </a:t>
            </a:r>
            <a:r>
              <a:rPr lang="en-US" altLang="zh-CN" sz="3200" b="1" dirty="0" err="1" smtClean="0">
                <a:solidFill>
                  <a:schemeClr val="accent2"/>
                </a:solidFill>
              </a:rPr>
              <a:t>পত্র</a:t>
            </a:r>
            <a:endParaRPr lang="zh-CN" altLang="en-US" sz="3200" b="1" dirty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27461" y="5791200"/>
            <a:ext cx="9141892" cy="83819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lvl="0">
              <a:defRPr/>
            </a:pPr>
            <a:r>
              <a:rPr kumimoji="0" lang="en-US" sz="451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obogongaMJ" pitchFamily="2" charset="0"/>
                <a:ea typeface="+mn-ea"/>
                <a:cs typeface="NobogongaMJ" pitchFamily="2" charset="0"/>
              </a:rPr>
              <a:t> </a:t>
            </a:r>
            <a:r>
              <a:rPr lang="en-US" sz="451" b="1" noProof="0" dirty="0" smtClean="0">
                <a:solidFill>
                  <a:srgbClr val="00B050"/>
                </a:solidFill>
                <a:latin typeface="AntsyPants" pitchFamily="2" charset="0"/>
                <a:cs typeface="NobogongaMJ" pitchFamily="2" charset="0"/>
              </a:rPr>
              <a:t>স্বাগতম</a:t>
            </a:r>
            <a:r>
              <a:rPr kumimoji="0" lang="en-US" sz="451" b="1" i="0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ntsyPants" pitchFamily="2" charset="0"/>
                <a:cs typeface="NobogongaMJ" pitchFamily="2" charset="0"/>
              </a:rPr>
              <a:t> </a:t>
            </a:r>
            <a:r>
              <a:rPr lang="en-US" sz="451" b="1" dirty="0" smtClean="0">
                <a:solidFill>
                  <a:srgbClr val="0070C0"/>
                </a:solidFill>
                <a:latin typeface="AntsyPants" pitchFamily="2" charset="0"/>
                <a:cs typeface="NobogongaMJ" pitchFamily="2" charset="0"/>
              </a:rPr>
              <a:t>কোয়ান্টাম</a:t>
            </a:r>
            <a:r>
              <a:rPr kumimoji="0" lang="en-US" sz="451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ntsyPants" pitchFamily="2" charset="0"/>
                <a:cs typeface="NobogongaMJ" pitchFamily="2" charset="0"/>
              </a:rPr>
              <a:t> </a:t>
            </a:r>
            <a:r>
              <a:rPr lang="en-US" sz="451" b="1" dirty="0" smtClean="0">
                <a:solidFill>
                  <a:schemeClr val="accent2"/>
                </a:solidFill>
                <a:latin typeface="AntsyPants" pitchFamily="2" charset="0"/>
                <a:cs typeface="NobogongaMJ" pitchFamily="2" charset="0"/>
              </a:rPr>
              <a:t>কসমো স্কুল ও</a:t>
            </a:r>
            <a:r>
              <a:rPr lang="en-US" sz="451" b="1" dirty="0">
                <a:solidFill>
                  <a:srgbClr val="00B050"/>
                </a:solidFill>
                <a:latin typeface="AntsyPants" pitchFamily="2" charset="0"/>
                <a:cs typeface="NobogongaMJ" pitchFamily="2" charset="0"/>
              </a:rPr>
              <a:t> </a:t>
            </a:r>
            <a:r>
              <a:rPr lang="en-US" sz="451" b="1" dirty="0" smtClean="0">
                <a:solidFill>
                  <a:srgbClr val="00B050"/>
                </a:solidFill>
                <a:latin typeface="AntsyPants" pitchFamily="2" charset="0"/>
                <a:cs typeface="NobogongaMJ" pitchFamily="2" charset="0"/>
              </a:rPr>
              <a:t> কলেজ</a:t>
            </a:r>
            <a:endParaRPr kumimoji="0" lang="en-US" sz="451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053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6146 -0.00555 L -0.61355 -0.01665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750" y="-5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4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97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4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48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48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48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48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1048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2" grpId="0" animBg="1"/>
      <p:bldP spid="1048614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0" y="1"/>
            <a:ext cx="9144000" cy="1447799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দেখো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9105900" cy="2307040"/>
          </a:xfrm>
          <a:prstGeom prst="rect">
            <a:avLst/>
          </a:prstGeom>
        </p:spPr>
      </p:pic>
      <p:sp>
        <p:nvSpPr>
          <p:cNvPr id="3" name="Bevel 2"/>
          <p:cNvSpPr/>
          <p:nvPr/>
        </p:nvSpPr>
        <p:spPr>
          <a:xfrm>
            <a:off x="4572000" y="3886200"/>
            <a:ext cx="4533900" cy="29718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100" y="4306770"/>
            <a:ext cx="3962400" cy="2051050"/>
          </a:xfrm>
          <a:prstGeom prst="rect">
            <a:avLst/>
          </a:prstGeom>
        </p:spPr>
      </p:pic>
      <p:sp>
        <p:nvSpPr>
          <p:cNvPr id="4" name="Bevel 3"/>
          <p:cNvSpPr/>
          <p:nvPr/>
        </p:nvSpPr>
        <p:spPr>
          <a:xfrm>
            <a:off x="0" y="3893024"/>
            <a:ext cx="4523380" cy="2971800"/>
          </a:xfrm>
          <a:prstGeom prst="bevel">
            <a:avLst>
              <a:gd name="adj" fmla="val 15255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346575"/>
            <a:ext cx="3657600" cy="205105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04917" y="3048000"/>
            <a:ext cx="2214918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বাংলা</a:t>
            </a:r>
            <a:r>
              <a:rPr lang="bn-IN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দেশের কৃষি </a:t>
            </a:r>
            <a:endParaRPr lang="en-US" sz="1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862531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ntagon 7">
            <a:hlinkClick r:id="rId2" action="ppaction://hlinksldjump" highlightClick="1"/>
          </p:cNvPr>
          <p:cNvSpPr/>
          <p:nvPr/>
        </p:nvSpPr>
        <p:spPr>
          <a:xfrm>
            <a:off x="1143000" y="1600200"/>
            <a:ext cx="8001000" cy="1290851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v"/>
            </a:pPr>
            <a:r>
              <a:rPr lang="bn-IN" sz="3200" dirty="0"/>
              <a:t>কৃষির ধারনা </a:t>
            </a:r>
            <a:r>
              <a:rPr lang="en-US" sz="3200" dirty="0" err="1"/>
              <a:t>ব্যাখ্যা</a:t>
            </a:r>
            <a:r>
              <a:rPr lang="en-US" sz="3200" dirty="0"/>
              <a:t> </a:t>
            </a:r>
            <a:r>
              <a:rPr lang="bn-IN" sz="3200" dirty="0"/>
              <a:t> করতে পারবে </a:t>
            </a:r>
            <a:endParaRPr lang="en-US" sz="3200" dirty="0"/>
          </a:p>
        </p:txBody>
      </p:sp>
      <p:sp>
        <p:nvSpPr>
          <p:cNvPr id="9" name="Pentagon 8">
            <a:hlinkClick r:id="rId2" action="ppaction://hlinksldjump"/>
          </p:cNvPr>
          <p:cNvSpPr/>
          <p:nvPr/>
        </p:nvSpPr>
        <p:spPr>
          <a:xfrm>
            <a:off x="1143000" y="2895600"/>
            <a:ext cx="8001000" cy="1331794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r>
              <a:rPr lang="bn-IN" sz="3200" dirty="0">
                <a:solidFill>
                  <a:schemeClr val="tx1">
                    <a:lumMod val="95000"/>
                    <a:lumOff val="5000"/>
                  </a:schemeClr>
                </a:solidFill>
                <a:hlinkClick r:id="rId3" action="ppaction://hlinksldjump"/>
              </a:rPr>
              <a:t>কৃষির</a:t>
            </a:r>
            <a:r>
              <a:rPr lang="bn-IN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bn-IN" sz="3200" dirty="0"/>
              <a:t>উপখাত সমূহ ব্যাখ্যা করতে </a:t>
            </a:r>
            <a:r>
              <a:rPr lang="bn-IN" sz="3200" dirty="0" smtClean="0"/>
              <a:t>পারবে</a:t>
            </a:r>
            <a:endParaRPr lang="en-US" sz="3200" dirty="0"/>
          </a:p>
        </p:txBody>
      </p:sp>
      <p:sp>
        <p:nvSpPr>
          <p:cNvPr id="10" name="Pentagon 9">
            <a:hlinkClick r:id="rId4" action="ppaction://hlinksldjump"/>
          </p:cNvPr>
          <p:cNvSpPr/>
          <p:nvPr/>
        </p:nvSpPr>
        <p:spPr>
          <a:xfrm>
            <a:off x="1142998" y="5638800"/>
            <a:ext cx="8001001" cy="1219200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r>
              <a:rPr lang="bn-IN" sz="3200" dirty="0"/>
              <a:t>অর্থনীতিতে কৃষির গুরুত্ব বিশ্লেষণ করতে পারবে </a:t>
            </a:r>
            <a:endParaRPr lang="en-US" sz="3200" dirty="0"/>
          </a:p>
        </p:txBody>
      </p:sp>
      <p:sp>
        <p:nvSpPr>
          <p:cNvPr id="12" name="Down Arrow Callout 11"/>
          <p:cNvSpPr/>
          <p:nvPr/>
        </p:nvSpPr>
        <p:spPr>
          <a:xfrm>
            <a:off x="2345" y="0"/>
            <a:ext cx="9144000" cy="1600200"/>
          </a:xfrm>
          <a:prstGeom prst="downArrowCallout">
            <a:avLst>
              <a:gd name="adj1" fmla="val 25586"/>
              <a:gd name="adj2" fmla="val 25000"/>
              <a:gd name="adj3" fmla="val 25000"/>
              <a:gd name="adj4" fmla="val 64977"/>
            </a:avLst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Pentagon 6">
            <a:hlinkClick r:id="rId2" action="ppaction://hlinksldjump"/>
          </p:cNvPr>
          <p:cNvSpPr/>
          <p:nvPr/>
        </p:nvSpPr>
        <p:spPr>
          <a:xfrm>
            <a:off x="1142999" y="4288809"/>
            <a:ext cx="8003345" cy="1331794"/>
          </a:xfrm>
          <a:prstGeom prst="homePlate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bn-IN" sz="3200" dirty="0"/>
              <a:t>জিডিপি তে কৃষির উপখাত সমূহের </a:t>
            </a:r>
            <a:r>
              <a:rPr lang="bn-IN" sz="3200" dirty="0" smtClean="0"/>
              <a:t>অব</a:t>
            </a:r>
            <a:r>
              <a:rPr lang="en-US" sz="3200" smtClean="0"/>
              <a:t>দা</a:t>
            </a:r>
            <a:r>
              <a:rPr lang="bn-IN" sz="3200" smtClean="0"/>
              <a:t>ন </a:t>
            </a:r>
            <a:r>
              <a:rPr lang="bn-IN" sz="3200" dirty="0"/>
              <a:t>বর্ননা করতে পারবে   </a:t>
            </a:r>
            <a:endParaRPr lang="en-US" sz="3200" dirty="0"/>
          </a:p>
        </p:txBody>
      </p:sp>
      <p:sp>
        <p:nvSpPr>
          <p:cNvPr id="2" name="Oval 1"/>
          <p:cNvSpPr/>
          <p:nvPr/>
        </p:nvSpPr>
        <p:spPr>
          <a:xfrm>
            <a:off x="2344" y="2009632"/>
            <a:ext cx="1140653" cy="581167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hlinkClick r:id="rId2" action="ppaction://hlinksldjump"/>
              </a:rPr>
              <a:t>1</a:t>
            </a:r>
            <a:endParaRPr lang="en-US" sz="2400" b="1" dirty="0"/>
          </a:p>
        </p:txBody>
      </p:sp>
      <p:sp>
        <p:nvSpPr>
          <p:cNvPr id="11" name="Oval 10">
            <a:hlinkClick r:id="rId3" action="ppaction://hlinksldjump"/>
          </p:cNvPr>
          <p:cNvSpPr/>
          <p:nvPr/>
        </p:nvSpPr>
        <p:spPr>
          <a:xfrm>
            <a:off x="-1" y="3270913"/>
            <a:ext cx="1140653" cy="581167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</a:p>
        </p:txBody>
      </p:sp>
      <p:sp>
        <p:nvSpPr>
          <p:cNvPr id="14" name="Oval 13">
            <a:hlinkClick r:id="rId5" action="ppaction://hlinksldjump"/>
          </p:cNvPr>
          <p:cNvSpPr/>
          <p:nvPr/>
        </p:nvSpPr>
        <p:spPr>
          <a:xfrm>
            <a:off x="2347" y="4664122"/>
            <a:ext cx="1140653" cy="581167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</a:t>
            </a:r>
          </a:p>
        </p:txBody>
      </p:sp>
      <p:sp>
        <p:nvSpPr>
          <p:cNvPr id="15" name="Oval 14">
            <a:hlinkClick r:id="rId4" action="ppaction://hlinksldjump"/>
          </p:cNvPr>
          <p:cNvSpPr/>
          <p:nvPr/>
        </p:nvSpPr>
        <p:spPr>
          <a:xfrm>
            <a:off x="0" y="5791200"/>
            <a:ext cx="1140653" cy="581167"/>
          </a:xfrm>
          <a:prstGeom prst="ellipse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4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n 2"/>
          <p:cNvSpPr/>
          <p:nvPr/>
        </p:nvSpPr>
        <p:spPr>
          <a:xfrm>
            <a:off x="0" y="0"/>
            <a:ext cx="9144000" cy="6858000"/>
          </a:xfrm>
          <a:prstGeom prst="can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dirty="0" err="1">
                <a:solidFill>
                  <a:srgbClr val="7030A0"/>
                </a:solidFill>
              </a:rPr>
              <a:t>কৃষি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মানুষের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আদিম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পেশা</a:t>
            </a:r>
            <a:r>
              <a:rPr lang="en-US" dirty="0">
                <a:solidFill>
                  <a:srgbClr val="7030A0"/>
                </a:solidFill>
              </a:rPr>
              <a:t> ।</a:t>
            </a:r>
            <a:r>
              <a:rPr lang="en-US" dirty="0" err="1">
                <a:solidFill>
                  <a:srgbClr val="7030A0"/>
                </a:solidFill>
              </a:rPr>
              <a:t>ল্যাটিন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শব্দ</a:t>
            </a:r>
            <a:r>
              <a:rPr lang="en-US" dirty="0">
                <a:solidFill>
                  <a:srgbClr val="7030A0"/>
                </a:solidFill>
              </a:rPr>
              <a:t> ager </a:t>
            </a:r>
            <a:r>
              <a:rPr lang="en-US" dirty="0" err="1">
                <a:solidFill>
                  <a:srgbClr val="7030A0"/>
                </a:solidFill>
              </a:rPr>
              <a:t>এবং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cultura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থেকে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ইংরেজি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শব্দের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উৎপত্তি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হয়েছে</a:t>
            </a:r>
            <a:r>
              <a:rPr lang="en-US" dirty="0">
                <a:solidFill>
                  <a:srgbClr val="7030A0"/>
                </a:solidFill>
              </a:rPr>
              <a:t>। </a:t>
            </a:r>
            <a:r>
              <a:rPr lang="en-US" dirty="0" err="1">
                <a:solidFill>
                  <a:srgbClr val="7030A0"/>
                </a:solidFill>
              </a:rPr>
              <a:t>এক্ষেত্রে</a:t>
            </a:r>
            <a:r>
              <a:rPr lang="en-US" dirty="0">
                <a:solidFill>
                  <a:srgbClr val="7030A0"/>
                </a:solidFill>
              </a:rPr>
              <a:t> ager </a:t>
            </a:r>
            <a:r>
              <a:rPr lang="en-US" dirty="0" err="1">
                <a:solidFill>
                  <a:srgbClr val="7030A0"/>
                </a:solidFill>
              </a:rPr>
              <a:t>অর্থ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ভূমি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এবং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cultura</a:t>
            </a:r>
            <a:r>
              <a:rPr lang="en-US" dirty="0">
                <a:solidFill>
                  <a:srgbClr val="7030A0"/>
                </a:solidFill>
              </a:rPr>
              <a:t>  </a:t>
            </a:r>
            <a:r>
              <a:rPr lang="en-US" dirty="0" err="1">
                <a:solidFill>
                  <a:srgbClr val="7030A0"/>
                </a:solidFill>
              </a:rPr>
              <a:t>শব্দের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অর্থ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চাষ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করা</a:t>
            </a:r>
            <a:r>
              <a:rPr lang="en-US" dirty="0">
                <a:solidFill>
                  <a:srgbClr val="7030A0"/>
                </a:solidFill>
              </a:rPr>
              <a:t>। </a:t>
            </a:r>
            <a:r>
              <a:rPr lang="en-US" dirty="0" err="1">
                <a:solidFill>
                  <a:srgbClr val="7030A0"/>
                </a:solidFill>
              </a:rPr>
              <a:t>তাই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ভূমি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চাষ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করে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ফসল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উৎপাদন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করাকে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কৃষি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বা</a:t>
            </a:r>
            <a:r>
              <a:rPr lang="en-US" dirty="0">
                <a:solidFill>
                  <a:srgbClr val="7030A0"/>
                </a:solidFill>
              </a:rPr>
              <a:t> Agriculture </a:t>
            </a:r>
            <a:r>
              <a:rPr lang="en-US" dirty="0" err="1">
                <a:solidFill>
                  <a:srgbClr val="7030A0"/>
                </a:solidFill>
              </a:rPr>
              <a:t>বলে</a:t>
            </a:r>
            <a:r>
              <a:rPr lang="en-US" dirty="0">
                <a:solidFill>
                  <a:srgbClr val="7030A0"/>
                </a:solidFill>
              </a:rPr>
              <a:t>।</a:t>
            </a:r>
          </a:p>
          <a:p>
            <a:pPr algn="ctr"/>
            <a:r>
              <a:rPr lang="en-US" dirty="0" err="1">
                <a:solidFill>
                  <a:srgbClr val="FF0000"/>
                </a:solidFill>
              </a:rPr>
              <a:t>ভূমিকর্ষণ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বীজবপন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পরিচর্যা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bn-IN" dirty="0">
                <a:solidFill>
                  <a:srgbClr val="FF0000"/>
                </a:solidFill>
              </a:rPr>
              <a:t>ফসল কর্তন থেকে শুরু করে উৎপাদিত পণ্য সংরক্ষণ </a:t>
            </a:r>
            <a:r>
              <a:rPr lang="en-US" dirty="0">
                <a:solidFill>
                  <a:srgbClr val="FF0000"/>
                </a:solidFill>
              </a:rPr>
              <a:t>ও </a:t>
            </a:r>
            <a:r>
              <a:rPr lang="bn-IN" dirty="0">
                <a:solidFill>
                  <a:srgbClr val="FF0000"/>
                </a:solidFill>
              </a:rPr>
              <a:t>বাজারজাতকর</a:t>
            </a:r>
            <a:r>
              <a:rPr lang="en-US" dirty="0">
                <a:solidFill>
                  <a:srgbClr val="FF0000"/>
                </a:solidFill>
              </a:rPr>
              <a:t>ণ</a:t>
            </a:r>
            <a:r>
              <a:rPr lang="bn-IN" dirty="0">
                <a:solidFill>
                  <a:srgbClr val="FF0000"/>
                </a:solidFill>
              </a:rPr>
              <a:t> পর্যন্ত সব কিছুই ক</a:t>
            </a:r>
            <a:r>
              <a:rPr lang="en-US" dirty="0">
                <a:solidFill>
                  <a:srgbClr val="FF0000"/>
                </a:solidFill>
              </a:rPr>
              <a:t>ৃ</a:t>
            </a:r>
            <a:r>
              <a:rPr lang="bn-IN" dirty="0">
                <a:solidFill>
                  <a:srgbClr val="FF0000"/>
                </a:solidFill>
              </a:rPr>
              <a:t>ষির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অন্তর্ভুক্ত</a:t>
            </a:r>
            <a:r>
              <a:rPr lang="en-US" dirty="0">
                <a:solidFill>
                  <a:srgbClr val="FF0000"/>
                </a:solidFill>
              </a:rPr>
              <a:t>।</a:t>
            </a:r>
          </a:p>
          <a:p>
            <a:pPr algn="ctr"/>
            <a:r>
              <a:rPr lang="en-US" dirty="0" err="1">
                <a:solidFill>
                  <a:srgbClr val="0070C0"/>
                </a:solidFill>
              </a:rPr>
              <a:t>এজন্য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কৃষি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উৎপাদন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en-US" dirty="0" err="1">
                <a:solidFill>
                  <a:srgbClr val="0070C0"/>
                </a:solidFill>
              </a:rPr>
              <a:t>বাছাইকরণ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en-US" dirty="0" err="1">
                <a:solidFill>
                  <a:srgbClr val="0070C0"/>
                </a:solidFill>
              </a:rPr>
              <a:t>বাজারজাতকরণ,শস্যবণ্টণ</a:t>
            </a:r>
            <a:r>
              <a:rPr lang="en-US" dirty="0">
                <a:solidFill>
                  <a:srgbClr val="0070C0"/>
                </a:solidFill>
              </a:rPr>
              <a:t> ও </a:t>
            </a:r>
            <a:r>
              <a:rPr lang="en-US" dirty="0" err="1">
                <a:solidFill>
                  <a:srgbClr val="0070C0"/>
                </a:solidFill>
              </a:rPr>
              <a:t>গুদামজাতকরণের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সাথে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সম্পর্কিত</a:t>
            </a:r>
            <a:r>
              <a:rPr lang="en-US" dirty="0">
                <a:solidFill>
                  <a:srgbClr val="0070C0"/>
                </a:solidFill>
              </a:rPr>
              <a:t>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33700" y="304800"/>
            <a:ext cx="3276600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7030A0"/>
                </a:solidFill>
              </a:rPr>
              <a:t>কৃষি</a:t>
            </a:r>
            <a:r>
              <a:rPr lang="en-US" sz="6600" dirty="0" smtClean="0">
                <a:solidFill>
                  <a:srgbClr val="7030A0"/>
                </a:solidFill>
              </a:rPr>
              <a:t> </a:t>
            </a:r>
            <a:r>
              <a:rPr lang="en-US" sz="6600" dirty="0" err="1" smtClean="0">
                <a:solidFill>
                  <a:srgbClr val="7030A0"/>
                </a:solidFill>
              </a:rPr>
              <a:t>কী</a:t>
            </a:r>
            <a:r>
              <a:rPr lang="en-US" sz="6600" dirty="0" smtClean="0">
                <a:solidFill>
                  <a:srgbClr val="7030A0"/>
                </a:solidFill>
              </a:rPr>
              <a:t>?</a:t>
            </a:r>
            <a:endParaRPr lang="en-US" sz="6600" dirty="0">
              <a:solidFill>
                <a:srgbClr val="7030A0"/>
              </a:solidFill>
            </a:endParaRPr>
          </a:p>
        </p:txBody>
      </p:sp>
      <p:sp>
        <p:nvSpPr>
          <p:cNvPr id="2" name="Oval 1">
            <a:hlinkClick r:id="rId2" action="ppaction://hlinksldjump"/>
          </p:cNvPr>
          <p:cNvSpPr/>
          <p:nvPr/>
        </p:nvSpPr>
        <p:spPr>
          <a:xfrm>
            <a:off x="8305800" y="6451411"/>
            <a:ext cx="817728" cy="381000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BACK</a:t>
            </a:r>
            <a:endParaRPr lang="en-US" sz="1400" dirty="0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hlinkClick r:id="rId2" action="ppaction://hlinksldjump"/>
          </p:cNvPr>
          <p:cNvSpPr/>
          <p:nvPr/>
        </p:nvSpPr>
        <p:spPr>
          <a:xfrm>
            <a:off x="8305800" y="6451411"/>
            <a:ext cx="817728" cy="381000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BACK</a:t>
            </a:r>
            <a:endParaRPr lang="en-US" sz="1400" dirty="0"/>
          </a:p>
        </p:txBody>
      </p:sp>
      <p:sp>
        <p:nvSpPr>
          <p:cNvPr id="7" name="Curved Up Ribbon 6"/>
          <p:cNvSpPr/>
          <p:nvPr/>
        </p:nvSpPr>
        <p:spPr>
          <a:xfrm>
            <a:off x="1905000" y="228600"/>
            <a:ext cx="5334000" cy="1371600"/>
          </a:xfrm>
          <a:prstGeom prst="ellipseRibbon2">
            <a:avLst/>
          </a:prstGeom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কৃষির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কাঠামো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94596" y="1619534"/>
            <a:ext cx="2505502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১. </a:t>
            </a:r>
            <a:r>
              <a:rPr lang="en-US" dirty="0" err="1" smtClean="0"/>
              <a:t>খামারের</a:t>
            </a:r>
            <a:r>
              <a:rPr lang="en-US" dirty="0" smtClean="0"/>
              <a:t> </a:t>
            </a:r>
            <a:r>
              <a:rPr lang="en-US" dirty="0" err="1" smtClean="0"/>
              <a:t>আয়তন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694596" y="2229134"/>
            <a:ext cx="2505502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২. </a:t>
            </a:r>
            <a:r>
              <a:rPr lang="en-US" dirty="0" err="1" smtClean="0"/>
              <a:t>দারিদ্র্য</a:t>
            </a:r>
            <a:r>
              <a:rPr lang="en-US" dirty="0" smtClean="0"/>
              <a:t> </a:t>
            </a:r>
            <a:r>
              <a:rPr lang="en-US" dirty="0" err="1" smtClean="0"/>
              <a:t>প্রবণতা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953000" y="2870579"/>
            <a:ext cx="2438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১১. </a:t>
            </a:r>
            <a:r>
              <a:rPr lang="en-US" dirty="0" err="1" smtClean="0"/>
              <a:t>কৃষিখাত</a:t>
            </a:r>
            <a:r>
              <a:rPr lang="en-US" dirty="0" smtClean="0"/>
              <a:t> ও </a:t>
            </a:r>
            <a:r>
              <a:rPr lang="en-US" dirty="0" err="1" smtClean="0"/>
              <a:t>উপখাত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953000" y="2229134"/>
            <a:ext cx="2438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১০. </a:t>
            </a:r>
            <a:r>
              <a:rPr lang="en-US" dirty="0" err="1" smtClean="0"/>
              <a:t>কৃষিপণ্যের</a:t>
            </a:r>
            <a:r>
              <a:rPr lang="en-US" dirty="0" smtClean="0"/>
              <a:t> </a:t>
            </a:r>
            <a:r>
              <a:rPr lang="en-US" dirty="0" err="1" smtClean="0"/>
              <a:t>ধরন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953000" y="1619534"/>
            <a:ext cx="2438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৯. </a:t>
            </a:r>
            <a:r>
              <a:rPr lang="en-US" dirty="0" err="1" smtClean="0"/>
              <a:t>কৃষিবিমার</a:t>
            </a:r>
            <a:r>
              <a:rPr lang="en-US" dirty="0" smtClean="0"/>
              <a:t> </a:t>
            </a:r>
            <a:r>
              <a:rPr lang="en-US" dirty="0" err="1" smtClean="0"/>
              <a:t>প্রচলন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694596" y="2871716"/>
            <a:ext cx="2505502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৩. </a:t>
            </a:r>
            <a:r>
              <a:rPr lang="en-US" dirty="0" err="1" smtClean="0"/>
              <a:t>জিডিপিতে</a:t>
            </a:r>
            <a:r>
              <a:rPr lang="en-US" dirty="0" smtClean="0"/>
              <a:t> </a:t>
            </a:r>
            <a:r>
              <a:rPr lang="en-US" dirty="0" err="1" smtClean="0"/>
              <a:t>অবদান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694596" y="3483591"/>
            <a:ext cx="2496404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৪. </a:t>
            </a:r>
            <a:r>
              <a:rPr lang="en-US" dirty="0" err="1" smtClean="0"/>
              <a:t>কৃষিতে</a:t>
            </a:r>
            <a:r>
              <a:rPr lang="en-US" dirty="0" smtClean="0"/>
              <a:t> </a:t>
            </a:r>
            <a:r>
              <a:rPr lang="en-US" dirty="0" err="1" smtClean="0"/>
              <a:t>শ্রমশক্তি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956412" y="3480179"/>
            <a:ext cx="2434988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১২. </a:t>
            </a:r>
            <a:r>
              <a:rPr lang="en-US" dirty="0" err="1" smtClean="0"/>
              <a:t>খাদ্যশস্য</a:t>
            </a:r>
            <a:r>
              <a:rPr lang="en-US" dirty="0" smtClean="0"/>
              <a:t> </a:t>
            </a:r>
            <a:r>
              <a:rPr lang="en-US" dirty="0" err="1" smtClean="0"/>
              <a:t>উৎপাদন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694596" y="4093191"/>
            <a:ext cx="2505502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৫. </a:t>
            </a:r>
            <a:r>
              <a:rPr lang="en-US" dirty="0" err="1" smtClean="0"/>
              <a:t>কৃষি</a:t>
            </a:r>
            <a:r>
              <a:rPr lang="en-US" dirty="0" smtClean="0"/>
              <a:t> </a:t>
            </a:r>
            <a:r>
              <a:rPr lang="en-US" dirty="0" err="1" smtClean="0"/>
              <a:t>পণ্য</a:t>
            </a:r>
            <a:r>
              <a:rPr lang="en-US" dirty="0" smtClean="0"/>
              <a:t> </a:t>
            </a:r>
            <a:r>
              <a:rPr lang="en-US" dirty="0" err="1" smtClean="0"/>
              <a:t>রপ্তানি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953000" y="4138683"/>
            <a:ext cx="2438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১৩.  </a:t>
            </a:r>
            <a:r>
              <a:rPr lang="en-US" dirty="0" err="1" smtClean="0"/>
              <a:t>খাদ্যশস্য</a:t>
            </a:r>
            <a:r>
              <a:rPr lang="en-US" dirty="0" smtClean="0"/>
              <a:t> </a:t>
            </a:r>
            <a:r>
              <a:rPr lang="en-US" dirty="0" err="1" smtClean="0"/>
              <a:t>আমদানি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694596" y="4733498"/>
            <a:ext cx="2505502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৬. </a:t>
            </a:r>
            <a:r>
              <a:rPr lang="en-US" dirty="0" err="1" smtClean="0"/>
              <a:t>কৃষি</a:t>
            </a:r>
            <a:r>
              <a:rPr lang="en-US" dirty="0" smtClean="0"/>
              <a:t> </a:t>
            </a:r>
            <a:r>
              <a:rPr lang="en-US" dirty="0" err="1" smtClean="0"/>
              <a:t>ব্যবস্থাপনা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694596" y="5366982"/>
            <a:ext cx="2496404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৭. </a:t>
            </a:r>
            <a:r>
              <a:rPr lang="en-US" dirty="0" err="1" smtClean="0"/>
              <a:t>আধুনিক</a:t>
            </a:r>
            <a:r>
              <a:rPr lang="en-US" dirty="0" smtClean="0"/>
              <a:t> </a:t>
            </a:r>
            <a:r>
              <a:rPr lang="en-US" dirty="0" err="1" smtClean="0"/>
              <a:t>প্রযুক্তির</a:t>
            </a:r>
            <a:r>
              <a:rPr lang="en-US" dirty="0" smtClean="0"/>
              <a:t> </a:t>
            </a:r>
            <a:r>
              <a:rPr lang="en-US" dirty="0" err="1" smtClean="0"/>
              <a:t>প্রয়োগ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694596" y="6010702"/>
            <a:ext cx="2496404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৮. </a:t>
            </a:r>
            <a:r>
              <a:rPr lang="en-US" dirty="0" err="1" smtClean="0"/>
              <a:t>কৃষক-সহায়তা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956412" y="4733498"/>
            <a:ext cx="2434988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১৪. </a:t>
            </a:r>
            <a:r>
              <a:rPr lang="en-US" dirty="0" err="1" smtClean="0"/>
              <a:t>বীজ</a:t>
            </a:r>
            <a:r>
              <a:rPr lang="en-US" dirty="0" smtClean="0"/>
              <a:t> </a:t>
            </a:r>
            <a:r>
              <a:rPr lang="en-US" dirty="0" err="1" smtClean="0"/>
              <a:t>উৎপাদন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4959824" y="5328313"/>
            <a:ext cx="2431576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১৫. </a:t>
            </a:r>
            <a:r>
              <a:rPr lang="en-US" dirty="0" err="1" smtClean="0"/>
              <a:t>সেচ</a:t>
            </a:r>
            <a:r>
              <a:rPr lang="en-US" dirty="0" smtClean="0"/>
              <a:t> </a:t>
            </a:r>
            <a:r>
              <a:rPr lang="en-US" dirty="0" err="1" smtClean="0"/>
              <a:t>ব্যবস্থা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4963236" y="5923128"/>
            <a:ext cx="2428164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১৬. </a:t>
            </a:r>
            <a:r>
              <a:rPr lang="en-US" dirty="0" err="1" smtClean="0"/>
              <a:t>কৃষি</a:t>
            </a:r>
            <a:r>
              <a:rPr lang="en-US" dirty="0" smtClean="0"/>
              <a:t> </a:t>
            </a:r>
            <a:r>
              <a:rPr lang="en-US" dirty="0" err="1" smtClean="0"/>
              <a:t>ঋণ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88962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2" y="0"/>
            <a:ext cx="4550937" cy="3428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93339"/>
            <a:ext cx="4483883" cy="24660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" y="3429000"/>
            <a:ext cx="4564039" cy="233034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960" y="5759340"/>
            <a:ext cx="4564039" cy="891832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রোপণ</a:t>
            </a:r>
            <a:endParaRPr lang="en-US" sz="3600" b="1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0" y="5759340"/>
            <a:ext cx="4508315" cy="891832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r>
              <a:rPr lang="en-US" sz="6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মারাই</a:t>
            </a:r>
            <a:r>
              <a:rPr lang="en-US" sz="6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bn-BD" sz="2400" dirty="0" smtClean="0">
                <a:solidFill>
                  <a:srgbClr val="FF0000"/>
                </a:solidFill>
              </a:rPr>
              <a:t>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4572000" y="378483"/>
            <a:ext cx="4571999" cy="2677885"/>
          </a:xfrm>
          <a:prstGeom prst="leftArrow">
            <a:avLst>
              <a:gd name="adj1" fmla="val 44904"/>
              <a:gd name="adj2" fmla="val 47452"/>
            </a:avLst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accent1"/>
                </a:solidFill>
              </a:rPr>
              <a:t> </a:t>
            </a:r>
            <a:r>
              <a:rPr lang="en-US" sz="6000" b="1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r>
              <a:rPr lang="en-US" sz="60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en-US" sz="6000" b="1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15204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334 1.68363E-6 L -3.33333E-6 1.68363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4" grpId="0" animBg="1"/>
    </p:bldLst>
  </p:timing>
</p:sld>
</file>

<file path=ppt/theme/theme1.xml><?xml version="1.0" encoding="utf-8"?>
<a:theme xmlns:a="http://schemas.openxmlformats.org/drawingml/2006/main" name="ppt n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Aspect">
    <a:fillStyleLst>
      <a:solidFill>
        <a:schemeClr val="phClr"/>
      </a:solidFill>
      <a:gradFill rotWithShape="1">
        <a:gsLst>
          <a:gs pos="0">
            <a:schemeClr val="phClr">
              <a:tint val="65000"/>
              <a:satMod val="270000"/>
            </a:schemeClr>
          </a:gs>
          <a:gs pos="25000">
            <a:schemeClr val="phClr">
              <a:tint val="60000"/>
              <a:satMod val="300000"/>
            </a:schemeClr>
          </a:gs>
          <a:gs pos="100000">
            <a:schemeClr val="phClr">
              <a:tint val="29000"/>
              <a:satMod val="40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5000"/>
              <a:satMod val="155000"/>
            </a:schemeClr>
          </a:gs>
          <a:gs pos="60000">
            <a:schemeClr val="phClr">
              <a:shade val="95000"/>
              <a:satMod val="150000"/>
            </a:schemeClr>
          </a:gs>
          <a:gs pos="100000">
            <a:schemeClr val="phClr">
              <a:tint val="87000"/>
              <a:satMod val="2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atMod val="150000"/>
          </a:schemeClr>
        </a:solidFill>
        <a:prstDash val="solid"/>
      </a:ln>
      <a:ln w="425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ppt new</Template>
  <TotalTime>1126</TotalTime>
  <Words>580</Words>
  <Application>Microsoft Office PowerPoint</Application>
  <PresentationFormat>On-screen Show (4:3)</PresentationFormat>
  <Paragraphs>126</Paragraphs>
  <Slides>21</Slides>
  <Notes>3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ppt new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বাংলাদেশের অর্থনীতিতে কৃষির গুরুত্ব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User</cp:lastModifiedBy>
  <cp:revision>146</cp:revision>
  <dcterms:created xsi:type="dcterms:W3CDTF">2020-11-10T15:44:49Z</dcterms:created>
  <dcterms:modified xsi:type="dcterms:W3CDTF">2022-11-12T02:51:31Z</dcterms:modified>
</cp:coreProperties>
</file>