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332" r:id="rId2"/>
    <p:sldId id="285" r:id="rId3"/>
    <p:sldId id="340" r:id="rId4"/>
    <p:sldId id="333" r:id="rId5"/>
    <p:sldId id="334" r:id="rId6"/>
    <p:sldId id="335" r:id="rId7"/>
    <p:sldId id="336" r:id="rId8"/>
    <p:sldId id="326" r:id="rId9"/>
    <p:sldId id="337" r:id="rId10"/>
    <p:sldId id="338" r:id="rId11"/>
    <p:sldId id="321" r:id="rId12"/>
    <p:sldId id="259" r:id="rId13"/>
    <p:sldId id="322" r:id="rId14"/>
    <p:sldId id="266" r:id="rId15"/>
    <p:sldId id="263" r:id="rId16"/>
    <p:sldId id="327" r:id="rId17"/>
    <p:sldId id="317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33"/>
    <a:srgbClr val="3333CC"/>
    <a:srgbClr val="FF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7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AA3E5-8AED-45BD-8B4F-20E61526FC20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41898-FE11-4C2B-B5A4-C3EE2D4CA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7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98-FE11-4C2B-B5A4-C3EE2D4CAC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15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6E7C-47A4-4B5E-91AA-BF942B7C1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4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98-FE11-4C2B-B5A4-C3EE2D4CAC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5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6E7C-47A4-4B5E-91AA-BF942B7C1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40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1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সঠিক</a:t>
            </a:r>
            <a:r>
              <a:rPr lang="bn-BD" baseline="0" dirty="0"/>
              <a:t> উত্তরের জন্য প্রশ্নটির উপর ক্লিক করুন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86E7C-47A4-4B5E-91AA-BF942B7C1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9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E71184D-0D34-4287-8E2C-70EAB0613542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E3C5E43-E2B5-48F5-895B-9B4569ED5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19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9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74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00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48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85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44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94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1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21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0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7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1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7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43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71184D-0D34-4287-8E2C-70EAB0613542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3C5E43-E2B5-48F5-895B-9B4569ED5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73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9151" y="1295400"/>
            <a:ext cx="5229834" cy="4724400"/>
            <a:chOff x="181584" y="1295400"/>
            <a:chExt cx="4343400" cy="4572000"/>
          </a:xfrm>
          <a:effectLst/>
        </p:grpSpPr>
        <p:sp>
          <p:nvSpPr>
            <p:cNvPr id="3" name="Rectangle 2"/>
            <p:cNvSpPr/>
            <p:nvPr/>
          </p:nvSpPr>
          <p:spPr>
            <a:xfrm>
              <a:off x="181584" y="1295400"/>
              <a:ext cx="4343400" cy="4572000"/>
            </a:xfrm>
            <a:prstGeom prst="rect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4400" kern="0" dirty="0">
                <a:solidFill>
                  <a:srgbClr val="F79646"/>
                </a:solidFill>
                <a:latin typeface="SutonnyMJ" pitchFamily="2" charset="0"/>
                <a:cs typeface="SutonnyMJ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GB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আবু</a:t>
              </a:r>
              <a:r>
                <a:rPr lang="en-GB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তৈয়ব</a:t>
              </a:r>
              <a:r>
                <a:rPr lang="en-GB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>
                  <a:ln w="1905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সিনিয়র শিক্ষক</a:t>
              </a:r>
              <a:endParaRPr lang="en-GB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মধ্যম</a:t>
              </a:r>
              <a:r>
                <a:rPr lang="en-GB" sz="2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28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আধার</a:t>
              </a:r>
              <a:r>
                <a:rPr lang="en-GB" sz="2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28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মানিক</a:t>
              </a:r>
              <a:r>
                <a:rPr lang="en-GB" sz="2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28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GB" sz="2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28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GB" sz="2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রাউজান</a:t>
              </a:r>
              <a:r>
                <a:rPr lang="en-GB" sz="2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 </a:t>
              </a:r>
              <a:r>
                <a:rPr lang="en-GB" sz="28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চট্টগ্রাম</a:t>
              </a:r>
              <a:r>
                <a:rPr lang="en-GB" sz="2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 err="1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GB" sz="28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ঃ  ০১৮১১-৮৮০০৮০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NikoshBAN" pitchFamily="2" charset="0"/>
                <a:cs typeface="Times New Roman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1" y="1709822"/>
              <a:ext cx="2199581" cy="446773"/>
            </a:xfrm>
            <a:prstGeom prst="rect">
              <a:avLst/>
            </a:prstGeom>
            <a:ln w="12700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s-IN" sz="24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শিক্ষক পরিচিতি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3650" y="1295400"/>
            <a:ext cx="4648200" cy="4659737"/>
            <a:chOff x="4572000" y="1295400"/>
            <a:chExt cx="4648200" cy="3846311"/>
          </a:xfrm>
        </p:grpSpPr>
        <p:grpSp>
          <p:nvGrpSpPr>
            <p:cNvPr id="7" name="Group 10"/>
            <p:cNvGrpSpPr/>
            <p:nvPr/>
          </p:nvGrpSpPr>
          <p:grpSpPr>
            <a:xfrm>
              <a:off x="4572000" y="1295400"/>
              <a:ext cx="4648200" cy="3846311"/>
              <a:chOff x="4648200" y="1295400"/>
              <a:chExt cx="4648200" cy="344064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648200" y="1295400"/>
                <a:ext cx="4648200" cy="344064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endParaRPr 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endParaRPr 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endParaRPr 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pPr algn="ctr"/>
                <a:endParaRPr 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pPr algn="ctr">
                  <a:buNone/>
                </a:pPr>
                <a:endParaRPr lang="en-US" sz="1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bn-IN" sz="28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বিষয়ঃ</a:t>
                </a:r>
                <a:r>
                  <a:rPr lang="en-GB" sz="28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গণিত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b="1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bn-BD" sz="2800" b="1" dirty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শ্রেণি</a:t>
                </a:r>
                <a:r>
                  <a:rPr lang="en-US" sz="2800" b="1" dirty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:</a:t>
                </a:r>
                <a:r>
                  <a:rPr lang="bn-BD" sz="2800" b="1" dirty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 সপ্তম </a:t>
                </a:r>
                <a:endParaRPr lang="en-GB" sz="2800" b="1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  <a:p>
                <a:pPr marL="342900" indent="-342900"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r>
                  <a:rPr lang="en-US" sz="2800" b="1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অনুশীলনী</a:t>
                </a:r>
                <a:r>
                  <a:rPr lang="en-US" sz="2800" b="1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- ১১ </a:t>
                </a:r>
              </a:p>
              <a:p>
                <a:pPr marL="342900" indent="-342900"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endParaRPr lang="en-GB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342900" indent="-342900">
                  <a:spcBef>
                    <a:spcPct val="20000"/>
                  </a:spcBef>
                  <a:buFont typeface="Arial" pitchFamily="34" charset="0"/>
                  <a:buNone/>
                  <a:defRPr/>
                </a:pPr>
                <a:endParaRPr lang="en-US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743450" y="1758230"/>
                <a:ext cx="2247900" cy="340883"/>
              </a:xfrm>
              <a:prstGeom prst="rect">
                <a:avLst/>
              </a:prstGeom>
              <a:ln w="12700">
                <a:solidFill>
                  <a:srgbClr val="00206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s-IN" sz="2400" b="1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cs typeface="SutonnyMJ" pitchFamily="2" charset="0"/>
                  </a:rPr>
                  <a:t>পাঠ পরিচিতি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7186922" y="1455742"/>
              <a:ext cx="1642753" cy="160080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4686300" y="406539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s-IN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14798" y="1344020"/>
            <a:ext cx="360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থেকে ছোট সাজানো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5025" y="1334495"/>
            <a:ext cx="4094755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থেকে বড় সাজানো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3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1915949"/>
            <a:ext cx="3810000" cy="3218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25" y="1858801"/>
            <a:ext cx="3623449" cy="31608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75556" y="1287155"/>
            <a:ext cx="3899848" cy="4217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5814721" y="1287155"/>
            <a:ext cx="4204584" cy="4217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32653" y="321823"/>
            <a:ext cx="5382348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en-US" sz="2800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গণসংখ্যা সারণিঃ</a:t>
            </a:r>
            <a:endParaRPr lang="en-US" sz="28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526" y="226573"/>
            <a:ext cx="11353799" cy="20621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en-GB" sz="3600" b="1" dirty="0">
              <a:ln w="12700">
                <a:solidFill>
                  <a:srgbClr val="C0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GB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 শ্রেণীতে যতজন ছাত্র অন্তর্ভুক্ত হয়েছে তাই হলো</a:t>
            </a:r>
            <a:r>
              <a:rPr lang="en-GB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ঐ শ্রেণির</a:t>
            </a:r>
            <a:endParaRPr lang="en-GB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ঘটনসংখ্যা বা গণসংখ্যা ।গণসংখ্যা সংবলিত সারণিই গণসংখ্যা</a:t>
            </a:r>
            <a:endParaRPr lang="en-GB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সারণি।</a:t>
            </a:r>
            <a:endParaRPr lang="en-US" sz="28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0277" y="2274448"/>
            <a:ext cx="1180219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পরিসরঃ</a:t>
            </a:r>
            <a:endParaRPr lang="en-US" sz="28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56702" y="2293498"/>
            <a:ext cx="991624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=( সর্বোচ্চ সংখ্যা 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সর্বনিম্ন সংখ্যা) + ১ 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802" y="2979298"/>
            <a:ext cx="1180219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শ্রেণিসংখ্যাঃ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4152" y="2998348"/>
            <a:ext cx="868752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(পরিসর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শ্রেণিব্যাপ্তি )</a:t>
            </a:r>
            <a:endParaRPr lang="en-US" sz="28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077" y="3684148"/>
            <a:ext cx="1180219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en-US" sz="2800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গড়ঃ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42352" y="3693673"/>
            <a:ext cx="829699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GB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উপাত্তসমূহের সমষ্টি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উপাত্তসমূহের সংখ্যা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8851" y="4684273"/>
            <a:ext cx="11716474" cy="163121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শ্রেনীর 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২০ </a:t>
            </a: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 শিক্ষার্থীর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প্রাপ্ত নম্বর দেওয়া আছেঃ</a:t>
            </a:r>
            <a:endParaRPr lang="bn-IN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২৫,৪৫,৪০,২০,৩৫,৩০,৩৫,৩০,৪০,৪১,৪৬,২০,২৫,৩০,৪৫,৪২,৪৫,৪৭,৫০,৩০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969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78353" y="241014"/>
            <a:ext cx="5570806" cy="584775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spc="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পরিসর</a:t>
            </a:r>
            <a:r>
              <a:rPr lang="en-GB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spc="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GB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702" y="1226698"/>
            <a:ext cx="191524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402" y="1807723"/>
            <a:ext cx="465844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সর্বোচ্চ সংখ্যা  </a:t>
            </a:r>
            <a:r>
              <a:rPr lang="en-GB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377" y="2483998"/>
            <a:ext cx="6506298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 সংখ্যা</a:t>
            </a:r>
            <a:r>
              <a:rPr lang="en-GB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=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602" y="3160273"/>
            <a:ext cx="304872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552" y="3912748"/>
            <a:ext cx="991624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পরিসর</a:t>
            </a:r>
            <a:r>
              <a:rPr lang="en-GB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=( সর্বোচ্চ সংখ্যা 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সর্বনিম্ন সংখ্যা) + ১ 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1927" y="4598548"/>
            <a:ext cx="3724998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=(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+ ১ 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9527" y="5179573"/>
            <a:ext cx="300109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GB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১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0002" y="5874898"/>
            <a:ext cx="300109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GB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4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5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5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85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85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85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85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85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78353" y="241014"/>
            <a:ext cx="5570806" cy="584775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spc="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শ্রেণিসংখ্যা</a:t>
            </a:r>
            <a:r>
              <a:rPr lang="en-GB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spc="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GB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402" y="1588648"/>
            <a:ext cx="180094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377" y="2264923"/>
            <a:ext cx="2801073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পরিসর</a:t>
            </a:r>
            <a:r>
              <a:rPr lang="en-GB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602" y="2941198"/>
            <a:ext cx="304872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552" y="3693673"/>
            <a:ext cx="745879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শ্রেণিসংখ্যাঃ = (পরিসর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শ্রেণিব্যাপ্তি )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2027" y="4379473"/>
            <a:ext cx="5325198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GB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(শ্রেণীব্যাপ্তি ৫ ধরে)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8202" y="4874773"/>
            <a:ext cx="300109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GB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৬.৫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7252" y="5446273"/>
            <a:ext cx="116277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GB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71925" y="5546816"/>
            <a:ext cx="6981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spc="-1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300000000000000" pitchFamily="18" charset="-120"/>
                <a:cs typeface="SutonnyMJ" pitchFamily="2" charset="0"/>
              </a:rPr>
              <a:t>  </a:t>
            </a:r>
            <a:r>
              <a:rPr lang="pt-PT" sz="2800" b="1" spc="-10" dirty="0">
                <a:solidFill>
                  <a:schemeClr val="bg1"/>
                </a:solidFill>
                <a:latin typeface="Times New Roman" panose="02020603050405020304" pitchFamily="18" charset="0"/>
                <a:ea typeface="PMingLiU" panose="02020300000000000000" pitchFamily="18" charset="-120"/>
                <a:cs typeface="SutonnyMJ" pitchFamily="2" charset="0"/>
              </a:rPr>
              <a:t>কারণ শ্রেণিসংখ্যা কখনই ভগ্নাংশ হয় না।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5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5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5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5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5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5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2778353" y="241014"/>
            <a:ext cx="4832122" cy="584775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35252" y="1183989"/>
            <a:ext cx="9204097" cy="584775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ব্যাপ্তি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ট্যালি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GB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44777" y="1774539"/>
            <a:ext cx="9204097" cy="1077218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73353" y="2326989"/>
            <a:ext cx="9185048" cy="584775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63827" y="2946114"/>
            <a:ext cx="9204097" cy="584775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54302" y="3565239"/>
            <a:ext cx="9204097" cy="584775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28674" y="4070064"/>
            <a:ext cx="9248775" cy="584775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35252" y="4660614"/>
            <a:ext cx="9261248" cy="584775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25727" y="5270214"/>
            <a:ext cx="9280298" cy="584775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rot="5400000">
            <a:off x="1252538" y="3509963"/>
            <a:ext cx="4686300" cy="9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4233863" y="3538538"/>
            <a:ext cx="4686300" cy="9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8927" y="1683898"/>
            <a:ext cx="191524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GB" sz="2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২০-২৪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0827" y="2331598"/>
            <a:ext cx="191524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২৫-২৯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9877" y="2922148"/>
            <a:ext cx="191524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৩০-৩৪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1302" y="3484123"/>
            <a:ext cx="191524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৩৫-৩৯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7502" y="4007998"/>
            <a:ext cx="191524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৪০-৪৪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0827" y="4636648"/>
            <a:ext cx="191524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৪৫-৪৯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8452" y="5217673"/>
            <a:ext cx="191524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৫০-৫৪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85578" y="2407798"/>
            <a:ext cx="238847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2703" y="4703324"/>
            <a:ext cx="143598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80803" y="4084198"/>
            <a:ext cx="134072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57003" y="1817248"/>
            <a:ext cx="219798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76053" y="3560323"/>
            <a:ext cx="238848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1278" y="2941198"/>
            <a:ext cx="219798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66553" y="3550798"/>
            <a:ext cx="238848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04628" y="2950723"/>
            <a:ext cx="219798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04627" y="4084198"/>
            <a:ext cx="229323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85603" y="4084198"/>
            <a:ext cx="143597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23678" y="4712848"/>
            <a:ext cx="86447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99878" y="1826773"/>
            <a:ext cx="276948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99877" y="2407798"/>
            <a:ext cx="229323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47503" y="2941198"/>
            <a:ext cx="257898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29175" y="4712848"/>
            <a:ext cx="161926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99903" y="4084198"/>
            <a:ext cx="143597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62525" y="4712848"/>
            <a:ext cx="152400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rot="18666240">
            <a:off x="4772504" y="4755168"/>
            <a:ext cx="187381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52252" y="5303398"/>
            <a:ext cx="229323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90378" y="2941198"/>
            <a:ext cx="238848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38352" y="1769623"/>
            <a:ext cx="400773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847877" y="2350648"/>
            <a:ext cx="400773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47877" y="2950723"/>
            <a:ext cx="400773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847877" y="3512698"/>
            <a:ext cx="400773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819302" y="4150873"/>
            <a:ext cx="400773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00252" y="4731898"/>
            <a:ext cx="400773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790727" y="5322448"/>
            <a:ext cx="400773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bn-BD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29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7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3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7000"/>
                            </p:stCondLst>
                            <p:childTnLst>
                              <p:par>
                                <p:cTn id="2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1000"/>
                            </p:stCondLst>
                            <p:childTnLst>
                              <p:par>
                                <p:cTn id="2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2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8" grpId="0"/>
      <p:bldP spid="81" grpId="0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3938" y="472704"/>
            <a:ext cx="4989644" cy="785884"/>
          </a:xfrm>
          <a:prstGeom prst="rect">
            <a:avLst/>
          </a:prstGeom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b="1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126" y="4105275"/>
            <a:ext cx="11668124" cy="2752725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 </a:t>
            </a: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শ্রে</a:t>
            </a:r>
            <a:r>
              <a:rPr lang="en-GB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NikoshBAN" pitchFamily="2" charset="0"/>
              </a:rPr>
              <a:t>৪২ </a:t>
            </a: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 শিক্ষার্থীর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প্রাপ্ত নম্বর দেওয়া আছে</a:t>
            </a:r>
            <a:r>
              <a:rPr lang="en-GB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GB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GB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শ্রেণিসংখ্যা</a:t>
            </a:r>
            <a:r>
              <a:rPr lang="en-GB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GB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৫৮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৩৬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৭৪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৫৪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৫৮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৫২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৩৬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৪১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৫৪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৫৪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৫৪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৬৯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৫২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৫৫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AEA0F-C3AF-450E-A8A7-EE088B7E5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41" y="1449297"/>
            <a:ext cx="2429326" cy="24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12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7879" y="235514"/>
            <a:ext cx="4559068" cy="144655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BD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401" y="2007748"/>
            <a:ext cx="885897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0826" y="2769748"/>
            <a:ext cx="219147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2026" y="2741173"/>
            <a:ext cx="222957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04652" y="2703073"/>
            <a:ext cx="201049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62750" y="2684023"/>
            <a:ext cx="334327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অবিন্যস্ত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452" y="3493648"/>
            <a:ext cx="865894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কত প্রকার</a:t>
            </a:r>
            <a:r>
              <a:rPr lang="en-GB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0827" y="4217548"/>
            <a:ext cx="147709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9602" y="4255648"/>
            <a:ext cx="139137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5477" y="4265173"/>
            <a:ext cx="180094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38002" y="4312798"/>
            <a:ext cx="180094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2451" y="4989073"/>
            <a:ext cx="4505324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পরিসর এর সূত্র লিখ।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8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33501" y="2382748"/>
            <a:ext cx="9763124" cy="344424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228600" algn="l"/>
              </a:tabLst>
            </a:pP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2777927" y="890363"/>
            <a:ext cx="6026545" cy="1348467"/>
          </a:xfrm>
          <a:prstGeom prst="horizontalScroll">
            <a:avLst>
              <a:gd name="adj" fmla="val 16389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accent4">
                <a:shade val="40000"/>
                <a:satMod val="15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   </a:t>
            </a:r>
            <a:endParaRPr lang="en-US" sz="5400" b="1" spc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296871"/>
              </p:ext>
            </p:extLst>
          </p:nvPr>
        </p:nvGraphicFramePr>
        <p:xfrm>
          <a:off x="1316671" y="4092773"/>
          <a:ext cx="8154989" cy="127473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74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4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1600200" algn="l"/>
                        </a:tabLst>
                      </a:pPr>
                      <a:endParaRPr lang="pt-PT" sz="2800" dirty="0">
                        <a:effectLst/>
                        <a:latin typeface="Sabrena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10185" marR="155575" indent="-210185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455" algn="l"/>
                          <a:tab pos="2588895" algn="r"/>
                        </a:tabLst>
                      </a:pPr>
                      <a:r>
                        <a:rPr kumimoji="0" lang="en-US" sz="2400" b="0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satMod val="200000"/>
                            </a:schemeClr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kumimoji="0" lang="bn-IN" sz="2800" b="0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satMod val="200000"/>
                            </a:schemeClr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শ্রেণি ব্যবধান </a:t>
                      </a:r>
                      <a:r>
                        <a:rPr kumimoji="0" lang="en-GB" sz="2800" b="0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satMod val="200000"/>
                            </a:schemeClr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৩ </a:t>
                      </a:r>
                      <a:r>
                        <a:rPr kumimoji="0" lang="bn-IN" sz="2800" b="0" i="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satMod val="200000"/>
                            </a:schemeClr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ধরে গণসংখ্যা নিবেশণ সারণি তৈরী কর</a:t>
                      </a:r>
                      <a:r>
                        <a:rPr lang="bn-BD" sz="2800" kern="1200" spc="-100" dirty="0">
                          <a:solidFill>
                            <a:schemeClr val="tx2">
                              <a:satMod val="200000"/>
                            </a:schemeClr>
                          </a:solidFill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এবং সরাসরি গড় নির্ণয় কর। </a:t>
                      </a:r>
                      <a:endParaRPr lang="en-US" sz="2800" dirty="0">
                        <a:effectLst/>
                        <a:latin typeface="SutonnyMJ" pitchFamily="2" charset="0"/>
                        <a:ea typeface="PMingLiU" panose="02020300000000000000" pitchFamily="18" charset="-120"/>
                        <a:cs typeface="SutonnyMJ" pitchFamily="2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93372" y="2118399"/>
            <a:ext cx="963657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257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257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257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257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257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257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257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257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257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endParaRPr kumimoji="0" lang="pt-PT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utonnyMJ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kumimoji="0" lang="pt-PT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cÖkœ-</a:t>
            </a:r>
            <a:r>
              <a:rPr kumimoji="0" lang="pt-PT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brena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spc="-100" dirty="0">
                <a:solidFill>
                  <a:schemeClr val="tx2">
                    <a:satMod val="200000"/>
                  </a:schemeClr>
                </a:solidFill>
                <a:latin typeface="NikoshBAN" pitchFamily="2" charset="0"/>
                <a:cs typeface="NikoshBAN" pitchFamily="2" charset="0"/>
              </a:rPr>
              <a:t>জুলাই মাসের ৩১ দিনের বৃস্টিপাতের</a:t>
            </a:r>
            <a:r>
              <a:rPr lang="en-US" sz="2800" spc="-100" dirty="0">
                <a:solidFill>
                  <a:schemeClr val="tx2">
                    <a:satMod val="20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spc="-100" dirty="0">
                <a:solidFill>
                  <a:schemeClr val="tx2">
                    <a:satMod val="20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spc="-100" dirty="0">
                <a:solidFill>
                  <a:schemeClr val="tx2">
                    <a:satMod val="20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spc="-100" dirty="0">
                <a:solidFill>
                  <a:schemeClr val="tx2">
                    <a:satMod val="200000"/>
                  </a:schemeClr>
                </a:solidFill>
                <a:latin typeface="NikoshBAN" pitchFamily="2" charset="0"/>
                <a:cs typeface="NikoshBAN" pitchFamily="2" charset="0"/>
              </a:rPr>
              <a:t>সে.মি.</a:t>
            </a:r>
            <a:r>
              <a:rPr lang="en-GB" sz="2800" spc="-100" dirty="0">
                <a:solidFill>
                  <a:schemeClr val="tx2">
                    <a:satMod val="20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spc="-100" dirty="0">
                <a:solidFill>
                  <a:schemeClr val="tx2">
                    <a:satMod val="200000"/>
                  </a:schemeClr>
                </a:solidFill>
                <a:latin typeface="NikoshBAN" pitchFamily="2" charset="0"/>
                <a:cs typeface="NikoshBAN" pitchFamily="2" charset="0"/>
              </a:rPr>
              <a:t>স্কেলে</a:t>
            </a:r>
            <a:endParaRPr lang="en-GB" sz="2800" spc="-100" dirty="0">
              <a:solidFill>
                <a:schemeClr val="tx2">
                  <a:satMod val="20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algn="just"/>
            <a:r>
              <a:rPr lang="en-GB" sz="2800" spc="-100" dirty="0">
                <a:solidFill>
                  <a:schemeClr val="tx2">
                    <a:satMod val="20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spc="-100" dirty="0">
                <a:solidFill>
                  <a:schemeClr val="tx2">
                    <a:satMod val="20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spc="-100" dirty="0">
                <a:solidFill>
                  <a:schemeClr val="tx2">
                    <a:satMod val="200000"/>
                  </a:schemeClr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2800" spc="-100" dirty="0" err="1">
                <a:solidFill>
                  <a:schemeClr val="tx2">
                    <a:satMod val="200000"/>
                  </a:schemeClr>
                </a:solidFill>
                <a:latin typeface="NikoshBAN" pitchFamily="2" charset="0"/>
                <a:cs typeface="NikoshBAN" pitchFamily="2" charset="0"/>
              </a:rPr>
              <a:t>ম্ন</a:t>
            </a:r>
            <a:r>
              <a:rPr lang="bn-IN" sz="2800" spc="-100" dirty="0">
                <a:solidFill>
                  <a:schemeClr val="tx2">
                    <a:satMod val="200000"/>
                  </a:schemeClr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GB" sz="2800" spc="-100" dirty="0">
                <a:solidFill>
                  <a:schemeClr val="tx2">
                    <a:satMod val="200000"/>
                  </a:schemeClr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৬,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৭,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৩,৭,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৮,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১০,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৬,১,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৭,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just"/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৯,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১২,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১৫,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১৩,</a:t>
            </a:r>
            <a:r>
              <a:rPr lang="en-US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-1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kumimoji="0" lang="pt-PT" sz="2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SutonnyMJ" pitchFamily="2" charset="0"/>
              <a:ea typeface="PMingLiU" panose="02020300000000000000" pitchFamily="18" charset="-120"/>
              <a:cs typeface="SutonnyMJ" pitchFamily="2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5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25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8600" y="44313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9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00FF"/>
                </a:solidFill>
                <a:latin typeface="Hind Siliguri" panose="02000000000000000000" pitchFamily="2" charset="0"/>
                <a:cs typeface="Hind Siliguri" panose="02000000000000000000" pitchFamily="2" charset="0"/>
              </a:rPr>
              <a:t>ধন্যবাদ</a:t>
            </a:r>
            <a:endParaRPr lang="en-GB" sz="9600" b="1" dirty="0">
              <a:solidFill>
                <a:srgbClr val="0000FF"/>
              </a:solidFill>
              <a:latin typeface="Hind Siliguri" panose="02000000000000000000" pitchFamily="2" charset="0"/>
              <a:cs typeface="Hind Siliguri" panose="02000000000000000000" pitchFamily="2" charset="0"/>
            </a:endParaRPr>
          </a:p>
        </p:txBody>
      </p:sp>
      <p:pic>
        <p:nvPicPr>
          <p:cNvPr id="6" name="Picture 5" descr="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527" y="1784927"/>
            <a:ext cx="8229600" cy="455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1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144139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AEF58-EC8C-4057-A8AE-0C220ED4EF70}"/>
              </a:ext>
            </a:extLst>
          </p:cNvPr>
          <p:cNvSpPr txBox="1"/>
          <p:nvPr/>
        </p:nvSpPr>
        <p:spPr>
          <a:xfrm>
            <a:off x="549639" y="557346"/>
            <a:ext cx="1109272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 </a:t>
            </a:r>
            <a:r>
              <a:rPr lang="bn-BD" sz="8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A589F4-87A8-4E54-9C00-8412889DF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2467953"/>
            <a:ext cx="5076825" cy="41138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3236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50" y="1466850"/>
            <a:ext cx="3257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এলোমেলো জনগন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KRISHNA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1952625"/>
            <a:ext cx="396988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9862" y="1438619"/>
            <a:ext cx="310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শ্রেণীবদ্ধ জনগণ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KRISHN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712" y="1877199"/>
            <a:ext cx="3896988" cy="39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399" y="228600"/>
            <a:ext cx="9153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ছবি গুলোর প্রতি লক্ষ্য করঃ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0" y="1143000"/>
            <a:ext cx="6788084" cy="3160336"/>
            <a:chOff x="1524000" y="1143000"/>
            <a:chExt cx="6788084" cy="3160336"/>
          </a:xfrm>
        </p:grpSpPr>
        <p:sp>
          <p:nvSpPr>
            <p:cNvPr id="4" name="Rectangle 3"/>
            <p:cNvSpPr/>
            <p:nvPr/>
          </p:nvSpPr>
          <p:spPr>
            <a:xfrm>
              <a:off x="1524000" y="1447800"/>
              <a:ext cx="1225484" cy="1102936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5600" y="1524000"/>
              <a:ext cx="1225484" cy="1102936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24400" y="1600200"/>
              <a:ext cx="1225484" cy="1102936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19800" y="1600200"/>
              <a:ext cx="1225484" cy="1102936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86600" y="1295400"/>
              <a:ext cx="1225484" cy="1102936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10200" y="3200400"/>
              <a:ext cx="1225484" cy="1102936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1200" y="3124200"/>
              <a:ext cx="1225484" cy="1102936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81400" y="2819400"/>
              <a:ext cx="1225484" cy="1102936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 descr="Lichu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6200" y="1219200"/>
              <a:ext cx="609600" cy="756414"/>
            </a:xfrm>
            <a:prstGeom prst="rect">
              <a:avLst/>
            </a:prstGeom>
          </p:spPr>
        </p:pic>
        <p:pic>
          <p:nvPicPr>
            <p:cNvPr id="13" name="Picture 12" descr="Lichu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0" y="2590800"/>
              <a:ext cx="609600" cy="756414"/>
            </a:xfrm>
            <a:prstGeom prst="rect">
              <a:avLst/>
            </a:prstGeom>
          </p:spPr>
        </p:pic>
        <p:pic>
          <p:nvPicPr>
            <p:cNvPr id="14" name="Picture 13" descr="Lichu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0" y="1143000"/>
              <a:ext cx="609600" cy="756414"/>
            </a:xfrm>
            <a:prstGeom prst="rect">
              <a:avLst/>
            </a:prstGeom>
          </p:spPr>
        </p:pic>
        <p:pic>
          <p:nvPicPr>
            <p:cNvPr id="15" name="Picture 14" descr="Lichu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0" y="2743200"/>
              <a:ext cx="609600" cy="756414"/>
            </a:xfrm>
            <a:prstGeom prst="rect">
              <a:avLst/>
            </a:prstGeom>
          </p:spPr>
        </p:pic>
        <p:pic>
          <p:nvPicPr>
            <p:cNvPr id="16" name="Picture 15" descr="Lichu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600" y="2438400"/>
              <a:ext cx="609600" cy="756414"/>
            </a:xfrm>
            <a:prstGeom prst="rect">
              <a:avLst/>
            </a:prstGeom>
          </p:spPr>
        </p:pic>
        <p:pic>
          <p:nvPicPr>
            <p:cNvPr id="17" name="Picture 16" descr="Lichu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0" y="2590800"/>
              <a:ext cx="609600" cy="756414"/>
            </a:xfrm>
            <a:prstGeom prst="rect">
              <a:avLst/>
            </a:prstGeom>
          </p:spPr>
        </p:pic>
        <p:pic>
          <p:nvPicPr>
            <p:cNvPr id="18" name="Picture 17" descr="Lichu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0" y="1143000"/>
              <a:ext cx="609600" cy="756414"/>
            </a:xfrm>
            <a:prstGeom prst="rect">
              <a:avLst/>
            </a:prstGeom>
          </p:spPr>
        </p:pic>
        <p:pic>
          <p:nvPicPr>
            <p:cNvPr id="19" name="Picture 18" descr="Lichu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2667000"/>
              <a:ext cx="609600" cy="756414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2286000" y="4876800"/>
            <a:ext cx="6269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এখানে, লিচুর সংখ্যা কয়টি ?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0" y="5753100"/>
            <a:ext cx="4815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বলের  সংখ্যা কয়টি ?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hazu\Pictures\TV.jpg">
            <a:extLst>
              <a:ext uri="{FF2B5EF4-FFF2-40B4-BE49-F238E27FC236}">
                <a16:creationId xmlns:a16="http://schemas.microsoft.com/office/drawing/2014/main" id="{1B8435C9-BEFF-4725-972C-829FD1986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609600"/>
            <a:ext cx="475320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Shazu\Pictures\paper.jpg">
            <a:extLst>
              <a:ext uri="{FF2B5EF4-FFF2-40B4-BE49-F238E27FC236}">
                <a16:creationId xmlns:a16="http://schemas.microsoft.com/office/drawing/2014/main" id="{15E6CA94-5578-4F93-AB2E-530B5FED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31" y="494071"/>
            <a:ext cx="501549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F50BA7-6818-4205-ABE9-9271E1749FF6}"/>
              </a:ext>
            </a:extLst>
          </p:cNvPr>
          <p:cNvSpPr/>
          <p:nvPr/>
        </p:nvSpPr>
        <p:spPr>
          <a:xfrm>
            <a:off x="6522426" y="3424066"/>
            <a:ext cx="5322570" cy="4768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পত্রিকা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1F79C4-1003-48CD-9CA9-40F276A0DBA3}"/>
              </a:ext>
            </a:extLst>
          </p:cNvPr>
          <p:cNvSpPr/>
          <p:nvPr/>
        </p:nvSpPr>
        <p:spPr>
          <a:xfrm>
            <a:off x="728663" y="3429000"/>
            <a:ext cx="4753208" cy="570271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tint val="82000"/>
                  <a:alpha val="74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টিভিতে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1D761-9EBC-418C-979C-280ECEB417C5}"/>
              </a:ext>
            </a:extLst>
          </p:cNvPr>
          <p:cNvSpPr/>
          <p:nvPr/>
        </p:nvSpPr>
        <p:spPr>
          <a:xfrm>
            <a:off x="380999" y="4419600"/>
            <a:ext cx="11463997" cy="22098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৮০,৭০,৯৯,৬০,৭০,৮০,৮০,৪০,৬০,৭০,৮০,৩৫,৬০,৭০,৭৫,৯৫,৮৫,৬৫, ৭৯, ৮০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2AEF58-EC8C-4057-A8AE-0C220ED4EF70}"/>
              </a:ext>
            </a:extLst>
          </p:cNvPr>
          <p:cNvSpPr txBox="1"/>
          <p:nvPr/>
        </p:nvSpPr>
        <p:spPr>
          <a:xfrm>
            <a:off x="4084834" y="763418"/>
            <a:ext cx="50442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3398" y="2726040"/>
            <a:ext cx="6567824" cy="156880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Wave4">
              <a:avLst>
                <a:gd name="adj1" fmla="val 12500"/>
                <a:gd name="adj2" fmla="val 2615"/>
              </a:avLst>
            </a:prstTxWarp>
            <a:spAutoFit/>
          </a:bodyPr>
          <a:lstStyle/>
          <a:p>
            <a:pPr algn="ctr"/>
            <a:r>
              <a:rPr lang="en-US" sz="44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400" b="1" u="sng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3603" y="431514"/>
            <a:ext cx="5570806" cy="923330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u="sng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u="sng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16" y="1307329"/>
            <a:ext cx="6719635" cy="78778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802" y="2312548"/>
            <a:ext cx="840521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737" y="3059019"/>
            <a:ext cx="848233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769" y="4571773"/>
            <a:ext cx="9682255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পরিসর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শ্রেণিসংখ্যা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সারণি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737" y="3801969"/>
            <a:ext cx="930928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32652" y="321823"/>
            <a:ext cx="1180219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488" y="963519"/>
            <a:ext cx="10833288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GB" sz="2800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যেমন</a:t>
            </a:r>
            <a:r>
              <a:rPr lang="en-GB" sz="2800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পত্রিকা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গণমাধ্যম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বাজারদর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2862" y="1896969"/>
            <a:ext cx="11576238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GB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পরিসংখ্যানে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7212" y="2887569"/>
            <a:ext cx="10337988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যেমন</a:t>
            </a:r>
            <a:r>
              <a:rPr lang="en-GB" sz="2800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৬৫,৭৫, ৭৬,৭৭,৭৮,৮০,৮২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endParaRPr lang="en-US" sz="28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4288" y="3335244"/>
            <a:ext cx="8090088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6737" y="3906744"/>
            <a:ext cx="4041963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8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প্রাথমিক উপাত্ত</a:t>
            </a:r>
            <a:r>
              <a:rPr lang="en-GB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062" y="4268569"/>
            <a:ext cx="419436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8637" y="4849594"/>
            <a:ext cx="11204763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প্রাথমিক উপাত্ত</a:t>
            </a:r>
            <a:r>
              <a:rPr lang="en-GB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সংগৃত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পরিক্ষায়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৭ম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৭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</a:t>
            </a:r>
            <a:r>
              <a:rPr lang="en-GB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র্থীর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৭৫,৮০,৬৫,৭৮,৮২,৭৭,৭৬, 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সংগৃত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নির্ভরযোগ্যতা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612" y="1058644"/>
            <a:ext cx="10938063" cy="181588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উপাত্তঃ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পরক্ষ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সংগৃত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ধ্য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মিক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নির্ভরযোগ্যতা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62" y="2954119"/>
            <a:ext cx="10938063" cy="13849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উপাত্তঃ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উপাত্ত সমূহ মানের ক্রমানুসারে বা শ্রেণীবদ্ধভাবে সাজানো থাকে তাকে বিন্যস্ত উপাত্ত বলে।</a:t>
            </a:r>
            <a:endParaRPr lang="en-GB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137" y="4611469"/>
            <a:ext cx="11128563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অবিন্যস্ত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উপাত্তঃ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উপাত্তগুলো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এলোমেলো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অবিন্যস্ত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088" y="3878044"/>
            <a:ext cx="9518838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৬৫,৭৫, ৭৬,৭৭,৭৮,৮০,৮২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712" y="5506819"/>
            <a:ext cx="9852213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৭৫,৮০,৬৫,৭৮,৮২,৭৭,৭৬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অবিন্যস্ত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19908</TotalTime>
  <Words>842</Words>
  <Application>Microsoft Office PowerPoint</Application>
  <PresentationFormat>Widescreen</PresentationFormat>
  <Paragraphs>158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UITRCE_LAB19</dc:creator>
  <cp:lastModifiedBy>m.abutoyub80@gmail.com</cp:lastModifiedBy>
  <cp:revision>674</cp:revision>
  <dcterms:created xsi:type="dcterms:W3CDTF">2020-12-29T10:59:22Z</dcterms:created>
  <dcterms:modified xsi:type="dcterms:W3CDTF">2022-11-13T11:49:27Z</dcterms:modified>
</cp:coreProperties>
</file>