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77" r:id="rId7"/>
    <p:sldId id="278" r:id="rId8"/>
    <p:sldId id="262" r:id="rId9"/>
    <p:sldId id="264" r:id="rId10"/>
    <p:sldId id="263" r:id="rId11"/>
    <p:sldId id="272" r:id="rId12"/>
    <p:sldId id="267" r:id="rId13"/>
    <p:sldId id="269" r:id="rId14"/>
    <p:sldId id="270" r:id="rId15"/>
    <p:sldId id="268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D0A9-09EE-4A78-BB9E-5BB2BE28A643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B73-0BF4-491B-BD62-FD9DC60B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7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D0A9-09EE-4A78-BB9E-5BB2BE28A643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B73-0BF4-491B-BD62-FD9DC60B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3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D0A9-09EE-4A78-BB9E-5BB2BE28A643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B73-0BF4-491B-BD62-FD9DC60B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6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D0A9-09EE-4A78-BB9E-5BB2BE28A643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B73-0BF4-491B-BD62-FD9DC60B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9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D0A9-09EE-4A78-BB9E-5BB2BE28A643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B73-0BF4-491B-BD62-FD9DC60B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D0A9-09EE-4A78-BB9E-5BB2BE28A643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B73-0BF4-491B-BD62-FD9DC60B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D0A9-09EE-4A78-BB9E-5BB2BE28A643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B73-0BF4-491B-BD62-FD9DC60B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8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D0A9-09EE-4A78-BB9E-5BB2BE28A643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B73-0BF4-491B-BD62-FD9DC60B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9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84731" y="6492875"/>
            <a:ext cx="128953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কামরুন্নাহার</a:t>
            </a:r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74"/>
            </a:avLst>
          </a:prstGeom>
          <a:gradFill>
            <a:gsLst>
              <a:gs pos="65208">
                <a:srgbClr val="FF0066"/>
              </a:gs>
              <a:gs pos="78000">
                <a:srgbClr val="0070C0"/>
              </a:gs>
              <a:gs pos="30000">
                <a:srgbClr val="0BD31E"/>
              </a:gs>
              <a:gs pos="22000">
                <a:srgbClr val="0070C0"/>
              </a:gs>
              <a:gs pos="76000">
                <a:srgbClr val="0BD31E"/>
              </a:gs>
              <a:gs pos="49000">
                <a:srgbClr val="803893"/>
              </a:gs>
              <a:gs pos="98000">
                <a:schemeClr val="accent2">
                  <a:lumMod val="75000"/>
                </a:schemeClr>
              </a:gs>
              <a:gs pos="57000">
                <a:srgbClr val="0BD31E"/>
              </a:gs>
            </a:gsLst>
            <a:path path="circle">
              <a:fillToRect l="50000" t="50000" r="50000" b="50000"/>
            </a:path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D0A9-09EE-4A78-BB9E-5BB2BE28A643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B73-0BF4-491B-BD62-FD9DC60B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D0A9-09EE-4A78-BB9E-5BB2BE28A643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B73-0BF4-491B-BD62-FD9DC60B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5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9D0A9-09EE-4A78-BB9E-5BB2BE28A643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4B73-0BF4-491B-BD62-FD9DC60BF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9" y="219652"/>
            <a:ext cx="11758469" cy="6444560"/>
          </a:xfrm>
          <a:prstGeom prst="rect">
            <a:avLst/>
          </a:prstGeom>
        </p:spPr>
      </p:pic>
      <p:sp>
        <p:nvSpPr>
          <p:cNvPr id="28" name="Google Shape;90;p1"/>
          <p:cNvSpPr txBox="1"/>
          <p:nvPr/>
        </p:nvSpPr>
        <p:spPr>
          <a:xfrm>
            <a:off x="3465123" y="481642"/>
            <a:ext cx="572668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9900" b="1" kern="0" dirty="0" err="1" smtClean="0">
                <a:solidFill>
                  <a:schemeClr val="tx2"/>
                </a:solidFill>
                <a:latin typeface="NikoshBAN" pitchFamily="2" charset="0"/>
                <a:ea typeface="Calibri"/>
                <a:cs typeface="NikoshBAN" pitchFamily="2" charset="0"/>
                <a:sym typeface="Calibri"/>
              </a:rPr>
              <a:t>স্বা</a:t>
            </a:r>
            <a:r>
              <a:rPr lang="en-US" sz="19900" b="1" kern="0" dirty="0" smtClean="0">
                <a:solidFill>
                  <a:srgbClr val="FFFFFF"/>
                </a:solidFill>
                <a:latin typeface="NikoshBAN" pitchFamily="2" charset="0"/>
                <a:ea typeface="Calibri"/>
                <a:cs typeface="NikoshBAN" pitchFamily="2" charset="0"/>
                <a:sym typeface="Calibri"/>
              </a:rPr>
              <a:t> </a:t>
            </a:r>
            <a:endParaRPr sz="9600" kern="0" dirty="0">
              <a:solidFill>
                <a:srgbClr val="000000"/>
              </a:solidFill>
              <a:latin typeface="NikoshBAN" pitchFamily="2" charset="0"/>
              <a:cs typeface="NikoshBAN" pitchFamily="2" charset="0"/>
              <a:sym typeface="Arial"/>
            </a:endParaRPr>
          </a:p>
        </p:txBody>
      </p:sp>
      <p:sp>
        <p:nvSpPr>
          <p:cNvPr id="29" name="Google Shape;98;p1"/>
          <p:cNvSpPr txBox="1"/>
          <p:nvPr/>
        </p:nvSpPr>
        <p:spPr>
          <a:xfrm>
            <a:off x="5178041" y="557054"/>
            <a:ext cx="572668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9900" b="1" kern="0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  <a:sym typeface="Calibri"/>
              </a:rPr>
              <a:t>গ</a:t>
            </a:r>
            <a:endParaRPr sz="9600" kern="0" dirty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Arial"/>
            </a:endParaRPr>
          </a:p>
        </p:txBody>
      </p:sp>
      <p:sp>
        <p:nvSpPr>
          <p:cNvPr id="30" name="Google Shape;119;p1"/>
          <p:cNvSpPr txBox="1"/>
          <p:nvPr/>
        </p:nvSpPr>
        <p:spPr>
          <a:xfrm>
            <a:off x="6890960" y="557056"/>
            <a:ext cx="572668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9900" b="1" kern="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  <a:sym typeface="Calibri"/>
              </a:rPr>
              <a:t>ত</a:t>
            </a:r>
            <a:endParaRPr sz="9600" kern="0" dirty="0">
              <a:solidFill>
                <a:srgbClr val="0070C0"/>
              </a:solidFill>
              <a:latin typeface="NikoshBAN" pitchFamily="2" charset="0"/>
              <a:cs typeface="NikoshBAN" pitchFamily="2" charset="0"/>
              <a:sym typeface="Arial"/>
            </a:endParaRPr>
          </a:p>
        </p:txBody>
      </p:sp>
      <p:sp>
        <p:nvSpPr>
          <p:cNvPr id="31" name="Google Shape;119;p1"/>
          <p:cNvSpPr txBox="1"/>
          <p:nvPr/>
        </p:nvSpPr>
        <p:spPr>
          <a:xfrm>
            <a:off x="8680926" y="557055"/>
            <a:ext cx="572668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9900" b="1" kern="0" dirty="0" smtClean="0">
                <a:solidFill>
                  <a:srgbClr val="00B050"/>
                </a:solidFill>
                <a:latin typeface="NikoshBAN" pitchFamily="2" charset="0"/>
                <a:ea typeface="Calibri"/>
                <a:cs typeface="NikoshBAN" pitchFamily="2" charset="0"/>
                <a:sym typeface="Calibri"/>
              </a:rPr>
              <a:t>ম</a:t>
            </a:r>
            <a:endParaRPr sz="9600" kern="0" dirty="0">
              <a:solidFill>
                <a:srgbClr val="00B050"/>
              </a:solidFill>
              <a:latin typeface="NikoshBAN" pitchFamily="2" charset="0"/>
              <a:cs typeface="NikoshBAN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7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0" y="108058"/>
            <a:ext cx="11979774" cy="6639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525" y="4886559"/>
            <a:ext cx="431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NikoshBAN" pitchFamily="2" charset="0"/>
                <a:cs typeface="NikoshBAN" pitchFamily="2" charset="0"/>
              </a:rPr>
              <a:t>ঝনঝনা ঝনঝন</a:t>
            </a:r>
            <a:r>
              <a:rPr lang="bn-BD" sz="48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8525" y="108058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NikoshBAN" pitchFamily="2" charset="0"/>
                <a:cs typeface="NikoshBAN" pitchFamily="2" charset="0"/>
              </a:rPr>
              <a:t>ছবি দেখে কবিতা পড়ি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855" y="2257549"/>
            <a:ext cx="5428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NikoshBAN" pitchFamily="2" charset="0"/>
                <a:cs typeface="NikoshBAN" pitchFamily="2" charset="0"/>
              </a:rPr>
              <a:t>পুলের উপর বাজনা বাজে</a:t>
            </a:r>
            <a:r>
              <a:rPr lang="bn-BD" sz="48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5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87AF4AB0-3FDA-4360-AF63-A1D45B4A553B}"/>
              </a:ext>
            </a:extLst>
          </p:cNvPr>
          <p:cNvSpPr/>
          <p:nvPr/>
        </p:nvSpPr>
        <p:spPr>
          <a:xfrm>
            <a:off x="2134035" y="1082901"/>
            <a:ext cx="7422612" cy="1448791"/>
          </a:xfrm>
          <a:prstGeom prst="wave">
            <a:avLst>
              <a:gd name="adj1" fmla="val 12500"/>
              <a:gd name="adj2" fmla="val 12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Single Corner Rounded 8">
            <a:extLst>
              <a:ext uri="{FF2B5EF4-FFF2-40B4-BE49-F238E27FC236}">
                <a16:creationId xmlns:a16="http://schemas.microsoft.com/office/drawing/2014/main" id="{8D1178F2-D6A4-4D41-B0B0-A38BBEE50099}"/>
              </a:ext>
            </a:extLst>
          </p:cNvPr>
          <p:cNvSpPr/>
          <p:nvPr/>
        </p:nvSpPr>
        <p:spPr>
          <a:xfrm>
            <a:off x="445342" y="2829866"/>
            <a:ext cx="5645426" cy="1338470"/>
          </a:xfrm>
          <a:prstGeom prst="round1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ঝকঝকা ঝক ট্রেন চলেছে</a:t>
            </a:r>
            <a:endParaRPr lang="bn-BD" sz="36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------------------------------------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Single Corner Rounded 9">
            <a:extLst>
              <a:ext uri="{FF2B5EF4-FFF2-40B4-BE49-F238E27FC236}">
                <a16:creationId xmlns:a16="http://schemas.microsoft.com/office/drawing/2014/main" id="{D0C40437-9539-4787-9CB8-330ED6A2F899}"/>
              </a:ext>
            </a:extLst>
          </p:cNvPr>
          <p:cNvSpPr/>
          <p:nvPr/>
        </p:nvSpPr>
        <p:spPr>
          <a:xfrm>
            <a:off x="426510" y="4764683"/>
            <a:ext cx="5664258" cy="1338470"/>
          </a:xfrm>
          <a:prstGeom prst="round1Rect">
            <a:avLst>
              <a:gd name="adj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 জিরোয় , ফের ছুটে যায়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-----------------------------------------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Top Corners Rounded 10">
            <a:extLst>
              <a:ext uri="{FF2B5EF4-FFF2-40B4-BE49-F238E27FC236}">
                <a16:creationId xmlns:a16="http://schemas.microsoft.com/office/drawing/2014/main" id="{2CFE498D-07DC-4F79-9E4C-B09D0CE1D124}"/>
              </a:ext>
            </a:extLst>
          </p:cNvPr>
          <p:cNvSpPr/>
          <p:nvPr/>
        </p:nvSpPr>
        <p:spPr>
          <a:xfrm>
            <a:off x="6252585" y="2829866"/>
            <a:ext cx="5512904" cy="1338470"/>
          </a:xfrm>
          <a:prstGeom prst="round2Same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 চলেছে</a:t>
            </a:r>
            <a:r>
              <a:rPr lang="bn-BD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ট্রেন চলেছে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Top Corners Rounded 11">
            <a:extLst>
              <a:ext uri="{FF2B5EF4-FFF2-40B4-BE49-F238E27FC236}">
                <a16:creationId xmlns:a16="http://schemas.microsoft.com/office/drawing/2014/main" id="{F903ED90-4104-4287-B351-3A9589BEF5DD}"/>
              </a:ext>
            </a:extLst>
          </p:cNvPr>
          <p:cNvSpPr/>
          <p:nvPr/>
        </p:nvSpPr>
        <p:spPr>
          <a:xfrm>
            <a:off x="6252585" y="4794565"/>
            <a:ext cx="5512904" cy="1308588"/>
          </a:xfrm>
          <a:prstGeom prst="round2Same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পুলের উপর বাজনা বাজে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84056" y="152632"/>
            <a:ext cx="4207870" cy="1409469"/>
            <a:chOff x="7384056" y="152632"/>
            <a:chExt cx="4207870" cy="1409469"/>
          </a:xfrm>
        </p:grpSpPr>
        <p:grpSp>
          <p:nvGrpSpPr>
            <p:cNvPr id="11" name="Group 10"/>
            <p:cNvGrpSpPr/>
            <p:nvPr/>
          </p:nvGrpSpPr>
          <p:grpSpPr>
            <a:xfrm>
              <a:off x="7384056" y="187209"/>
              <a:ext cx="4207870" cy="1374892"/>
              <a:chOff x="5151132" y="911108"/>
              <a:chExt cx="4345183" cy="194258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C94F23D-F5CD-40C6-AF17-50752775933A}"/>
                  </a:ext>
                </a:extLst>
              </p:cNvPr>
              <p:cNvGrpSpPr/>
              <p:nvPr/>
            </p:nvGrpSpPr>
            <p:grpSpPr>
              <a:xfrm>
                <a:off x="5151132" y="911108"/>
                <a:ext cx="4345183" cy="1942581"/>
                <a:chOff x="4521199" y="1402414"/>
                <a:chExt cx="3737430" cy="2119863"/>
              </a:xfrm>
            </p:grpSpPr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E68D273A-A637-4BA6-AEB2-E92DDFD9FFBB}"/>
                    </a:ext>
                  </a:extLst>
                </p:cNvPr>
                <p:cNvSpPr/>
                <p:nvPr/>
              </p:nvSpPr>
              <p:spPr>
                <a:xfrm rot="5400000" flipH="1">
                  <a:off x="5641006" y="2105713"/>
                  <a:ext cx="909987" cy="1923142"/>
                </a:xfrm>
                <a:prstGeom prst="triangle">
                  <a:avLst>
                    <a:gd name="adj" fmla="val 98235"/>
                  </a:avLst>
                </a:prstGeom>
                <a:gradFill>
                  <a:gsLst>
                    <a:gs pos="0">
                      <a:schemeClr val="accent6">
                        <a:lumMod val="75000"/>
                        <a:alpha val="65000"/>
                      </a:schemeClr>
                    </a:gs>
                    <a:gs pos="100000">
                      <a:schemeClr val="accent6">
                        <a:lumMod val="75000"/>
                        <a:alpha val="1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: Top Corners Rounded 25">
                  <a:extLst>
                    <a:ext uri="{FF2B5EF4-FFF2-40B4-BE49-F238E27FC236}">
                      <a16:creationId xmlns:a16="http://schemas.microsoft.com/office/drawing/2014/main" id="{E4274259-9E44-4F4A-9887-6D477883B964}"/>
                    </a:ext>
                  </a:extLst>
                </p:cNvPr>
                <p:cNvSpPr/>
                <p:nvPr/>
              </p:nvSpPr>
              <p:spPr>
                <a:xfrm rot="16200000">
                  <a:off x="5773057" y="150556"/>
                  <a:ext cx="1233714" cy="373743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chemeClr val="accent6">
                        <a:lumMod val="75000"/>
                        <a:alpha val="65000"/>
                      </a:schemeClr>
                    </a:gs>
                    <a:gs pos="100000">
                      <a:schemeClr val="accent6">
                        <a:lumMod val="7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59AB067-5C2D-41A3-8209-FC7881610653}"/>
                  </a:ext>
                </a:extLst>
              </p:cNvPr>
              <p:cNvSpPr/>
              <p:nvPr/>
            </p:nvSpPr>
            <p:spPr>
              <a:xfrm>
                <a:off x="5407907" y="1016367"/>
                <a:ext cx="665871" cy="84406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8543585" y="152632"/>
              <a:ext cx="252344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5400" b="1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74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282B5C-2EE8-460B-95C9-15351DF7C810}"/>
              </a:ext>
            </a:extLst>
          </p:cNvPr>
          <p:cNvSpPr txBox="1"/>
          <p:nvPr/>
        </p:nvSpPr>
        <p:spPr>
          <a:xfrm>
            <a:off x="483580" y="409562"/>
            <a:ext cx="3758482" cy="34778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altLang="en-US" sz="44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 </a:t>
            </a:r>
            <a:r>
              <a:rPr lang="bn-BD" altLang="en-US" sz="4400" b="1" ker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altLang="en-US" sz="4400" b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</a:t>
            </a:r>
            <a:r>
              <a:rPr lang="bn-BD" altLang="en-US" sz="4400" b="1" kern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4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BD" altLang="en-US" sz="4400" b="1" ker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  </a:t>
            </a:r>
            <a:r>
              <a:rPr lang="bn-BD" altLang="en-US" sz="4400" b="1" kern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altLang="en-US" sz="4400" b="1" ker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b="1" kern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আমার সাথে পড়ার পর নিজে নিজে ২ বার পড়বে ।</a:t>
            </a:r>
            <a:endParaRPr lang="en-US" altLang="en-US" sz="4400" b="1" kern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1245" y="859614"/>
            <a:ext cx="4494746" cy="38107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36" y="1326319"/>
            <a:ext cx="4363900" cy="5531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55" y="4670323"/>
            <a:ext cx="4916783" cy="1534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8" y="4092159"/>
            <a:ext cx="2385468" cy="1790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263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58542 0.00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7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35361" y="300416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36914" y="1528347"/>
            <a:ext cx="2460275" cy="63843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 দুপুরে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20" name="Rounded Rectangle 19"/>
          <p:cNvSpPr/>
          <p:nvPr/>
        </p:nvSpPr>
        <p:spPr>
          <a:xfrm>
            <a:off x="1436914" y="3321504"/>
            <a:ext cx="2460275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জিরোয়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21" name="Rounded Rectangle 20"/>
          <p:cNvSpPr/>
          <p:nvPr/>
        </p:nvSpPr>
        <p:spPr>
          <a:xfrm>
            <a:off x="1436914" y="5091264"/>
            <a:ext cx="2460275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8105840" y="1561969"/>
            <a:ext cx="2344446" cy="635332"/>
          </a:xfrm>
          <a:prstGeom prst="roundRect">
            <a:avLst>
              <a:gd name="adj" fmla="val 29646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bn-IN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dirty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 রাতে </a:t>
            </a:r>
            <a:r>
              <a:rPr lang="bn-IN" sz="3200" dirty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/>
              <a:t> 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8109739" y="3282461"/>
            <a:ext cx="2340547" cy="661139"/>
          </a:xfrm>
          <a:prstGeom prst="roundRect">
            <a:avLst>
              <a:gd name="adj" fmla="val 21566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bn-IN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বিশ্রাম নেয় 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24" name="Rounded Rectangle 23"/>
          <p:cNvSpPr/>
          <p:nvPr/>
        </p:nvSpPr>
        <p:spPr>
          <a:xfrm>
            <a:off x="8109739" y="5091264"/>
            <a:ext cx="2340547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ব্রীজ।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76" y="1285654"/>
            <a:ext cx="2126938" cy="13361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7"/>
          <a:stretch/>
        </p:blipFill>
        <p:spPr>
          <a:xfrm>
            <a:off x="4690818" y="3279363"/>
            <a:ext cx="2266255" cy="1209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7" r="8041" b="9527"/>
          <a:stretch/>
        </p:blipFill>
        <p:spPr>
          <a:xfrm>
            <a:off x="4651490" y="4827639"/>
            <a:ext cx="2344913" cy="135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06865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810000" y="415809"/>
            <a:ext cx="3942685" cy="1374892"/>
            <a:chOff x="3887716" y="415809"/>
            <a:chExt cx="3864969" cy="1374892"/>
          </a:xfrm>
        </p:grpSpPr>
        <p:grpSp>
          <p:nvGrpSpPr>
            <p:cNvPr id="3" name="Group 2"/>
            <p:cNvGrpSpPr/>
            <p:nvPr/>
          </p:nvGrpSpPr>
          <p:grpSpPr>
            <a:xfrm>
              <a:off x="3887716" y="415809"/>
              <a:ext cx="3864969" cy="1374892"/>
              <a:chOff x="5151132" y="911108"/>
              <a:chExt cx="4345183" cy="194258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C94F23D-F5CD-40C6-AF17-50752775933A}"/>
                  </a:ext>
                </a:extLst>
              </p:cNvPr>
              <p:cNvGrpSpPr/>
              <p:nvPr/>
            </p:nvGrpSpPr>
            <p:grpSpPr>
              <a:xfrm>
                <a:off x="5151132" y="911108"/>
                <a:ext cx="4345183" cy="1942581"/>
                <a:chOff x="4521199" y="1402414"/>
                <a:chExt cx="3737430" cy="2119863"/>
              </a:xfrm>
            </p:grpSpPr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E68D273A-A637-4BA6-AEB2-E92DDFD9FFBB}"/>
                    </a:ext>
                  </a:extLst>
                </p:cNvPr>
                <p:cNvSpPr/>
                <p:nvPr/>
              </p:nvSpPr>
              <p:spPr>
                <a:xfrm rot="5400000" flipH="1">
                  <a:off x="5641006" y="2105713"/>
                  <a:ext cx="909987" cy="1923142"/>
                </a:xfrm>
                <a:prstGeom prst="triangle">
                  <a:avLst>
                    <a:gd name="adj" fmla="val 98235"/>
                  </a:avLst>
                </a:prstGeom>
                <a:gradFill>
                  <a:gsLst>
                    <a:gs pos="0">
                      <a:schemeClr val="accent6">
                        <a:lumMod val="75000"/>
                        <a:alpha val="65000"/>
                      </a:schemeClr>
                    </a:gs>
                    <a:gs pos="100000">
                      <a:schemeClr val="accent6">
                        <a:lumMod val="75000"/>
                        <a:alpha val="1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Rectangle: Top Corners Rounded 25">
                  <a:extLst>
                    <a:ext uri="{FF2B5EF4-FFF2-40B4-BE49-F238E27FC236}">
                      <a16:creationId xmlns:a16="http://schemas.microsoft.com/office/drawing/2014/main" id="{E4274259-9E44-4F4A-9887-6D477883B964}"/>
                    </a:ext>
                  </a:extLst>
                </p:cNvPr>
                <p:cNvSpPr/>
                <p:nvPr/>
              </p:nvSpPr>
              <p:spPr>
                <a:xfrm rot="16200000">
                  <a:off x="5773057" y="150556"/>
                  <a:ext cx="1233714" cy="373743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chemeClr val="accent6">
                        <a:lumMod val="75000"/>
                        <a:alpha val="65000"/>
                      </a:schemeClr>
                    </a:gs>
                    <a:gs pos="100000">
                      <a:schemeClr val="accent6">
                        <a:lumMod val="7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59AB067-5C2D-41A3-8209-FC7881610653}"/>
                  </a:ext>
                </a:extLst>
              </p:cNvPr>
              <p:cNvSpPr/>
              <p:nvPr/>
            </p:nvSpPr>
            <p:spPr>
              <a:xfrm>
                <a:off x="5407907" y="1016367"/>
                <a:ext cx="665871" cy="84406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839858" y="461944"/>
              <a:ext cx="21973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bn-IN" sz="4000" b="1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3CC18F6-A28D-429D-9BAB-288D83C578CE}"/>
              </a:ext>
            </a:extLst>
          </p:cNvPr>
          <p:cNvSpPr/>
          <p:nvPr/>
        </p:nvSpPr>
        <p:spPr>
          <a:xfrm>
            <a:off x="3992519" y="2384899"/>
            <a:ext cx="4266347" cy="25232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spc="49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জোড়ায় কবিতাটি আবৃতি </a:t>
            </a:r>
            <a:r>
              <a:rPr lang="en-US" sz="4400" b="1" spc="49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 ।</a:t>
            </a:r>
            <a:endParaRPr lang="en-US" sz="4400" b="1" spc="49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08" y="1438631"/>
            <a:ext cx="2399201" cy="17055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26" y="4170573"/>
            <a:ext cx="2399201" cy="17055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76" y="4419601"/>
            <a:ext cx="2399201" cy="17055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57" y="1495603"/>
            <a:ext cx="2399201" cy="17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4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007365" y="1332514"/>
            <a:ext cx="824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 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0916" y="3807392"/>
            <a:ext cx="572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মাঠ ----------- নদী দেখা যায় ।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2431" y="4648830"/>
            <a:ext cx="467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শেষে তারা --------- 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70073" y="2959894"/>
            <a:ext cx="573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এখানে আমি -------- আছি 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2431" y="5490268"/>
            <a:ext cx="583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বিয়ে বাড়িতে ---------- বাজে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12393" y="2065315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94751" y="2064287"/>
            <a:ext cx="1777120" cy="520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30540" y="2064287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91813" y="2061036"/>
            <a:ext cx="1791911" cy="523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41951" y="2037797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01850" y="2046507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বাজনা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98034" y="2030382"/>
            <a:ext cx="1217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পেরুলেই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99230" y="2056537"/>
            <a:ext cx="121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জিরোয়</a:t>
            </a:r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57750" y="2046506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endParaRPr lang="en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98034" y="2023784"/>
            <a:ext cx="1317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পেরুলেই</a:t>
            </a:r>
            <a:r>
              <a:rPr lang="bn-IN" sz="32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17009" y="2056536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বাজনা</a:t>
            </a:r>
            <a:r>
              <a:rPr lang="bn-IN" sz="3200" dirty="0">
                <a:ln w="0">
                  <a:solidFill>
                    <a:srgbClr val="0099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GB" sz="3200" dirty="0">
              <a:ln w="0">
                <a:solidFill>
                  <a:srgbClr val="0099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699230" y="2064287"/>
            <a:ext cx="121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জিরোয়</a:t>
            </a:r>
            <a:r>
              <a:rPr lang="bn-IN" sz="32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384056" y="359110"/>
            <a:ext cx="4207870" cy="1409469"/>
            <a:chOff x="7384056" y="152632"/>
            <a:chExt cx="4207870" cy="1409469"/>
          </a:xfrm>
        </p:grpSpPr>
        <p:grpSp>
          <p:nvGrpSpPr>
            <p:cNvPr id="47" name="Group 46"/>
            <p:cNvGrpSpPr/>
            <p:nvPr/>
          </p:nvGrpSpPr>
          <p:grpSpPr>
            <a:xfrm>
              <a:off x="7384056" y="187209"/>
              <a:ext cx="4207870" cy="1374892"/>
              <a:chOff x="5151132" y="911108"/>
              <a:chExt cx="4345183" cy="194258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C94F23D-F5CD-40C6-AF17-50752775933A}"/>
                  </a:ext>
                </a:extLst>
              </p:cNvPr>
              <p:cNvGrpSpPr/>
              <p:nvPr/>
            </p:nvGrpSpPr>
            <p:grpSpPr>
              <a:xfrm>
                <a:off x="5151132" y="911108"/>
                <a:ext cx="4345183" cy="1942581"/>
                <a:chOff x="4521199" y="1402414"/>
                <a:chExt cx="3737430" cy="2119863"/>
              </a:xfrm>
            </p:grpSpPr>
            <p:sp>
              <p:nvSpPr>
                <p:cNvPr id="51" name="Isosceles Triangle 50">
                  <a:extLst>
                    <a:ext uri="{FF2B5EF4-FFF2-40B4-BE49-F238E27FC236}">
                      <a16:creationId xmlns:a16="http://schemas.microsoft.com/office/drawing/2014/main" id="{E68D273A-A637-4BA6-AEB2-E92DDFD9FFBB}"/>
                    </a:ext>
                  </a:extLst>
                </p:cNvPr>
                <p:cNvSpPr/>
                <p:nvPr/>
              </p:nvSpPr>
              <p:spPr>
                <a:xfrm rot="5400000" flipH="1">
                  <a:off x="5641006" y="2105713"/>
                  <a:ext cx="909987" cy="1923142"/>
                </a:xfrm>
                <a:prstGeom prst="triangle">
                  <a:avLst>
                    <a:gd name="adj" fmla="val 98235"/>
                  </a:avLst>
                </a:prstGeom>
                <a:gradFill>
                  <a:gsLst>
                    <a:gs pos="0">
                      <a:schemeClr val="accent6">
                        <a:lumMod val="75000"/>
                        <a:alpha val="65000"/>
                      </a:schemeClr>
                    </a:gs>
                    <a:gs pos="100000">
                      <a:schemeClr val="accent6">
                        <a:lumMod val="75000"/>
                        <a:alpha val="1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Rectangle: Top Corners Rounded 25">
                  <a:extLst>
                    <a:ext uri="{FF2B5EF4-FFF2-40B4-BE49-F238E27FC236}">
                      <a16:creationId xmlns:a16="http://schemas.microsoft.com/office/drawing/2014/main" id="{E4274259-9E44-4F4A-9887-6D477883B964}"/>
                    </a:ext>
                  </a:extLst>
                </p:cNvPr>
                <p:cNvSpPr/>
                <p:nvPr/>
              </p:nvSpPr>
              <p:spPr>
                <a:xfrm rot="16200000">
                  <a:off x="5773057" y="150556"/>
                  <a:ext cx="1233714" cy="373743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chemeClr val="accent6">
                        <a:lumMod val="75000"/>
                        <a:alpha val="65000"/>
                      </a:schemeClr>
                    </a:gs>
                    <a:gs pos="100000">
                      <a:schemeClr val="accent6">
                        <a:lumMod val="7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59AB067-5C2D-41A3-8209-FC7881610653}"/>
                  </a:ext>
                </a:extLst>
              </p:cNvPr>
              <p:cNvSpPr/>
              <p:nvPr/>
            </p:nvSpPr>
            <p:spPr>
              <a:xfrm>
                <a:off x="5407907" y="1016367"/>
                <a:ext cx="665871" cy="84406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8566830" y="152632"/>
              <a:ext cx="247696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b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 </a:t>
              </a:r>
              <a:r>
                <a:rPr lang="bn-BD" sz="5400" b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61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8946 0.1134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15534 0.24167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17734 0.35023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27696 0.48379 " pathEditMode="relative" rAng="0" ptsTypes="AA">
                                      <p:cBhvr>
                                        <p:cTn id="18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22090" y="1288027"/>
            <a:ext cx="5001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4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5256" y="2114577"/>
            <a:ext cx="9768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ট্রেন চলার সময় কেমন শব্দ করে ? </a:t>
            </a:r>
            <a:endParaRPr lang="en-GB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6789" y="2928078"/>
            <a:ext cx="762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মাঠ পেরুলেই কী দেখা যায় ?</a:t>
            </a:r>
            <a:endParaRPr lang="en-GB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8774" y="3737502"/>
            <a:ext cx="7655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পুলের উপর ট্রেন কেমন শব্দ করে ? </a:t>
            </a:r>
            <a:endParaRPr lang="en-GB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3712" y="4546926"/>
            <a:ext cx="7717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ইচ্ছে হলে ট্রেন কী করে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0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48" y="427339"/>
            <a:ext cx="3249197" cy="2896698"/>
          </a:xfrm>
          <a:prstGeom prst="rect">
            <a:avLst/>
          </a:prstGeo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8C2D74B4-4EF3-4C81-B06F-20FD880A9F2E}"/>
              </a:ext>
            </a:extLst>
          </p:cNvPr>
          <p:cNvSpPr/>
          <p:nvPr/>
        </p:nvSpPr>
        <p:spPr>
          <a:xfrm>
            <a:off x="4258426" y="601762"/>
            <a:ext cx="5828254" cy="2722275"/>
          </a:xfrm>
          <a:prstGeom prst="irregularSeal2">
            <a:avLst/>
          </a:prstGeom>
          <a:gradFill flip="none" rotWithShape="1">
            <a:gsLst>
              <a:gs pos="0">
                <a:srgbClr val="FF66FF"/>
              </a:gs>
              <a:gs pos="8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7190" y="3802038"/>
            <a:ext cx="8107779" cy="1326828"/>
          </a:xfrm>
          <a:prstGeom prst="rect">
            <a:avLst/>
          </a:prstGeom>
          <a:noFill/>
          <a:ln>
            <a:noFill/>
          </a:ln>
        </p:spPr>
        <p:txBody>
          <a:bodyPr wrap="square" lIns="94796" tIns="47398" rIns="94796" bIns="47398" rtlCol="0">
            <a:spAutoFit/>
          </a:bodyPr>
          <a:lstStyle/>
          <a:p>
            <a:r>
              <a:rPr lang="en-US" sz="4000" b="1" smtClean="0">
                <a:latin typeface="NikoshBAN" pitchFamily="2" charset="0"/>
                <a:cs typeface="NikoshBAN" pitchFamily="2" charset="0"/>
              </a:rPr>
              <a:t>ট্রেন কবিতাটির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mtClean="0">
                <a:latin typeface="NikoshBAN" pitchFamily="2" charset="0"/>
                <a:cs typeface="NikoshBAN" pitchFamily="2" charset="0"/>
              </a:rPr>
              <a:t>ও লিখে নিয়ে আসবে।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2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5" y="226142"/>
            <a:ext cx="11995355" cy="644012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45911" y="1701381"/>
            <a:ext cx="8022578" cy="808384"/>
            <a:chOff x="1829370" y="954129"/>
            <a:chExt cx="8022578" cy="808384"/>
          </a:xfrm>
        </p:grpSpPr>
        <p:sp>
          <p:nvSpPr>
            <p:cNvPr id="2" name="Plaque 1">
              <a:extLst>
                <a:ext uri="{FF2B5EF4-FFF2-40B4-BE49-F238E27FC236}">
                  <a16:creationId xmlns:a16="http://schemas.microsoft.com/office/drawing/2014/main" id="{2994419C-160D-447D-9F75-8E5D3BCAC555}"/>
                </a:ext>
              </a:extLst>
            </p:cNvPr>
            <p:cNvSpPr/>
            <p:nvPr/>
          </p:nvSpPr>
          <p:spPr>
            <a:xfrm>
              <a:off x="1829370" y="954129"/>
              <a:ext cx="1815548" cy="808383"/>
            </a:xfrm>
            <a:prstGeom prst="plaque">
              <a:avLst/>
            </a:prstGeom>
            <a:gradFill>
              <a:gsLst>
                <a:gs pos="0">
                  <a:srgbClr val="3CF440"/>
                </a:gs>
                <a:gs pos="0">
                  <a:srgbClr val="FF00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  <p:sp>
          <p:nvSpPr>
            <p:cNvPr id="3" name="Plaque 2">
              <a:extLst>
                <a:ext uri="{FF2B5EF4-FFF2-40B4-BE49-F238E27FC236}">
                  <a16:creationId xmlns:a16="http://schemas.microsoft.com/office/drawing/2014/main" id="{E469B1A1-FBA3-46F3-96EB-2E1CAA72BB41}"/>
                </a:ext>
              </a:extLst>
            </p:cNvPr>
            <p:cNvSpPr/>
            <p:nvPr/>
          </p:nvSpPr>
          <p:spPr>
            <a:xfrm>
              <a:off x="3898380" y="954130"/>
              <a:ext cx="1815548" cy="808383"/>
            </a:xfrm>
            <a:prstGeom prst="plaque">
              <a:avLst/>
            </a:prstGeom>
            <a:gradFill flip="none" rotWithShape="1">
              <a:gsLst>
                <a:gs pos="0">
                  <a:srgbClr val="92D050"/>
                </a:gs>
                <a:gs pos="82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Plaque 3">
              <a:extLst>
                <a:ext uri="{FF2B5EF4-FFF2-40B4-BE49-F238E27FC236}">
                  <a16:creationId xmlns:a16="http://schemas.microsoft.com/office/drawing/2014/main" id="{441DFCD1-B78F-4CB7-8C74-607D5D8983EF}"/>
                </a:ext>
              </a:extLst>
            </p:cNvPr>
            <p:cNvSpPr/>
            <p:nvPr/>
          </p:nvSpPr>
          <p:spPr>
            <a:xfrm>
              <a:off x="5967390" y="954129"/>
              <a:ext cx="1815548" cy="808383"/>
            </a:xfrm>
            <a:prstGeom prst="plaqu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82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Plaque 4">
              <a:extLst>
                <a:ext uri="{FF2B5EF4-FFF2-40B4-BE49-F238E27FC236}">
                  <a16:creationId xmlns:a16="http://schemas.microsoft.com/office/drawing/2014/main" id="{7B1DCD76-53CF-4FD4-8E0E-AE9382F4C7A4}"/>
                </a:ext>
              </a:extLst>
            </p:cNvPr>
            <p:cNvSpPr/>
            <p:nvPr/>
          </p:nvSpPr>
          <p:spPr>
            <a:xfrm>
              <a:off x="8036400" y="954130"/>
              <a:ext cx="1815548" cy="808383"/>
            </a:xfrm>
            <a:prstGeom prst="plaqu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2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9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Same Side Corner Rectangle 55">
            <a:extLst>
              <a:ext uri="{FF2B5EF4-FFF2-40B4-BE49-F238E27FC236}">
                <a16:creationId xmlns:a16="http://schemas.microsoft.com/office/drawing/2014/main" id="{BCDC5137-57C8-4DCC-A1E8-8420D2416C6F}"/>
              </a:ext>
            </a:extLst>
          </p:cNvPr>
          <p:cNvSpPr/>
          <p:nvPr/>
        </p:nvSpPr>
        <p:spPr>
          <a:xfrm>
            <a:off x="740123" y="549725"/>
            <a:ext cx="3742200" cy="3709695"/>
          </a:xfrm>
          <a:prstGeom prst="round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Round Same Side Corner Rectangle 55">
            <a:extLst>
              <a:ext uri="{FF2B5EF4-FFF2-40B4-BE49-F238E27FC236}">
                <a16:creationId xmlns:a16="http://schemas.microsoft.com/office/drawing/2014/main" id="{301C18C8-841B-4843-9889-DFB2036C75A9}"/>
              </a:ext>
            </a:extLst>
          </p:cNvPr>
          <p:cNvSpPr/>
          <p:nvPr/>
        </p:nvSpPr>
        <p:spPr>
          <a:xfrm>
            <a:off x="7734586" y="472535"/>
            <a:ext cx="3742200" cy="3709695"/>
          </a:xfrm>
          <a:prstGeom prst="round2Same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0491" y="775430"/>
            <a:ext cx="2715354" cy="350321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89B02D47-FF2D-494B-867A-21125D2F1F42}"/>
              </a:ext>
            </a:extLst>
          </p:cNvPr>
          <p:cNvGrpSpPr/>
          <p:nvPr/>
        </p:nvGrpSpPr>
        <p:grpSpPr>
          <a:xfrm>
            <a:off x="7734586" y="2346159"/>
            <a:ext cx="3787164" cy="3152275"/>
            <a:chOff x="7145028" y="1909485"/>
            <a:chExt cx="3787164" cy="4601689"/>
          </a:xfrm>
        </p:grpSpPr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EA7DF49D-B605-4DD4-8637-E10F5E085BDC}"/>
                </a:ext>
              </a:extLst>
            </p:cNvPr>
            <p:cNvSpPr/>
            <p:nvPr/>
          </p:nvSpPr>
          <p:spPr>
            <a:xfrm rot="10800000">
              <a:off x="7145028" y="1909485"/>
              <a:ext cx="3787164" cy="4601689"/>
            </a:xfrm>
            <a:custGeom>
              <a:avLst/>
              <a:gdLst>
                <a:gd name="connsiteX0" fmla="*/ 2321170 w 2321170"/>
                <a:gd name="connsiteY0" fmla="*/ 3615397 h 3615397"/>
                <a:gd name="connsiteX1" fmla="*/ 1967934 w 2321170"/>
                <a:gd name="connsiteY1" fmla="*/ 3615397 h 3615397"/>
                <a:gd name="connsiteX2" fmla="*/ 1969478 w 2321170"/>
                <a:gd name="connsiteY2" fmla="*/ 3587261 h 3615397"/>
                <a:gd name="connsiteX3" fmla="*/ 1174653 w 2321170"/>
                <a:gd name="connsiteY3" fmla="*/ 2855741 h 3615397"/>
                <a:gd name="connsiteX4" fmla="*/ 379828 w 2321170"/>
                <a:gd name="connsiteY4" fmla="*/ 3587261 h 3615397"/>
                <a:gd name="connsiteX5" fmla="*/ 381372 w 2321170"/>
                <a:gd name="connsiteY5" fmla="*/ 3615397 h 3615397"/>
                <a:gd name="connsiteX6" fmla="*/ 0 w 2321170"/>
                <a:gd name="connsiteY6" fmla="*/ 3615397 h 3615397"/>
                <a:gd name="connsiteX7" fmla="*/ 0 w 2321170"/>
                <a:gd name="connsiteY7" fmla="*/ 386869 h 3615397"/>
                <a:gd name="connsiteX8" fmla="*/ 386869 w 2321170"/>
                <a:gd name="connsiteY8" fmla="*/ 0 h 3615397"/>
                <a:gd name="connsiteX9" fmla="*/ 1934301 w 2321170"/>
                <a:gd name="connsiteY9" fmla="*/ 0 h 3615397"/>
                <a:gd name="connsiteX10" fmla="*/ 2321170 w 2321170"/>
                <a:gd name="connsiteY10" fmla="*/ 386869 h 36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1170" h="3615397">
                  <a:moveTo>
                    <a:pt x="2321170" y="3615397"/>
                  </a:moveTo>
                  <a:lnTo>
                    <a:pt x="1967934" y="3615397"/>
                  </a:lnTo>
                  <a:lnTo>
                    <a:pt x="1969478" y="3587261"/>
                  </a:lnTo>
                  <a:cubicBezTo>
                    <a:pt x="1969478" y="3183254"/>
                    <a:pt x="1613623" y="2855741"/>
                    <a:pt x="1174653" y="2855741"/>
                  </a:cubicBezTo>
                  <a:cubicBezTo>
                    <a:pt x="735683" y="2855741"/>
                    <a:pt x="379828" y="3183254"/>
                    <a:pt x="379828" y="3587261"/>
                  </a:cubicBezTo>
                  <a:lnTo>
                    <a:pt x="381372" y="3615397"/>
                  </a:lnTo>
                  <a:lnTo>
                    <a:pt x="0" y="3615397"/>
                  </a:lnTo>
                  <a:lnTo>
                    <a:pt x="0" y="386869"/>
                  </a:lnTo>
                  <a:cubicBezTo>
                    <a:pt x="0" y="173207"/>
                    <a:pt x="173207" y="0"/>
                    <a:pt x="386869" y="0"/>
                  </a:cubicBezTo>
                  <a:lnTo>
                    <a:pt x="1934301" y="0"/>
                  </a:lnTo>
                  <a:cubicBezTo>
                    <a:pt x="2147963" y="0"/>
                    <a:pt x="2321170" y="173207"/>
                    <a:pt x="2321170" y="386869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0F561D6-4F30-43B4-B5BD-5B8996B0D9B3}"/>
                </a:ext>
              </a:extLst>
            </p:cNvPr>
            <p:cNvSpPr txBox="1"/>
            <p:nvPr/>
          </p:nvSpPr>
          <p:spPr>
            <a:xfrm>
              <a:off x="7296993" y="2949864"/>
              <a:ext cx="3483234" cy="32798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বাংলা </a:t>
              </a:r>
            </a:p>
            <a:p>
              <a:pPr algn="ctr"/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২য়  </a:t>
              </a:r>
            </a:p>
            <a:p>
              <a:pPr algn="ctr"/>
              <a:r>
                <a:rPr lang="bn-BD" sz="28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28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ট্রেন</a:t>
              </a:r>
              <a:r>
                <a:rPr lang="bn-BD" sz="28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পাঠ্যাংশঃ </a:t>
              </a:r>
              <a:r>
                <a:rPr lang="en-US" sz="28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ঝক ঝকাঝক</a:t>
              </a:r>
              <a:r>
                <a:rPr lang="bn-BD" sz="28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........</a:t>
              </a:r>
              <a:r>
                <a:rPr lang="en-US" sz="28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ঝন ঝনাঝন</a:t>
              </a:r>
              <a:r>
                <a:rPr lang="bn-BD" sz="28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88" y="254525"/>
            <a:ext cx="1638176" cy="6806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37" y="5425041"/>
            <a:ext cx="4916783" cy="1534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32" y="614359"/>
            <a:ext cx="2743200" cy="28385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7E3D942-F92E-4939-888D-A44E84D0C4E0}"/>
              </a:ext>
            </a:extLst>
          </p:cNvPr>
          <p:cNvGrpSpPr/>
          <p:nvPr/>
        </p:nvGrpSpPr>
        <p:grpSpPr>
          <a:xfrm>
            <a:off x="715880" y="2346159"/>
            <a:ext cx="3787166" cy="3152274"/>
            <a:chOff x="463216" y="1853766"/>
            <a:chExt cx="3787166" cy="4601689"/>
          </a:xfrm>
        </p:grpSpPr>
        <p:sp>
          <p:nvSpPr>
            <p:cNvPr id="47" name="Freeform 56">
              <a:extLst>
                <a:ext uri="{FF2B5EF4-FFF2-40B4-BE49-F238E27FC236}">
                  <a16:creationId xmlns:a16="http://schemas.microsoft.com/office/drawing/2014/main" id="{35F8DFBC-EC20-418C-A9AF-05004206BE95}"/>
                </a:ext>
              </a:extLst>
            </p:cNvPr>
            <p:cNvSpPr/>
            <p:nvPr/>
          </p:nvSpPr>
          <p:spPr>
            <a:xfrm rot="10800000">
              <a:off x="463218" y="1853766"/>
              <a:ext cx="3787164" cy="4601689"/>
            </a:xfrm>
            <a:custGeom>
              <a:avLst/>
              <a:gdLst>
                <a:gd name="connsiteX0" fmla="*/ 2321170 w 2321170"/>
                <a:gd name="connsiteY0" fmla="*/ 3615397 h 3615397"/>
                <a:gd name="connsiteX1" fmla="*/ 1967934 w 2321170"/>
                <a:gd name="connsiteY1" fmla="*/ 3615397 h 3615397"/>
                <a:gd name="connsiteX2" fmla="*/ 1969478 w 2321170"/>
                <a:gd name="connsiteY2" fmla="*/ 3587261 h 3615397"/>
                <a:gd name="connsiteX3" fmla="*/ 1174653 w 2321170"/>
                <a:gd name="connsiteY3" fmla="*/ 2855741 h 3615397"/>
                <a:gd name="connsiteX4" fmla="*/ 379828 w 2321170"/>
                <a:gd name="connsiteY4" fmla="*/ 3587261 h 3615397"/>
                <a:gd name="connsiteX5" fmla="*/ 381372 w 2321170"/>
                <a:gd name="connsiteY5" fmla="*/ 3615397 h 3615397"/>
                <a:gd name="connsiteX6" fmla="*/ 0 w 2321170"/>
                <a:gd name="connsiteY6" fmla="*/ 3615397 h 3615397"/>
                <a:gd name="connsiteX7" fmla="*/ 0 w 2321170"/>
                <a:gd name="connsiteY7" fmla="*/ 386869 h 3615397"/>
                <a:gd name="connsiteX8" fmla="*/ 386869 w 2321170"/>
                <a:gd name="connsiteY8" fmla="*/ 0 h 3615397"/>
                <a:gd name="connsiteX9" fmla="*/ 1934301 w 2321170"/>
                <a:gd name="connsiteY9" fmla="*/ 0 h 3615397"/>
                <a:gd name="connsiteX10" fmla="*/ 2321170 w 2321170"/>
                <a:gd name="connsiteY10" fmla="*/ 386869 h 36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1170" h="3615397">
                  <a:moveTo>
                    <a:pt x="2321170" y="3615397"/>
                  </a:moveTo>
                  <a:lnTo>
                    <a:pt x="1967934" y="3615397"/>
                  </a:lnTo>
                  <a:lnTo>
                    <a:pt x="1969478" y="3587261"/>
                  </a:lnTo>
                  <a:cubicBezTo>
                    <a:pt x="1969478" y="3183254"/>
                    <a:pt x="1613623" y="2855741"/>
                    <a:pt x="1174653" y="2855741"/>
                  </a:cubicBezTo>
                  <a:cubicBezTo>
                    <a:pt x="735683" y="2855741"/>
                    <a:pt x="379828" y="3183254"/>
                    <a:pt x="379828" y="3587261"/>
                  </a:cubicBezTo>
                  <a:lnTo>
                    <a:pt x="381372" y="3615397"/>
                  </a:lnTo>
                  <a:lnTo>
                    <a:pt x="0" y="3615397"/>
                  </a:lnTo>
                  <a:lnTo>
                    <a:pt x="0" y="386869"/>
                  </a:lnTo>
                  <a:cubicBezTo>
                    <a:pt x="0" y="173207"/>
                    <a:pt x="173207" y="0"/>
                    <a:pt x="386869" y="0"/>
                  </a:cubicBezTo>
                  <a:lnTo>
                    <a:pt x="1934301" y="0"/>
                  </a:lnTo>
                  <a:cubicBezTo>
                    <a:pt x="2147963" y="0"/>
                    <a:pt x="2321170" y="173207"/>
                    <a:pt x="2321170" y="386869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82D29E4-9842-434B-B77C-0E391C02EE9B}"/>
                </a:ext>
              </a:extLst>
            </p:cNvPr>
            <p:cNvSpPr txBox="1"/>
            <p:nvPr/>
          </p:nvSpPr>
          <p:spPr>
            <a:xfrm>
              <a:off x="463216" y="3125012"/>
              <a:ext cx="3787165" cy="21023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smtClean="0">
                  <a:ln w="11430"/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কামরুন্নাহার</a:t>
              </a:r>
              <a:endParaRPr lang="bn-BD" sz="36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b="1">
                  <a:ln w="11430"/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সহকারী </a:t>
              </a:r>
              <a:r>
                <a:rPr lang="bn-BD" sz="2000" b="1" smtClean="0">
                  <a:ln w="11430"/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000" b="1" smtClean="0">
                  <a:ln w="11430"/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b="1" smtClean="0">
                  <a:ln w="11430"/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৪ নং</a:t>
              </a:r>
              <a:r>
                <a:rPr lang="bn-BD" sz="2000" b="1" smtClean="0">
                  <a:ln w="11430"/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smtClean="0">
                  <a:ln w="11430"/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শ্রীরামপুর পূর্বপাড়া</a:t>
              </a:r>
              <a:r>
                <a:rPr lang="bn-BD" sz="2000" b="1" smtClean="0">
                  <a:ln w="11430"/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>
                  <a:ln w="11430"/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সরকারি </a:t>
              </a:r>
              <a:r>
                <a:rPr lang="bn-BD" sz="2000" b="1">
                  <a:ln w="11430"/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প্রাথমিক </a:t>
              </a:r>
              <a:r>
                <a:rPr lang="bn-BD" sz="2000" b="1" smtClean="0">
                  <a:ln w="11430"/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2000" b="1" smtClean="0">
                  <a:ln w="11430"/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দ্যালয়।  </a:t>
              </a:r>
            </a:p>
            <a:p>
              <a:pPr algn="ctr"/>
              <a:r>
                <a:rPr lang="en-US" sz="2000" b="1" smtClean="0">
                  <a:ln w="11430"/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রায়পুরা- নরসিংদী</a:t>
              </a:r>
              <a:endParaRPr lang="en-US" sz="2000" b="1" dirty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51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37592" y="699939"/>
            <a:ext cx="3600156" cy="71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NikoshBAN" pitchFamily="2" charset="0"/>
                <a:cs typeface="NikoshBAN" pitchFamily="2" charset="0"/>
              </a:rPr>
              <a:t>এগুলো কিসের ছবি ?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532" y="1932495"/>
            <a:ext cx="5203596" cy="340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687380" y="5770383"/>
            <a:ext cx="1091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NikoshBAN" pitchFamily="2" charset="0"/>
                <a:cs typeface="NikoshBAN" pitchFamily="2" charset="0"/>
              </a:rPr>
              <a:t>ট্রেন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57" y="1932495"/>
            <a:ext cx="4489185" cy="340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45" y="5410985"/>
            <a:ext cx="4916783" cy="15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58542 0.0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7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75" y="150826"/>
            <a:ext cx="11906053" cy="6570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7477" y="1262211"/>
            <a:ext cx="1563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ট্রেন 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2767" y="2026007"/>
            <a:ext cx="4449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NikoshBAN" pitchFamily="2" charset="0"/>
                <a:cs typeface="NikoshBAN" pitchFamily="2" charset="0"/>
              </a:rPr>
              <a:t>শামসুর রাহমান</a:t>
            </a:r>
            <a:r>
              <a:rPr lang="bn-BD" sz="4800" b="1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5493" y="295705"/>
            <a:ext cx="4694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mtClean="0">
                <a:latin typeface="NikoshBAN" pitchFamily="2" charset="0"/>
                <a:cs typeface="NikoshBAN" pitchFamily="2" charset="0"/>
              </a:rPr>
              <a:t> আজকের পাঠ</a:t>
            </a:r>
            <a:r>
              <a:rPr lang="en-AE" sz="4000" b="1" smtClean="0">
                <a:latin typeface="NikoshBAN" pitchFamily="2" charset="0"/>
                <a:cs typeface="NikoshBAN" pitchFamily="2" charset="0"/>
              </a:rPr>
              <a:t>….</a:t>
            </a:r>
            <a:r>
              <a:rPr lang="en-US" sz="4000" b="1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56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168637" y="4862439"/>
            <a:ext cx="3684104" cy="1859704"/>
            <a:chOff x="4209999" y="4998296"/>
            <a:chExt cx="3684104" cy="1859704"/>
          </a:xfrm>
        </p:grpSpPr>
        <p:grpSp>
          <p:nvGrpSpPr>
            <p:cNvPr id="29" name="Group 28"/>
            <p:cNvGrpSpPr/>
            <p:nvPr/>
          </p:nvGrpSpPr>
          <p:grpSpPr>
            <a:xfrm>
              <a:off x="4209999" y="4998296"/>
              <a:ext cx="3684104" cy="1859704"/>
              <a:chOff x="4209999" y="4998296"/>
              <a:chExt cx="3684104" cy="1859704"/>
            </a:xfrm>
          </p:grpSpPr>
          <p:sp>
            <p:nvSpPr>
              <p:cNvPr id="9" name="Freeform: Shape 6">
                <a:extLst>
                  <a:ext uri="{FF2B5EF4-FFF2-40B4-BE49-F238E27FC236}">
                    <a16:creationId xmlns:a16="http://schemas.microsoft.com/office/drawing/2014/main" id="{34F199CB-EE88-406D-8F3A-644514905378}"/>
                  </a:ext>
                </a:extLst>
              </p:cNvPr>
              <p:cNvSpPr/>
              <p:nvPr/>
            </p:nvSpPr>
            <p:spPr>
              <a:xfrm>
                <a:off x="4209999" y="4998296"/>
                <a:ext cx="3684104" cy="1842052"/>
              </a:xfrm>
              <a:custGeom>
                <a:avLst/>
                <a:gdLst>
                  <a:gd name="connsiteX0" fmla="*/ 1371600 w 2743200"/>
                  <a:gd name="connsiteY0" fmla="*/ 0 h 1371600"/>
                  <a:gd name="connsiteX1" fmla="*/ 2743200 w 2743200"/>
                  <a:gd name="connsiteY1" fmla="*/ 1371600 h 1371600"/>
                  <a:gd name="connsiteX2" fmla="*/ 0 w 2743200"/>
                  <a:gd name="connsiteY2" fmla="*/ 1371600 h 1371600"/>
                  <a:gd name="connsiteX3" fmla="*/ 1371600 w 2743200"/>
                  <a:gd name="connsiteY3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1371600">
                    <a:moveTo>
                      <a:pt x="1371600" y="0"/>
                    </a:moveTo>
                    <a:cubicBezTo>
                      <a:pt x="2129114" y="0"/>
                      <a:pt x="2743200" y="614086"/>
                      <a:pt x="2743200" y="1371600"/>
                    </a:cubicBezTo>
                    <a:lnTo>
                      <a:pt x="0" y="1371600"/>
                    </a:lnTo>
                    <a:cubicBezTo>
                      <a:pt x="0" y="614086"/>
                      <a:pt x="614086" y="0"/>
                      <a:pt x="137160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: Shape 5">
                <a:extLst>
                  <a:ext uri="{FF2B5EF4-FFF2-40B4-BE49-F238E27FC236}">
                    <a16:creationId xmlns:a16="http://schemas.microsoft.com/office/drawing/2014/main" id="{E4619A5B-E094-491D-A20F-4ACC9829FF10}"/>
                  </a:ext>
                </a:extLst>
              </p:cNvPr>
              <p:cNvSpPr/>
              <p:nvPr/>
            </p:nvSpPr>
            <p:spPr>
              <a:xfrm>
                <a:off x="4724400" y="5486400"/>
                <a:ext cx="2743200" cy="1371600"/>
              </a:xfrm>
              <a:custGeom>
                <a:avLst/>
                <a:gdLst>
                  <a:gd name="connsiteX0" fmla="*/ 1371600 w 2743200"/>
                  <a:gd name="connsiteY0" fmla="*/ 0 h 1371600"/>
                  <a:gd name="connsiteX1" fmla="*/ 2743200 w 2743200"/>
                  <a:gd name="connsiteY1" fmla="*/ 1371600 h 1371600"/>
                  <a:gd name="connsiteX2" fmla="*/ 0 w 2743200"/>
                  <a:gd name="connsiteY2" fmla="*/ 1371600 h 1371600"/>
                  <a:gd name="connsiteX3" fmla="*/ 1371600 w 2743200"/>
                  <a:gd name="connsiteY3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1371600">
                    <a:moveTo>
                      <a:pt x="1371600" y="0"/>
                    </a:moveTo>
                    <a:cubicBezTo>
                      <a:pt x="2129114" y="0"/>
                      <a:pt x="2743200" y="614086"/>
                      <a:pt x="2743200" y="1371600"/>
                    </a:cubicBezTo>
                    <a:lnTo>
                      <a:pt x="0" y="1371600"/>
                    </a:lnTo>
                    <a:cubicBezTo>
                      <a:pt x="0" y="614086"/>
                      <a:pt x="614086" y="0"/>
                      <a:pt x="1371600" y="0"/>
                    </a:cubicBezTo>
                    <a:close/>
                  </a:path>
                </a:pathLst>
              </a:custGeom>
              <a:solidFill>
                <a:srgbClr val="57D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25CBD8E-E1AF-4A46-AEFF-85A2B66BCF46}"/>
                </a:ext>
              </a:extLst>
            </p:cNvPr>
            <p:cNvSpPr/>
            <p:nvPr/>
          </p:nvSpPr>
          <p:spPr>
            <a:xfrm>
              <a:off x="4948964" y="5661082"/>
              <a:ext cx="2274669" cy="914400"/>
            </a:xfrm>
            <a:prstGeom prst="ellipse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277E7F-39FF-4FF9-AB2B-3F3A24E54E39}"/>
                </a:ext>
              </a:extLst>
            </p:cNvPr>
            <p:cNvSpPr txBox="1"/>
            <p:nvPr/>
          </p:nvSpPr>
          <p:spPr>
            <a:xfrm>
              <a:off x="5117344" y="5725886"/>
              <a:ext cx="193249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48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8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8451AAF-4BBE-4F88-87C2-215046B74F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93" y="3095798"/>
            <a:ext cx="2438400" cy="2438400"/>
          </a:xfrm>
          <a:prstGeom prst="rect">
            <a:avLst/>
          </a:prstGeom>
        </p:spPr>
      </p:pic>
      <p:sp>
        <p:nvSpPr>
          <p:cNvPr id="3" name="Freeform: Shape 210">
            <a:extLst>
              <a:ext uri="{FF2B5EF4-FFF2-40B4-BE49-F238E27FC236}">
                <a16:creationId xmlns:a16="http://schemas.microsoft.com/office/drawing/2014/main" id="{E2FC38DC-6B34-4772-9F1A-147D26C20B61}"/>
              </a:ext>
            </a:extLst>
          </p:cNvPr>
          <p:cNvSpPr/>
          <p:nvPr/>
        </p:nvSpPr>
        <p:spPr>
          <a:xfrm rot="7830327">
            <a:off x="9081894" y="5053554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reeform: Shape 209">
            <a:extLst>
              <a:ext uri="{FF2B5EF4-FFF2-40B4-BE49-F238E27FC236}">
                <a16:creationId xmlns:a16="http://schemas.microsoft.com/office/drawing/2014/main" id="{991B9486-F39D-448E-955A-06E92019735B}"/>
              </a:ext>
            </a:extLst>
          </p:cNvPr>
          <p:cNvSpPr/>
          <p:nvPr/>
        </p:nvSpPr>
        <p:spPr>
          <a:xfrm rot="6076538">
            <a:off x="7683233" y="3288549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: Shape 208">
            <a:extLst>
              <a:ext uri="{FF2B5EF4-FFF2-40B4-BE49-F238E27FC236}">
                <a16:creationId xmlns:a16="http://schemas.microsoft.com/office/drawing/2014/main" id="{5F1BE1FE-7DDE-4406-92C7-500805ED878F}"/>
              </a:ext>
            </a:extLst>
          </p:cNvPr>
          <p:cNvSpPr/>
          <p:nvPr/>
        </p:nvSpPr>
        <p:spPr>
          <a:xfrm rot="3776592">
            <a:off x="5469572" y="2612308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: Shape 207">
            <a:extLst>
              <a:ext uri="{FF2B5EF4-FFF2-40B4-BE49-F238E27FC236}">
                <a16:creationId xmlns:a16="http://schemas.microsoft.com/office/drawing/2014/main" id="{E8ED4EF0-1047-423D-9DED-E65BF7A6D1EF}"/>
              </a:ext>
            </a:extLst>
          </p:cNvPr>
          <p:cNvSpPr/>
          <p:nvPr/>
        </p:nvSpPr>
        <p:spPr>
          <a:xfrm rot="2046316">
            <a:off x="3098445" y="3359491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53B319B5-D08E-4E34-BBCF-08026BA2C6F1}"/>
              </a:ext>
            </a:extLst>
          </p:cNvPr>
          <p:cNvSpPr/>
          <p:nvPr/>
        </p:nvSpPr>
        <p:spPr>
          <a:xfrm>
            <a:off x="1828799" y="5065486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3CD80D1-395D-4A87-A8B5-CEFC566EDB0E}"/>
              </a:ext>
            </a:extLst>
          </p:cNvPr>
          <p:cNvSpPr/>
          <p:nvPr/>
        </p:nvSpPr>
        <p:spPr>
          <a:xfrm>
            <a:off x="1941443" y="2760597"/>
            <a:ext cx="8309113" cy="7048293"/>
          </a:xfrm>
          <a:prstGeom prst="arc">
            <a:avLst>
              <a:gd name="adj1" fmla="val 11132867"/>
              <a:gd name="adj2" fmla="val 211907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E440FD-98FA-4268-87B2-564D5A9835F8}"/>
              </a:ext>
            </a:extLst>
          </p:cNvPr>
          <p:cNvSpPr/>
          <p:nvPr/>
        </p:nvSpPr>
        <p:spPr>
          <a:xfrm>
            <a:off x="1526485" y="5029200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0BF2BF-D579-4060-9FCD-8260459828A5}"/>
              </a:ext>
            </a:extLst>
          </p:cNvPr>
          <p:cNvSpPr/>
          <p:nvPr/>
        </p:nvSpPr>
        <p:spPr>
          <a:xfrm>
            <a:off x="3003273" y="3110948"/>
            <a:ext cx="914400" cy="914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E5D16D-AC32-414C-AA32-73730F6E5CDC}"/>
              </a:ext>
            </a:extLst>
          </p:cNvPr>
          <p:cNvSpPr/>
          <p:nvPr/>
        </p:nvSpPr>
        <p:spPr>
          <a:xfrm>
            <a:off x="5638800" y="2242102"/>
            <a:ext cx="914400" cy="914400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5CBD8E-E1AF-4A46-AEFF-85A2B66BCF46}"/>
              </a:ext>
            </a:extLst>
          </p:cNvPr>
          <p:cNvSpPr/>
          <p:nvPr/>
        </p:nvSpPr>
        <p:spPr>
          <a:xfrm>
            <a:off x="8155057" y="3100180"/>
            <a:ext cx="914400" cy="914400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29BDC0-598B-472A-97F8-3A1EBDFD194B}"/>
              </a:ext>
            </a:extLst>
          </p:cNvPr>
          <p:cNvSpPr/>
          <p:nvPr/>
        </p:nvSpPr>
        <p:spPr>
          <a:xfrm>
            <a:off x="9751115" y="5029200"/>
            <a:ext cx="9144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B63683-19C0-4EE9-B7D1-C5E45755E6A3}"/>
              </a:ext>
            </a:extLst>
          </p:cNvPr>
          <p:cNvGrpSpPr/>
          <p:nvPr/>
        </p:nvGrpSpPr>
        <p:grpSpPr>
          <a:xfrm rot="16200000">
            <a:off x="5870666" y="3047714"/>
            <a:ext cx="450667" cy="7457817"/>
            <a:chOff x="7486356" y="940840"/>
            <a:chExt cx="351692" cy="5141144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352A46F-B649-48CB-BD05-6B90E91F3516}"/>
                </a:ext>
              </a:extLst>
            </p:cNvPr>
            <p:cNvSpPr/>
            <p:nvPr/>
          </p:nvSpPr>
          <p:spPr>
            <a:xfrm>
              <a:off x="7486356" y="940840"/>
              <a:ext cx="351692" cy="260252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5828315-0B3D-43A8-AC18-FA74CE554A45}"/>
                </a:ext>
              </a:extLst>
            </p:cNvPr>
            <p:cNvSpPr/>
            <p:nvPr/>
          </p:nvSpPr>
          <p:spPr>
            <a:xfrm flipV="1">
              <a:off x="7486356" y="3479461"/>
              <a:ext cx="351692" cy="260252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BA4B70B-29BF-4955-8D06-762A4DF2698F}"/>
              </a:ext>
            </a:extLst>
          </p:cNvPr>
          <p:cNvSpPr txBox="1"/>
          <p:nvPr/>
        </p:nvSpPr>
        <p:spPr>
          <a:xfrm>
            <a:off x="161899" y="3318993"/>
            <a:ext cx="1918359" cy="1826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১.২.১  পাঠের অন্তর্গত ছোট ছোট বাক্য শুনে বুঝতে পারবে।</a:t>
            </a:r>
            <a:endParaRPr lang="en-US" sz="28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AB2E1-6BAD-4A59-A80D-9EFDED3BBF55}"/>
              </a:ext>
            </a:extLst>
          </p:cNvPr>
          <p:cNvSpPr txBox="1"/>
          <p:nvPr/>
        </p:nvSpPr>
        <p:spPr>
          <a:xfrm>
            <a:off x="2080258" y="1436254"/>
            <a:ext cx="19165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২.১.২ পাঠ্যবইয়ের কবিতা আবৃত্তি করতে পারবে ।</a:t>
            </a:r>
            <a:endParaRPr lang="en-US" sz="2800" b="1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C32124-2DCB-4078-8B0F-2D5700F2BF69}"/>
              </a:ext>
            </a:extLst>
          </p:cNvPr>
          <p:cNvSpPr txBox="1"/>
          <p:nvPr/>
        </p:nvSpPr>
        <p:spPr>
          <a:xfrm>
            <a:off x="5307110" y="410927"/>
            <a:ext cx="1916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২.২.২ কবিতার প্রশ্নের উত্তর বলতে পারবে ।</a:t>
            </a:r>
            <a:r>
              <a:rPr lang="bn-BD" sz="28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97A800-12D9-40EE-BEA0-B94531A5F911}"/>
              </a:ext>
            </a:extLst>
          </p:cNvPr>
          <p:cNvSpPr txBox="1"/>
          <p:nvPr/>
        </p:nvSpPr>
        <p:spPr>
          <a:xfrm>
            <a:off x="7894103" y="1230038"/>
            <a:ext cx="19165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১.৫.৩ দাঁড়ি বিরাম চিহ্নটি চিনে বাক্য পড়তে পারবে ।   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039CF2-6FBA-4B4C-9343-ED3D3EF34EFA}"/>
              </a:ext>
            </a:extLst>
          </p:cNvPr>
          <p:cNvSpPr txBox="1"/>
          <p:nvPr/>
        </p:nvSpPr>
        <p:spPr>
          <a:xfrm>
            <a:off x="9254385" y="3121437"/>
            <a:ext cx="3021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২.১.২ পাঠ্যপুস্তকের কবিতা লিখতে পারবে ।</a:t>
            </a:r>
            <a:endParaRPr lang="en-US" sz="2800" b="1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২.৩.২ </a:t>
            </a:r>
            <a:r>
              <a:rPr lang="en-US" sz="28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প্রশ্নের উত্তর বলতে পারবে ।</a:t>
            </a:r>
            <a:r>
              <a:rPr lang="bn-BD" sz="28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A4B70B-29BF-4955-8D06-762A4DF2698F}"/>
              </a:ext>
            </a:extLst>
          </p:cNvPr>
          <p:cNvSpPr txBox="1"/>
          <p:nvPr/>
        </p:nvSpPr>
        <p:spPr>
          <a:xfrm>
            <a:off x="1007919" y="5128552"/>
            <a:ext cx="191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1AB2E1-6BAD-4A59-A80D-9EFDED3BBF55}"/>
              </a:ext>
            </a:extLst>
          </p:cNvPr>
          <p:cNvSpPr txBox="1"/>
          <p:nvPr/>
        </p:nvSpPr>
        <p:spPr>
          <a:xfrm>
            <a:off x="2496499" y="3200152"/>
            <a:ext cx="191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smtClean="0">
                <a:latin typeface="NikoshBAN" pitchFamily="2" charset="0"/>
                <a:cs typeface="NikoshBAN" pitchFamily="2" charset="0"/>
              </a:rPr>
              <a:t>বলা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1AB2E1-6BAD-4A59-A80D-9EFDED3BBF55}"/>
              </a:ext>
            </a:extLst>
          </p:cNvPr>
          <p:cNvSpPr txBox="1"/>
          <p:nvPr/>
        </p:nvSpPr>
        <p:spPr>
          <a:xfrm>
            <a:off x="5164891" y="2312663"/>
            <a:ext cx="191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7316" y="3237614"/>
            <a:ext cx="87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98413" y="5145960"/>
            <a:ext cx="98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9" y="-431181"/>
            <a:ext cx="4916783" cy="15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 p14:bounceEnd="48000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8" presetClass="emph" presetSubtype="0" accel="4100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41000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8" presetClass="emph" presetSubtype="0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 p14:bounceEnd="52000">
                                          <p:cBhvr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8" presetClass="emph" presetSubtype="0" accel="48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 p14:bounceEnd="45000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8" presetClass="emph" presetSubtype="0" accel="28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32000"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44444E-6 L -0.58542 0.0051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271" y="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8" presetClass="emp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8" presetClass="emph" presetSubtype="0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>
                                          <p:cBhvr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8" presetClass="emph" presetSubtype="0" accel="4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8" presetClass="emph" presetSubtype="0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44444E-6 L -0.58542 0.0051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271" y="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" y="186813"/>
            <a:ext cx="11808542" cy="65089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5006" y="2464411"/>
            <a:ext cx="5137609" cy="72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ঝকঝকা ঝক ট্রেন চলেছে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196" y="5494429"/>
            <a:ext cx="2818615" cy="72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রাত দুপুরে অই ।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2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196645"/>
            <a:ext cx="11897032" cy="6479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6468" y="2159177"/>
            <a:ext cx="544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NikoshBAN" pitchFamily="2" charset="0"/>
                <a:cs typeface="NikoshBAN" pitchFamily="2" charset="0"/>
              </a:rPr>
              <a:t>ট্রেন চলেছে ,ট্রেন চলেছে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1497" y="4967926"/>
            <a:ext cx="3610468" cy="72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NikoshBAN" pitchFamily="2" charset="0"/>
                <a:cs typeface="NikoshBAN" pitchFamily="2" charset="0"/>
              </a:rPr>
              <a:t>ট্রেনের বাড়ি কই ?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0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8" y="-844049"/>
            <a:ext cx="11227324" cy="7598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2057" y="1753385"/>
            <a:ext cx="5137609" cy="72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NikoshBAN" pitchFamily="2" charset="0"/>
                <a:cs typeface="NikoshBAN" pitchFamily="2" charset="0"/>
              </a:rPr>
              <a:t>একটু জিরোয়, ফের ছুটে যায়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46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" y="245806"/>
            <a:ext cx="11843877" cy="6424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5473" y="1736708"/>
            <a:ext cx="365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NikoshBAN" pitchFamily="2" charset="0"/>
                <a:cs typeface="NikoshBAN" pitchFamily="2" charset="0"/>
              </a:rPr>
              <a:t>মাঠ পেরুলেই বন</a:t>
            </a:r>
            <a:r>
              <a:rPr lang="bn-BD" sz="4800" b="1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8525" y="108058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NikoshBAN" pitchFamily="2" charset="0"/>
                <a:cs typeface="NikoshBAN" pitchFamily="2" charset="0"/>
              </a:rPr>
              <a:t>ছবি দেখে কবিতা পড়ি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8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323</Words>
  <Application>Microsoft Office PowerPoint</Application>
  <PresentationFormat>Widescreen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138</cp:revision>
  <dcterms:created xsi:type="dcterms:W3CDTF">2022-04-23T06:23:26Z</dcterms:created>
  <dcterms:modified xsi:type="dcterms:W3CDTF">2022-06-19T15:27:38Z</dcterms:modified>
</cp:coreProperties>
</file>