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86" r:id="rId6"/>
    <p:sldId id="267" r:id="rId7"/>
    <p:sldId id="273" r:id="rId8"/>
    <p:sldId id="272" r:id="rId9"/>
    <p:sldId id="270" r:id="rId10"/>
    <p:sldId id="275" r:id="rId11"/>
    <p:sldId id="289" r:id="rId12"/>
    <p:sldId id="284" r:id="rId13"/>
    <p:sldId id="285" r:id="rId14"/>
    <p:sldId id="287" r:id="rId15"/>
    <p:sldId id="279" r:id="rId16"/>
    <p:sldId id="280" r:id="rId17"/>
    <p:sldId id="281" r:id="rId18"/>
    <p:sldId id="282" r:id="rId19"/>
    <p:sldId id="265" r:id="rId20"/>
  </p:sldIdLst>
  <p:sldSz cx="9144000" cy="6858000" type="screen4x3"/>
  <p:notesSz cx="6858000" cy="9144000"/>
  <p:embeddedFontLst>
    <p:embeddedFont>
      <p:font typeface="NikoshBAN" pitchFamily="2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mbria Math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4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2490A-E3D5-4B97-BC8D-4CAD48764589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8FBE7-E1EB-4032-8579-47F757123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8FBE7-E1EB-4032-8579-47F757123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0E49-CAFB-4B66-BD1F-813F78C68018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6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2A6C-94A2-4EB0-9E8A-913ABEB30CE1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E268-56D2-4F3C-B4E7-7A3371535AE5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30BF-FDC8-4B95-BBD4-916F52A30165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562-9755-4E22-884D-3DB92E3ECA26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5F3-D6F7-454C-8A4D-1615ACF15AC1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4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6146-D736-441B-A5CD-B0D18C79B178}" type="datetime1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1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A812-4B82-4BA7-8C68-CBB6A5E3C794}" type="datetime1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6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6A3D-F03B-4325-9DF7-8714C891A1FF}" type="datetime1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7F8-8E0A-4941-93CE-5BDF454C8608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A81C-FF16-4562-B1CE-D12586D222AF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668C-20C8-44A6-BC26-49AA3647C5E9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4.png"/><Relationship Id="rId5" Type="http://schemas.openxmlformats.org/officeDocument/2006/relationships/image" Target="../media/image180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99" y="3219271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  <a:solidFill>
            <a:srgbClr val="FFC000"/>
          </a:solidFill>
        </p:grpSpPr>
        <p:pic>
          <p:nvPicPr>
            <p:cNvPr id="2" name="Picture 2" descr="C:\Users\USER\Desktop\imag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76200"/>
              <a:ext cx="7581899" cy="1643972"/>
            </a:xfrm>
            <a:prstGeom prst="rect">
              <a:avLst/>
            </a:prstGeom>
            <a:grpFill/>
            <a:extLst/>
          </p:spPr>
        </p:pic>
        <p:sp>
          <p:nvSpPr>
            <p:cNvPr id="4" name="TextBox 3"/>
            <p:cNvSpPr txBox="1"/>
            <p:nvPr/>
          </p:nvSpPr>
          <p:spPr>
            <a:xfrm>
              <a:off x="8839200" y="0"/>
              <a:ext cx="3048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" y="0"/>
              <a:ext cx="571499" cy="68580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1752600"/>
            <a:ext cx="2051662" cy="4351178"/>
            <a:chOff x="5864581" y="2501584"/>
            <a:chExt cx="2345973" cy="54171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4600" y="4191000"/>
              <a:ext cx="1885954" cy="37277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13182">
              <a:off x="5864581" y="2501584"/>
              <a:ext cx="1863386" cy="3678264"/>
            </a:xfrm>
            <a:prstGeom prst="rect">
              <a:avLst/>
            </a:prstGeom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10" y="2651428"/>
            <a:ext cx="8820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 সাধারণত রাশির তুলনা প্রকাশে ব্যবহার করা হয়। ১০০ এর সাথে তুলনা করে পরিমাণ প্রকাশ করার প্রচলিত পদ্ধতিই হলো শতকরা।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476672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41260"/>
              </p:ext>
            </p:extLst>
          </p:nvPr>
        </p:nvGraphicFramePr>
        <p:xfrm>
          <a:off x="755576" y="240432"/>
          <a:ext cx="6172433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2733"/>
                <a:gridCol w="2337639"/>
                <a:gridCol w="2482061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ছাত্রী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anchor="ctr"/>
                </a:tc>
              </a:tr>
              <a:tr h="5304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endParaRPr lang="en-US" sz="28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3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3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</a:tr>
              <a:tr h="5304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endParaRPr lang="en-US" sz="28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3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3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3569" y="2132856"/>
            <a:ext cx="468052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শ্রেণিতে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ছাত্রী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সংখ্যা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বেশি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2132856"/>
            <a:ext cx="1152128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চতুর্থ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493" y="2094175"/>
            <a:ext cx="624704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তুলনামূলক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শ্রেণিতে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ছাত্রী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সংখ্যা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বেশি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1988" y="2924944"/>
            <a:ext cx="7566396" cy="862708"/>
            <a:chOff x="1463988" y="3561394"/>
            <a:chExt cx="6329608" cy="862708"/>
          </a:xfrm>
        </p:grpSpPr>
        <p:sp>
          <p:nvSpPr>
            <p:cNvPr id="11" name="TextBox 10"/>
            <p:cNvSpPr txBox="1"/>
            <p:nvPr/>
          </p:nvSpPr>
          <p:spPr>
            <a:xfrm>
              <a:off x="1463988" y="3839327"/>
              <a:ext cx="6329608" cy="5847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শ্রেণিতে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মোট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ছাত্রী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2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745514" y="3561394"/>
                  <a:ext cx="1181100" cy="85215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২০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৫০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514" y="3561394"/>
                  <a:ext cx="1181100" cy="85215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59632" y="4668925"/>
                <a:ext cx="1089405" cy="99232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২০</m:t>
                          </m:r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৫০</m:t>
                          </m:r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668925"/>
                <a:ext cx="1089405" cy="9923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67545" y="3645024"/>
            <a:ext cx="7704855" cy="882293"/>
            <a:chOff x="1404244" y="2949492"/>
            <a:chExt cx="6392571" cy="1721551"/>
          </a:xfrm>
        </p:grpSpPr>
        <p:sp>
          <p:nvSpPr>
            <p:cNvPr id="15" name="TextBox 14"/>
            <p:cNvSpPr txBox="1"/>
            <p:nvPr/>
          </p:nvSpPr>
          <p:spPr>
            <a:xfrm>
              <a:off x="1404244" y="3371004"/>
              <a:ext cx="6392571" cy="114102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শ্রেণিতে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মোট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ছাত্রী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3200" dirty="0" err="1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2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719560" y="2949492"/>
                  <a:ext cx="1181100" cy="172155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১২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২৫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9560" y="2949492"/>
                  <a:ext cx="1181100" cy="172155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512" y="4752873"/>
                <a:ext cx="1080120" cy="8521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২০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৫০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52873"/>
                <a:ext cx="1080120" cy="8521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71600" y="4886690"/>
            <a:ext cx="32141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3768" y="4869160"/>
            <a:ext cx="32141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55776" y="4740933"/>
                <a:ext cx="1080120" cy="8822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৪০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740933"/>
                <a:ext cx="1080120" cy="8822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96136" y="4737919"/>
                <a:ext cx="1089405" cy="9953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১২</m:t>
                          </m:r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৪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২৫</m:t>
                          </m:r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737919"/>
                <a:ext cx="1089405" cy="9953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44008" y="4797152"/>
                <a:ext cx="1080120" cy="8822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১২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২৫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797152"/>
                <a:ext cx="1080120" cy="8822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508104" y="4941168"/>
            <a:ext cx="32141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6889" y="4941168"/>
            <a:ext cx="32141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92280" y="4797152"/>
                <a:ext cx="1080120" cy="8822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৪৮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797152"/>
                <a:ext cx="1080120" cy="88229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483768" y="6093296"/>
            <a:ext cx="6264696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অতএব,তুলনামূলক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8265" y="5940136"/>
                <a:ext cx="1080120" cy="8521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২০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৫০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 NikoshBAN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65" y="5940136"/>
                <a:ext cx="1080120" cy="85215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86377" y="5921939"/>
                <a:ext cx="1080120" cy="8822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১২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২৫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377" y="5921939"/>
                <a:ext cx="1080120" cy="88229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98345" y="6084152"/>
                <a:ext cx="5400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45" y="6084152"/>
                <a:ext cx="54006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4211960" y="4737919"/>
            <a:ext cx="0" cy="8853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43530D-698C-45CA-AB15-F06C8B0D1166}"/>
              </a:ext>
            </a:extLst>
          </p:cNvPr>
          <p:cNvSpPr txBox="1"/>
          <p:nvPr/>
        </p:nvSpPr>
        <p:spPr>
          <a:xfrm>
            <a:off x="3312942" y="239152"/>
            <a:ext cx="3275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029E5733-C906-4638-B193-B42EB8061121}"/>
                  </a:ext>
                </a:extLst>
              </p:cNvPr>
              <p:cNvSpPr txBox="1"/>
              <p:nvPr/>
            </p:nvSpPr>
            <p:spPr>
              <a:xfrm>
                <a:off x="467544" y="1248870"/>
                <a:ext cx="4104456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১%</a:t>
                </a:r>
                <a:r>
                  <a:rPr lang="en-US" sz="4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9E5733-C906-4638-B193-B42EB8061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48870"/>
                <a:ext cx="4104456" cy="1011752"/>
              </a:xfrm>
              <a:prstGeom prst="rect">
                <a:avLst/>
              </a:prstGeom>
              <a:blipFill rotWithShape="1">
                <a:blip r:embed="rId2"/>
                <a:stretch>
                  <a:fillRect l="-6241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9EF2C2-32EA-4AF4-9112-5FCCAA325DDE}"/>
              </a:ext>
            </a:extLst>
          </p:cNvPr>
          <p:cNvSpPr txBox="1"/>
          <p:nvPr/>
        </p:nvSpPr>
        <p:spPr>
          <a:xfrm>
            <a:off x="559192" y="2566645"/>
            <a:ext cx="1960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১৫% =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CABDB8E8-3ADF-45C7-85F3-D37123F785FE}"/>
                  </a:ext>
                </a:extLst>
              </p:cNvPr>
              <p:cNvSpPr txBox="1"/>
              <p:nvPr/>
            </p:nvSpPr>
            <p:spPr>
              <a:xfrm>
                <a:off x="2281683" y="2260622"/>
                <a:ext cx="1033976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১৫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ABDB8E8-3ADF-45C7-85F3-D37123F78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683" y="2260622"/>
                <a:ext cx="1033976" cy="1152239"/>
              </a:xfrm>
              <a:prstGeom prst="rect">
                <a:avLst/>
              </a:prstGeom>
              <a:blipFill rotWithShape="1">
                <a:blip r:embed="rId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574E8A-BD0C-4A96-9BDD-0ADD702AD6A2}"/>
              </a:ext>
            </a:extLst>
          </p:cNvPr>
          <p:cNvSpPr txBox="1"/>
          <p:nvPr/>
        </p:nvSpPr>
        <p:spPr>
          <a:xfrm>
            <a:off x="500049" y="3790781"/>
            <a:ext cx="2091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১৩৭% =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AC221B4C-2830-4C0C-8539-D07D276AF3AB}"/>
                  </a:ext>
                </a:extLst>
              </p:cNvPr>
              <p:cNvSpPr txBox="1"/>
              <p:nvPr/>
            </p:nvSpPr>
            <p:spPr>
              <a:xfrm>
                <a:off x="2393585" y="3572905"/>
                <a:ext cx="1519310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১৩৭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221B4C-2830-4C0C-8539-D07D276AF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85" y="3572905"/>
                <a:ext cx="1519310" cy="1152239"/>
              </a:xfrm>
              <a:prstGeom prst="rect">
                <a:avLst/>
              </a:prstGeom>
              <a:blipFill rotWithShape="1"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D61071-CC76-4973-9169-878D238375A7}"/>
              </a:ext>
            </a:extLst>
          </p:cNvPr>
          <p:cNvSpPr txBox="1"/>
          <p:nvPr/>
        </p:nvSpPr>
        <p:spPr>
          <a:xfrm>
            <a:off x="467544" y="5014917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১০০%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72F61613-9481-4102-B9C2-006B48068CDF}"/>
                  </a:ext>
                </a:extLst>
              </p:cNvPr>
              <p:cNvSpPr txBox="1"/>
              <p:nvPr/>
            </p:nvSpPr>
            <p:spPr>
              <a:xfrm>
                <a:off x="4187411" y="4653136"/>
                <a:ext cx="1392701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১০০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2F61613-9481-4102-B9C2-006B48068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411" y="4653136"/>
                <a:ext cx="1392701" cy="1152239"/>
              </a:xfrm>
              <a:prstGeom prst="rect">
                <a:avLst/>
              </a:prstGeom>
              <a:blipFill rotWithShape="1"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4DD07D3-DC3E-4265-A5CF-D8EA65CBC9A8}"/>
              </a:ext>
            </a:extLst>
          </p:cNvPr>
          <p:cNvSpPr txBox="1"/>
          <p:nvPr/>
        </p:nvSpPr>
        <p:spPr>
          <a:xfrm>
            <a:off x="5580112" y="4891807"/>
            <a:ext cx="369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AA9B93-58B8-4B92-BC4D-9185DCBEB2EB}"/>
              </a:ext>
            </a:extLst>
          </p:cNvPr>
          <p:cNvSpPr txBox="1"/>
          <p:nvPr/>
        </p:nvSpPr>
        <p:spPr>
          <a:xfrm>
            <a:off x="6084168" y="4941168"/>
            <a:ext cx="369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B60508-A766-4673-9AE9-FD506221F66F}"/>
              </a:ext>
            </a:extLst>
          </p:cNvPr>
          <p:cNvSpPr txBox="1"/>
          <p:nvPr/>
        </p:nvSpPr>
        <p:spPr>
          <a:xfrm>
            <a:off x="611560" y="3798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শতকরাটিকে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দশমিকে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221743-2F7B-48AA-97E6-AC9C666BCDC6}"/>
              </a:ext>
            </a:extLst>
          </p:cNvPr>
          <p:cNvSpPr txBox="1"/>
          <p:nvPr/>
        </p:nvSpPr>
        <p:spPr>
          <a:xfrm>
            <a:off x="1691681" y="2422359"/>
            <a:ext cx="18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 NikoshBAN"/>
              </a:rPr>
              <a:t>৬০% =</a:t>
            </a:r>
            <a:r>
              <a:rPr lang="en-US" sz="3600" b="1" dirty="0"/>
              <a:t>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3AD7EF93-1BC0-49DD-9E23-44677D9F011A}"/>
                  </a:ext>
                </a:extLst>
              </p:cNvPr>
              <p:cNvSpPr txBox="1"/>
              <p:nvPr/>
            </p:nvSpPr>
            <p:spPr>
              <a:xfrm>
                <a:off x="3569677" y="2110812"/>
                <a:ext cx="822960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৬০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D7EF93-1BC0-49DD-9E23-44677D9F0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677" y="2110812"/>
                <a:ext cx="822960" cy="1152239"/>
              </a:xfrm>
              <a:prstGeom prst="rect">
                <a:avLst/>
              </a:prstGeom>
              <a:blipFill rotWithShape="1">
                <a:blip r:embed="rId2"/>
                <a:stretch>
                  <a:fillRect r="-20741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5B68D2-DFE5-407B-96A6-0D9FAF8EA8B4}"/>
              </a:ext>
            </a:extLst>
          </p:cNvPr>
          <p:cNvSpPr txBox="1"/>
          <p:nvPr/>
        </p:nvSpPr>
        <p:spPr>
          <a:xfrm>
            <a:off x="1907704" y="4012136"/>
            <a:ext cx="166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৬০%</a:t>
            </a:r>
            <a:r>
              <a:rPr lang="en-US" sz="3600" b="1" dirty="0"/>
              <a:t> =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824FF4EC-7318-4F4F-9DB1-0F6CA25D7789}"/>
                  </a:ext>
                </a:extLst>
              </p:cNvPr>
              <p:cNvSpPr txBox="1"/>
              <p:nvPr/>
            </p:nvSpPr>
            <p:spPr>
              <a:xfrm>
                <a:off x="3523958" y="3702909"/>
                <a:ext cx="822960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৬০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 NikoshBAN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4FF4EC-7318-4F4F-9DB1-0F6CA25D7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958" y="3702909"/>
                <a:ext cx="822960" cy="1152239"/>
              </a:xfrm>
              <a:prstGeom prst="rect">
                <a:avLst/>
              </a:prstGeom>
              <a:blipFill rotWithShape="1">
                <a:blip r:embed="rId3"/>
                <a:stretch>
                  <a:fillRect r="-20741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AF9C1B-F7E9-4A00-9434-A0F18840846B}"/>
              </a:ext>
            </a:extLst>
          </p:cNvPr>
          <p:cNvSpPr txBox="1"/>
          <p:nvPr/>
        </p:nvSpPr>
        <p:spPr>
          <a:xfrm>
            <a:off x="4392637" y="4025548"/>
            <a:ext cx="36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CE21E2-C477-426A-A011-0B054A33FB47}"/>
              </a:ext>
            </a:extLst>
          </p:cNvPr>
          <p:cNvSpPr txBox="1"/>
          <p:nvPr/>
        </p:nvSpPr>
        <p:spPr>
          <a:xfrm>
            <a:off x="4772464" y="4011480"/>
            <a:ext cx="152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০.৬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351812"/>
            <a:ext cx="8712395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ভগ্নাংশগুলোকে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প্রকাশ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55776" y="3140857"/>
                <a:ext cx="864096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৫৪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 NikoshB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140857"/>
                <a:ext cx="864096" cy="1152239"/>
              </a:xfrm>
              <a:prstGeom prst="rect">
                <a:avLst/>
              </a:prstGeom>
              <a:blipFill rotWithShape="1">
                <a:blip r:embed="rId2"/>
                <a:stretch>
                  <a:fillRect r="-14789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1680" y="2350621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 NikoshBAN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350621"/>
                <a:ext cx="72008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67744" y="2348880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 NikoshBAN"/>
                  </a:rPr>
                  <a:t>২৪ 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348880"/>
                <a:ext cx="136815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4286" t="-15094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3501008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০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 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৫৪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01008"/>
                <a:ext cx="129614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7704" y="3429000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 NikoshB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29000"/>
                <a:ext cx="72008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6999" y="2060340"/>
                <a:ext cx="864096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২৪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 NikoshB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99" y="2060340"/>
                <a:ext cx="864096" cy="1152239"/>
              </a:xfrm>
              <a:prstGeom prst="rect">
                <a:avLst/>
              </a:prstGeom>
              <a:blipFill rotWithShape="1">
                <a:blip r:embed="rId7"/>
                <a:stretch>
                  <a:fillRect r="-14789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95936" y="3429000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 NikoshBAN"/>
                  </a:rPr>
                  <a:t>৫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 NikoshBAN"/>
                  </a:rPr>
                  <a:t>৪ 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429000"/>
                <a:ext cx="1368152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4286" t="-16038" b="-40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91880" y="3429000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 NikoshB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429000"/>
                <a:ext cx="72008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9592" y="4700027"/>
                <a:ext cx="864096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২১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৫০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 NikoshBAN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00027"/>
                <a:ext cx="864096" cy="11772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19672" y="5014917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 NikoshBAN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014917"/>
                <a:ext cx="720080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23728" y="4725144"/>
                <a:ext cx="1944216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২১</m:t>
                          </m:r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২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৫০</m:t>
                          </m:r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 NikoshBAN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725144"/>
                <a:ext cx="1944216" cy="1177245"/>
              </a:xfrm>
              <a:prstGeom prst="rect">
                <a:avLst/>
              </a:prstGeom>
              <a:blipFill rotWithShape="1">
                <a:blip r:embed="rId12"/>
                <a:stretch>
                  <a:fillRect b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23928" y="5013176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 NikoshBAN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013176"/>
                <a:ext cx="720080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9992" y="4725144"/>
                <a:ext cx="864096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৪২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 NikoshBAN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725144"/>
                <a:ext cx="864096" cy="1177245"/>
              </a:xfrm>
              <a:prstGeom prst="rect">
                <a:avLst/>
              </a:prstGeom>
              <a:blipFill rotWithShape="1">
                <a:blip r:embed="rId14"/>
                <a:stretch>
                  <a:fillRect r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08104" y="5013176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 NikoshBAN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013176"/>
                <a:ext cx="720080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12160" y="5014917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 NikoshBAN"/>
                  </a:rPr>
                  <a:t>৪২ 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014917"/>
                <a:ext cx="1368152" cy="646331"/>
              </a:xfrm>
              <a:prstGeom prst="rect">
                <a:avLst/>
              </a:prstGeom>
              <a:blipFill rotWithShape="1">
                <a:blip r:embed="rId16"/>
                <a:stretch>
                  <a:fillRect l="-13778" t="-15094" b="-40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68144" y="1675251"/>
                <a:ext cx="2448272" cy="103451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%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NikoshBAN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5251"/>
                <a:ext cx="2448272" cy="103451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B70A0B1-99DE-4101-999A-2F0789BCC4FB}"/>
              </a:ext>
            </a:extLst>
          </p:cNvPr>
          <p:cNvSpPr/>
          <p:nvPr/>
        </p:nvSpPr>
        <p:spPr>
          <a:xfrm>
            <a:off x="1584440" y="1424970"/>
            <a:ext cx="642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ংশগুলোকে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531445-4211-4183-8123-0A7FB7128BF6}"/>
              </a:ext>
            </a:extLst>
          </p:cNvPr>
          <p:cNvSpPr txBox="1"/>
          <p:nvPr/>
        </p:nvSpPr>
        <p:spPr>
          <a:xfrm>
            <a:off x="953691" y="354051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6791" y="331471"/>
            <a:ext cx="35433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1800" y="2519461"/>
                <a:ext cx="864096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১২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২৫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 NikoshBAN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519461"/>
                <a:ext cx="864096" cy="11916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2519461"/>
                <a:ext cx="864096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২০</m:t>
                          </m:r>
                        </m:num>
                        <m:den>
                          <m: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৫০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 NikoshBAN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519461"/>
                <a:ext cx="864096" cy="1191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777" y="337311"/>
            <a:ext cx="3207446" cy="918270"/>
          </a:xfrm>
          <a:prstGeom prst="snip2Diag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4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030814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79078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1" y="3717032"/>
            <a:ext cx="605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45%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প্রকাশ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338192"/>
            <a:ext cx="181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5302949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34%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প্রকাশ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3714" y="1730792"/>
            <a:ext cx="1095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99792" y="1772816"/>
                <a:ext cx="1092761" cy="107696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১৫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 NikoshBAN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772816"/>
                <a:ext cx="1092761" cy="10769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92553" y="2132856"/>
            <a:ext cx="45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কে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শতকরায়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প্রকাশ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।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051720" y="2132856"/>
            <a:ext cx="720080" cy="3447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051720" y="3876308"/>
            <a:ext cx="720080" cy="34478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123728" y="5453724"/>
            <a:ext cx="720080" cy="3447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2" grpId="0"/>
      <p:bldP spid="13" grpId="0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5930" y="2787893"/>
            <a:ext cx="72456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 প্রতীকটি লেখ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২4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% কে ভগ্নাংশে লেখ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2819400" y="228600"/>
            <a:ext cx="3124200" cy="2133600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>
          <a:xfrm>
            <a:off x="3024911" y="138752"/>
            <a:ext cx="3275281" cy="1922096"/>
          </a:xfrm>
          <a:prstGeom prst="star6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126438"/>
            <a:ext cx="7488832" cy="170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86200"/>
            <a:ext cx="7904931" cy="179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718137"/>
            <a:ext cx="61722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448" y="3157105"/>
            <a:ext cx="2908515" cy="21813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4.44444E-6 L -0.03611 0.00024 C -0.02934 -0.003 -0.02239 -0.00509 -0.01527 -0.00856 C -0.01163 -0.01018 -0.0085 -0.01319 -0.00468 -0.01574 C -0.00052 -0.01898 0.00365 -0.02106 0.00782 -0.02384 C 0.06424 -0.01574 0.09271 -0.01828 0.13907 -4.44444E-6 C 0.14445 0.00162 0.15035 0.00533 0.15591 0.00718 C 0.17414 0.0132 0.21059 0.02223 0.21059 0.02338 C 0.21789 0.02825 0.22466 0.0345 0.2316 0.03797 C 0.2382 0.04167 0.24462 0.04329 0.25105 0.04607 C 0.25573 0.04885 0.26059 0.05139 0.26546 0.05371 C 0.2691 0.05649 0.27292 0.05903 0.27605 0.06204 C 0.28056 0.06459 0.28473 0.06644 0.28907 0.07061 C 0.31511 0.06644 0.34098 0.06644 0.36719 0.06204 C 0.37396 0.06042 0.37553 0.0507 0.38195 0.04607 C 0.38681 0.04237 0.39167 0.03866 0.39688 0.03797 C 0.43473 0.03403 0.4724 0.03311 0.51077 0.03079 C 0.51303 0.02825 0.51476 0.02338 0.51684 0.02223 C 0.54462 0.01829 0.5724 0.0301 0.59966 0.01505 C 0.60296 0.0132 0.59931 -0.01458 0.60191 -0.02384 C 0.60382 -0.0331 0.60869 -0.02847 0.61146 -0.03148 C 0.61667 -0.03588 0.62066 -0.04189 0.62483 -0.04675 L 0.63091 -0.05509 C 0.63282 -0.0625 0.63473 -0.07222 0.6375 -0.07824 C 0.654 -0.12291 0.64428 -0.04838 0.67136 -0.14861 C 0.67639 -0.1662 0.68178 -0.18287 0.68612 -0.203 C 0.68941 -0.21713 0.69098 -0.23657 0.6948 -0.24907 C 0.70747 -0.29675 0.7099 -0.29421 0.72414 -0.3118 C 0.72639 -0.31736 0.72813 -0.32638 0.73056 -0.32708 C 0.73768 -0.32824 0.7448 -0.32777 0.75191 -0.31967 C 0.75417 -0.31689 0.75469 -0.30463 0.75591 -0.29629 C 0.76077 -0.26041 0.76146 -0.24907 0.76424 -0.21875 C 0.76563 -0.19074 0.7658 -0.17245 0.76858 -0.14861 C 0.76997 -0.1375 0.77171 -0.12754 0.77275 -0.11689 C 0.77448 -0.10208 0.7757 -0.08611 0.77691 -0.07037 C 0.77796 -0.0574 0.77761 -0.04375 0.77917 -0.03148 C 0.78282 -0.0037 0.78837 0.02454 0.79619 0.03797 C 0.79879 0.04329 0.80174 0.04352 0.80452 0.04607 C 0.81164 0.04352 0.81893 0.04769 0.82553 0.03797 C 0.82952 0.03311 0.83108 0.01667 0.83421 0.00718 C 0.84532 -0.02777 0.85 -0.04444 0.86164 -0.0625 C 0.86355 -0.06643 0.8658 -0.06828 0.86789 -0.07037 L 0.8849 -0.0625 C 0.88889 -0.06064 0.89323 -0.05509 0.89757 -0.05509 C 0.90678 -0.05509 0.9158 -0.05995 0.925 -0.0625 C 0.92691 -0.06828 0.92917 -0.07453 0.93125 -0.07824 C 0.93872 -0.0912 0.94341 -0.08611 0.95278 -0.08611 L 0.95018 -0.07824 " pathEditMode="relative" rAng="0" ptsTypes="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44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812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endParaRPr lang="en-US" sz="4400" b="1" dirty="0" smtClean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রুস্তমপুর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dirty="0" smtClean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76200" y="0"/>
            <a:ext cx="9220200" cy="6858000"/>
            <a:chOff x="-76200" y="0"/>
            <a:chExt cx="9220200" cy="6858000"/>
          </a:xfrm>
        </p:grpSpPr>
        <p:sp>
          <p:nvSpPr>
            <p:cNvPr id="5" name="TextBox 4"/>
            <p:cNvSpPr txBox="1"/>
            <p:nvPr/>
          </p:nvSpPr>
          <p:spPr>
            <a:xfrm>
              <a:off x="8763000" y="0"/>
              <a:ext cx="381000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76200" y="0"/>
              <a:ext cx="533400" cy="6858000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0"/>
            <a:ext cx="8305800" cy="838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2328">
            <a:off x="6633910" y="521930"/>
            <a:ext cx="2291379" cy="3055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476067"/>
            <a:ext cx="82397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5ম</a:t>
            </a: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শতকরার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ভগ্নাংশকে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শতকরায়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রুপান্তর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  <a:cs typeface="NikoshBAN" panose="02000000000000000000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50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06/10/2022ইং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23528" y="44624"/>
              <a:ext cx="8525788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49316" y="0"/>
              <a:ext cx="294684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323528" cy="685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960" y="1196752"/>
            <a:ext cx="719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</a:t>
            </a:r>
            <a:r>
              <a:rPr lang="bn-BD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81000" y="2132856"/>
            <a:ext cx="8295456" cy="1638237"/>
          </a:xfrm>
          <a:custGeom>
            <a:avLst/>
            <a:gdLst>
              <a:gd name="connsiteX0" fmla="*/ 0 w 6071095"/>
              <a:gd name="connsiteY0" fmla="*/ 0 h 838084"/>
              <a:gd name="connsiteX1" fmla="*/ 6071095 w 6071095"/>
              <a:gd name="connsiteY1" fmla="*/ 0 h 838084"/>
              <a:gd name="connsiteX2" fmla="*/ 6071095 w 6071095"/>
              <a:gd name="connsiteY2" fmla="*/ 838084 h 838084"/>
              <a:gd name="connsiteX3" fmla="*/ 0 w 6071095"/>
              <a:gd name="connsiteY3" fmla="*/ 838084 h 838084"/>
              <a:gd name="connsiteX4" fmla="*/ 0 w 6071095"/>
              <a:gd name="connsiteY4" fmla="*/ 0 h 83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95" h="838084">
                <a:moveTo>
                  <a:pt x="0" y="0"/>
                </a:moveTo>
                <a:lnTo>
                  <a:pt x="6071095" y="0"/>
                </a:lnTo>
                <a:lnTo>
                  <a:pt x="6071095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২৩.</a:t>
            </a:r>
            <a:r>
              <a:rPr lang="bn-BD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.১. </a:t>
            </a:r>
            <a:r>
              <a:rPr lang="bn-BD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শতকরা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endParaRPr lang="en-US" sz="3600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1000" y="3501008"/>
            <a:ext cx="8481604" cy="1440160"/>
          </a:xfrm>
          <a:custGeom>
            <a:avLst/>
            <a:gdLst>
              <a:gd name="connsiteX0" fmla="*/ 0 w 6071095"/>
              <a:gd name="connsiteY0" fmla="*/ 0 h 838084"/>
              <a:gd name="connsiteX1" fmla="*/ 6071095 w 6071095"/>
              <a:gd name="connsiteY1" fmla="*/ 0 h 838084"/>
              <a:gd name="connsiteX2" fmla="*/ 6071095 w 6071095"/>
              <a:gd name="connsiteY2" fmla="*/ 838084 h 838084"/>
              <a:gd name="connsiteX3" fmla="*/ 0 w 6071095"/>
              <a:gd name="connsiteY3" fmla="*/ 838084 h 838084"/>
              <a:gd name="connsiteX4" fmla="*/ 0 w 6071095"/>
              <a:gd name="connsiteY4" fmla="*/ 0 h 83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95" h="838084">
                <a:moveTo>
                  <a:pt x="0" y="0"/>
                </a:moveTo>
                <a:lnTo>
                  <a:pt x="6071095" y="0"/>
                </a:lnTo>
                <a:lnTo>
                  <a:pt x="6071095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২৩.</a:t>
            </a:r>
            <a:r>
              <a:rPr lang="bn-BD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.২.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ভগ্নাংশকে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endParaRPr lang="en-US" sz="3600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55702" cy="6858000"/>
            <a:chOff x="0" y="0"/>
            <a:chExt cx="9155702" cy="6858000"/>
          </a:xfrm>
        </p:grpSpPr>
        <p:sp>
          <p:nvSpPr>
            <p:cNvPr id="2" name="TextBox 1"/>
            <p:cNvSpPr txBox="1"/>
            <p:nvPr/>
          </p:nvSpPr>
          <p:spPr>
            <a:xfrm>
              <a:off x="293098" y="56818"/>
              <a:ext cx="8569506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62604" y="0"/>
              <a:ext cx="293098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0"/>
              <a:ext cx="293098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6771" y="4859868"/>
            <a:ext cx="85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২৩.১.৩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শতকরাকে সাধারণ ভগ্নাংশে রুপান্তর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15129"/>
              </p:ext>
            </p:extLst>
          </p:nvPr>
        </p:nvGraphicFramePr>
        <p:xfrm>
          <a:off x="179512" y="260646"/>
          <a:ext cx="5976660" cy="6192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666"/>
                <a:gridCol w="597666"/>
                <a:gridCol w="597666"/>
                <a:gridCol w="597666"/>
                <a:gridCol w="597666"/>
                <a:gridCol w="597666"/>
                <a:gridCol w="597666"/>
                <a:gridCol w="597666"/>
                <a:gridCol w="597666"/>
                <a:gridCol w="597666"/>
              </a:tblGrid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12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13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14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16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22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24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26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32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34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36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42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44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46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52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54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56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60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61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62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63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64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65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66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67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68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72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74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76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82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84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86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92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94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96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100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32048"/>
              </p:ext>
            </p:extLst>
          </p:nvPr>
        </p:nvGraphicFramePr>
        <p:xfrm>
          <a:off x="179512" y="260648"/>
          <a:ext cx="5976664" cy="6192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666"/>
                <a:gridCol w="597666"/>
                <a:gridCol w="597666"/>
                <a:gridCol w="597666"/>
                <a:gridCol w="597666"/>
                <a:gridCol w="597666"/>
                <a:gridCol w="597666"/>
                <a:gridCol w="597666"/>
                <a:gridCol w="597666"/>
                <a:gridCol w="597670"/>
              </a:tblGrid>
              <a:tr h="6192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91580" y="913740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512" y="914070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80112" y="282944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31" y="282944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55976" y="290852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79912" y="290852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3848" y="288326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90622" y="282944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14558" y="260648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03648" y="274471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5576" y="274471"/>
            <a:ext cx="6480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9512" y="274471"/>
            <a:ext cx="57606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07608" y="556823"/>
            <a:ext cx="2528888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A4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solidFill>
                  <a:srgbClr val="BA4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A4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rgbClr val="BA4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A4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solidFill>
                  <a:srgbClr val="BA4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A4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dirty="0" smtClean="0">
                <a:solidFill>
                  <a:srgbClr val="BA4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A4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solidFill>
                  <a:srgbClr val="BA4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solidFill>
                <a:srgbClr val="BA4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0424" y="1232129"/>
            <a:ext cx="88582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7113" y="1997840"/>
            <a:ext cx="285139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559" y="2636912"/>
            <a:ext cx="88582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4208" y="3449804"/>
            <a:ext cx="2635368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রঙ্গিন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42559" y="4408397"/>
                <a:ext cx="885825" cy="7487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১২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559" y="4408397"/>
                <a:ext cx="885825" cy="7487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779029" y="5570076"/>
            <a:ext cx="1753411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১২%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62557" y="1484784"/>
            <a:ext cx="2533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endParaRPr lang="en-US" sz="11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2996952"/>
            <a:ext cx="1617551" cy="2095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44624"/>
              <a:ext cx="8453780" cy="7694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49316" y="0"/>
              <a:ext cx="294684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395536" cy="685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435" y="4695558"/>
            <a:ext cx="817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3429000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ভগ্নাংশরূপে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bn-IN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%” দ্বারা প্রকাশ করা হয়</a:t>
            </a:r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শতকরাকে শতাংশ বলা হয়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324" y="476672"/>
            <a:ext cx="8671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as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 শব্দের অর্থ হলো প্রতি শতে অর্থাৎ ১০০ তে কত তার ধারণা। শতকরা একটি ভগ্নাংশ প্রতিক্ষেত্রে যার হর 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  <a:r>
              <a:rPr lang="as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যেমন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শতকরা 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as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অর্থ 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 </a:t>
            </a:r>
            <a:r>
              <a:rPr lang="as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as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% লেখা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5069" y="1908121"/>
            <a:ext cx="723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020275" y="1988840"/>
            <a:ext cx="639405" cy="9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94375" y="1484784"/>
            <a:ext cx="532517" cy="584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92480" y="0"/>
            <a:ext cx="25152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221324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525138"/>
            <a:ext cx="7992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7931" y="1988840"/>
            <a:ext cx="351021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753077" y="2780928"/>
            <a:ext cx="666795" cy="9327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5628" y="3312546"/>
            <a:ext cx="21283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%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032" y="2852936"/>
            <a:ext cx="3277376" cy="29440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480" y="0"/>
            <a:ext cx="25152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36512" y="-27384"/>
            <a:ext cx="25152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01122" y="1941348"/>
            <a:ext cx="6133604" cy="646331"/>
            <a:chOff x="1001122" y="2447046"/>
            <a:chExt cx="6650962" cy="64633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TextBox 1"/>
            <p:cNvSpPr txBox="1"/>
            <p:nvPr/>
          </p:nvSpPr>
          <p:spPr>
            <a:xfrm>
              <a:off x="2338135" y="2447046"/>
              <a:ext cx="5313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১00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ভাগের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51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001122" y="2494538"/>
              <a:ext cx="1056760" cy="576064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1122" y="3212976"/>
            <a:ext cx="6133604" cy="670848"/>
            <a:chOff x="1001122" y="3518067"/>
            <a:chExt cx="6133604" cy="670848"/>
          </a:xfrm>
          <a:solidFill>
            <a:schemeClr val="accent2">
              <a:lumMod val="75000"/>
            </a:schemeClr>
          </a:solidFill>
        </p:grpSpPr>
        <p:sp>
          <p:nvSpPr>
            <p:cNvPr id="3" name="Right Arrow 2"/>
            <p:cNvSpPr/>
            <p:nvPr/>
          </p:nvSpPr>
          <p:spPr>
            <a:xfrm>
              <a:off x="1001122" y="3518067"/>
              <a:ext cx="974558" cy="64807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38135" y="3542584"/>
              <a:ext cx="4796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শতে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একান্ন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23728" y="692696"/>
            <a:ext cx="604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ভগ্নাংশটিকে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নিম্নলিখিতভাবে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01122" y="4437112"/>
            <a:ext cx="6133604" cy="670848"/>
            <a:chOff x="1001122" y="4993022"/>
            <a:chExt cx="5953131" cy="670848"/>
          </a:xfrm>
          <a:solidFill>
            <a:srgbClr val="92D050"/>
          </a:solidFill>
        </p:grpSpPr>
        <p:sp>
          <p:nvSpPr>
            <p:cNvPr id="15" name="TextBox 14"/>
            <p:cNvSpPr txBox="1"/>
            <p:nvPr/>
          </p:nvSpPr>
          <p:spPr>
            <a:xfrm>
              <a:off x="2338134" y="5017539"/>
              <a:ext cx="4616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শতকরা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একান্ন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001122" y="4993022"/>
              <a:ext cx="974558" cy="576064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06750" y="900009"/>
            <a:ext cx="7906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52275" y="980728"/>
            <a:ext cx="639405" cy="9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52849" y="476672"/>
            <a:ext cx="606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51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92480" y="0"/>
            <a:ext cx="25152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-36512" y="-27384"/>
            <a:ext cx="25152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9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52849" y="5373216"/>
            <a:ext cx="6133604" cy="670848"/>
            <a:chOff x="1001122" y="4993022"/>
            <a:chExt cx="5953131" cy="670848"/>
          </a:xfrm>
          <a:solidFill>
            <a:srgbClr val="92D050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338134" y="5017539"/>
                  <a:ext cx="461611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en-US" sz="3600" b="1" dirty="0" smtClean="0">
                      <a:latin typeface="NikoshBAN" pitchFamily="2" charset="0"/>
                      <a:cs typeface="NikoshBAN" pitchFamily="2" charset="0"/>
                    </a:rPr>
                    <a:t>51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%</m:t>
                      </m:r>
                    </m:oMath>
                  </a14:m>
                  <a:endParaRPr lang="en-US" sz="36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134" y="5017539"/>
                  <a:ext cx="4616119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264" b="-36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ight Arrow 26"/>
            <p:cNvSpPr/>
            <p:nvPr/>
          </p:nvSpPr>
          <p:spPr>
            <a:xfrm>
              <a:off x="1001122" y="4993022"/>
              <a:ext cx="974558" cy="576064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5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670</Words>
  <Application>Microsoft Office PowerPoint</Application>
  <PresentationFormat>On-screen Show (4:3)</PresentationFormat>
  <Paragraphs>262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NikoshBAN</vt:lpstr>
      <vt:lpstr> NikoshBAN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57</cp:revision>
  <dcterms:created xsi:type="dcterms:W3CDTF">2022-10-06T14:55:21Z</dcterms:created>
  <dcterms:modified xsi:type="dcterms:W3CDTF">2022-10-08T12:35:05Z</dcterms:modified>
</cp:coreProperties>
</file>