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4086E-D63F-4C20-9D87-3A80E3D919B4}" type="doc">
      <dgm:prSet loTypeId="urn:microsoft.com/office/officeart/2005/8/layout/pyramid2" loCatId="pyramid" qsTypeId="urn:microsoft.com/office/officeart/2005/8/quickstyle/simple5" qsCatId="simple" csTypeId="urn:microsoft.com/office/officeart/2005/8/colors/accent5_5" csCatId="accent5" phldr="1"/>
      <dgm:spPr/>
    </dgm:pt>
    <dgm:pt modelId="{AFF40145-0B22-4F7E-8DC2-17F4DE478734}">
      <dgm:prSet phldrT="[Text]"/>
      <dgm:spPr/>
      <dgm:t>
        <a:bodyPr/>
        <a:lstStyle/>
        <a:p>
          <a:r>
            <a:rPr lang="bn-BD" dirty="0" smtClean="0"/>
            <a:t>আমানত গ্রহণ ও সুদ প্রদান</a:t>
          </a:r>
          <a:endParaRPr lang="en-US" dirty="0"/>
        </a:p>
      </dgm:t>
    </dgm:pt>
    <dgm:pt modelId="{1EF4BCAF-EDD3-40C9-845F-6AA429871F58}" type="parTrans" cxnId="{B1467B12-EDAA-420A-A9D5-4F05CBF95919}">
      <dgm:prSet/>
      <dgm:spPr/>
      <dgm:t>
        <a:bodyPr/>
        <a:lstStyle/>
        <a:p>
          <a:endParaRPr lang="en-US"/>
        </a:p>
      </dgm:t>
    </dgm:pt>
    <dgm:pt modelId="{7A201DD8-57C6-4F60-9C87-421596AB6922}" type="sibTrans" cxnId="{B1467B12-EDAA-420A-A9D5-4F05CBF95919}">
      <dgm:prSet/>
      <dgm:spPr/>
      <dgm:t>
        <a:bodyPr/>
        <a:lstStyle/>
        <a:p>
          <a:endParaRPr lang="en-US"/>
        </a:p>
      </dgm:t>
    </dgm:pt>
    <dgm:pt modelId="{DB4A0F59-9C21-4ED6-B850-4E85F4ECA641}">
      <dgm:prSet phldrT="[Text]"/>
      <dgm:spPr/>
      <dgm:t>
        <a:bodyPr/>
        <a:lstStyle/>
        <a:p>
          <a:r>
            <a:rPr lang="bn-BD" dirty="0" smtClean="0"/>
            <a:t>বিনিময় বিল ভাঙানো</a:t>
          </a:r>
          <a:endParaRPr lang="en-US" dirty="0"/>
        </a:p>
      </dgm:t>
    </dgm:pt>
    <dgm:pt modelId="{DC06BF0D-9A87-4D89-8BFA-471CCB0147CA}" type="parTrans" cxnId="{C7BE760F-9170-4E31-9DCB-3CB795DAB87A}">
      <dgm:prSet/>
      <dgm:spPr/>
      <dgm:t>
        <a:bodyPr/>
        <a:lstStyle/>
        <a:p>
          <a:endParaRPr lang="en-US"/>
        </a:p>
      </dgm:t>
    </dgm:pt>
    <dgm:pt modelId="{C7814489-67A2-44BA-9FAE-CF37AB26A3A4}" type="sibTrans" cxnId="{C7BE760F-9170-4E31-9DCB-3CB795DAB87A}">
      <dgm:prSet/>
      <dgm:spPr/>
      <dgm:t>
        <a:bodyPr/>
        <a:lstStyle/>
        <a:p>
          <a:endParaRPr lang="en-US"/>
        </a:p>
      </dgm:t>
    </dgm:pt>
    <dgm:pt modelId="{9B93DE5E-BE78-4F2E-9EEE-E4F693082826}">
      <dgm:prSet phldrT="[Text]"/>
      <dgm:spPr/>
      <dgm:t>
        <a:bodyPr/>
        <a:lstStyle/>
        <a:p>
          <a:r>
            <a:rPr lang="bn-BD" dirty="0" smtClean="0"/>
            <a:t>সরকারের কোষাগার হিসেবে কাজ করে</a:t>
          </a:r>
          <a:endParaRPr lang="en-US" dirty="0"/>
        </a:p>
      </dgm:t>
    </dgm:pt>
    <dgm:pt modelId="{BE81F8F4-7C52-4F52-A5BD-165CD063A3F5}" type="parTrans" cxnId="{BA38D2FF-9D12-4FAC-BAF8-5334EA446C1E}">
      <dgm:prSet/>
      <dgm:spPr/>
      <dgm:t>
        <a:bodyPr/>
        <a:lstStyle/>
        <a:p>
          <a:endParaRPr lang="en-US"/>
        </a:p>
      </dgm:t>
    </dgm:pt>
    <dgm:pt modelId="{E3162605-53C7-4BE4-B38A-E39744F2953B}" type="sibTrans" cxnId="{BA38D2FF-9D12-4FAC-BAF8-5334EA446C1E}">
      <dgm:prSet/>
      <dgm:spPr/>
      <dgm:t>
        <a:bodyPr/>
        <a:lstStyle/>
        <a:p>
          <a:endParaRPr lang="en-US"/>
        </a:p>
      </dgm:t>
    </dgm:pt>
    <dgm:pt modelId="{2036D170-0AF6-4C2D-9301-01CC1A34A0CF}">
      <dgm:prSet phldrT="[Text]"/>
      <dgm:spPr/>
      <dgm:t>
        <a:bodyPr/>
        <a:lstStyle/>
        <a:p>
          <a:r>
            <a:rPr lang="bn-BD" dirty="0" smtClean="0"/>
            <a:t>মূলধন গঠন</a:t>
          </a:r>
          <a:endParaRPr lang="en-US" dirty="0"/>
        </a:p>
      </dgm:t>
    </dgm:pt>
    <dgm:pt modelId="{0816F1C3-C7F0-43B0-9FEA-E9A2265AD8B6}" type="parTrans" cxnId="{4524F765-9667-4B07-8A2F-F03DAF11DD2B}">
      <dgm:prSet/>
      <dgm:spPr/>
      <dgm:t>
        <a:bodyPr/>
        <a:lstStyle/>
        <a:p>
          <a:endParaRPr lang="en-US"/>
        </a:p>
      </dgm:t>
    </dgm:pt>
    <dgm:pt modelId="{47328771-F4A9-43DD-B097-D99699A6B5EE}" type="sibTrans" cxnId="{4524F765-9667-4B07-8A2F-F03DAF11DD2B}">
      <dgm:prSet/>
      <dgm:spPr/>
      <dgm:t>
        <a:bodyPr/>
        <a:lstStyle/>
        <a:p>
          <a:endParaRPr lang="en-US"/>
        </a:p>
      </dgm:t>
    </dgm:pt>
    <dgm:pt modelId="{8236FF53-9D9E-441E-98D7-87D6F3F2790B}">
      <dgm:prSet phldrT="[Text]"/>
      <dgm:spPr/>
      <dgm:t>
        <a:bodyPr/>
        <a:lstStyle/>
        <a:p>
          <a:r>
            <a:rPr lang="bn-BD" dirty="0" smtClean="0"/>
            <a:t>ঋণ প্রদান ও সুদ গ্রহণ</a:t>
          </a:r>
          <a:endParaRPr lang="en-US" dirty="0"/>
        </a:p>
      </dgm:t>
    </dgm:pt>
    <dgm:pt modelId="{C11A7D44-8677-4805-9C5A-E36EE1631FDE}" type="parTrans" cxnId="{3E97F7D7-443C-47FB-922C-D76AC5A8C4F4}">
      <dgm:prSet/>
      <dgm:spPr/>
      <dgm:t>
        <a:bodyPr/>
        <a:lstStyle/>
        <a:p>
          <a:endParaRPr lang="en-US"/>
        </a:p>
      </dgm:t>
    </dgm:pt>
    <dgm:pt modelId="{7DF3C1C4-3FD0-4D99-83B2-6E2979C121D5}" type="sibTrans" cxnId="{3E97F7D7-443C-47FB-922C-D76AC5A8C4F4}">
      <dgm:prSet/>
      <dgm:spPr/>
      <dgm:t>
        <a:bodyPr/>
        <a:lstStyle/>
        <a:p>
          <a:endParaRPr lang="en-US"/>
        </a:p>
      </dgm:t>
    </dgm:pt>
    <dgm:pt modelId="{2803F5A6-4F95-4EFE-8E79-0A05C358E1D0}">
      <dgm:prSet phldrT="[Text]"/>
      <dgm:spPr/>
      <dgm:t>
        <a:bodyPr/>
        <a:lstStyle/>
        <a:p>
          <a:r>
            <a:rPr lang="bn-BD" dirty="0" smtClean="0"/>
            <a:t>ঋণ আমানত সৃষ্টি</a:t>
          </a:r>
          <a:endParaRPr lang="en-US" dirty="0"/>
        </a:p>
      </dgm:t>
    </dgm:pt>
    <dgm:pt modelId="{3995ECEE-7412-4A0B-BA4D-ECF31A7854C7}" type="parTrans" cxnId="{8B06900E-2060-41E6-B20C-A807C16E4670}">
      <dgm:prSet/>
      <dgm:spPr/>
      <dgm:t>
        <a:bodyPr/>
        <a:lstStyle/>
        <a:p>
          <a:endParaRPr lang="en-US"/>
        </a:p>
      </dgm:t>
    </dgm:pt>
    <dgm:pt modelId="{050654B5-F386-4E1D-8BAD-C59F4FCB3189}" type="sibTrans" cxnId="{8B06900E-2060-41E6-B20C-A807C16E4670}">
      <dgm:prSet/>
      <dgm:spPr/>
      <dgm:t>
        <a:bodyPr/>
        <a:lstStyle/>
        <a:p>
          <a:endParaRPr lang="en-US"/>
        </a:p>
      </dgm:t>
    </dgm:pt>
    <dgm:pt modelId="{E672C96E-5377-4F26-A127-05C536286F04}">
      <dgm:prSet phldrT="[Text]"/>
      <dgm:spPr/>
      <dgm:t>
        <a:bodyPr/>
        <a:lstStyle/>
        <a:p>
          <a:r>
            <a:rPr lang="bn-BD" dirty="0" smtClean="0"/>
            <a:t>বিনিময় মাধ্যম সৃষ্টি</a:t>
          </a:r>
          <a:endParaRPr lang="en-US" dirty="0"/>
        </a:p>
      </dgm:t>
    </dgm:pt>
    <dgm:pt modelId="{6C75B012-CBB5-40BB-A9A9-AC47C6CE5FAE}" type="parTrans" cxnId="{7AE0B22C-DE19-4E6C-A5EB-05226A309D2F}">
      <dgm:prSet/>
      <dgm:spPr/>
      <dgm:t>
        <a:bodyPr/>
        <a:lstStyle/>
        <a:p>
          <a:endParaRPr lang="en-US"/>
        </a:p>
      </dgm:t>
    </dgm:pt>
    <dgm:pt modelId="{28C455C6-9C1C-4AFF-AEDD-55879FC098DA}" type="sibTrans" cxnId="{7AE0B22C-DE19-4E6C-A5EB-05226A309D2F}">
      <dgm:prSet/>
      <dgm:spPr/>
      <dgm:t>
        <a:bodyPr/>
        <a:lstStyle/>
        <a:p>
          <a:endParaRPr lang="en-US"/>
        </a:p>
      </dgm:t>
    </dgm:pt>
    <dgm:pt modelId="{8BF7E0B9-98AB-4B4D-8D8F-D973FBAB94ED}">
      <dgm:prSet phldrT="[Text]"/>
      <dgm:spPr/>
      <dgm:t>
        <a:bodyPr/>
        <a:lstStyle/>
        <a:p>
          <a:r>
            <a:rPr lang="bn-BD" dirty="0" smtClean="0"/>
            <a:t>নোট ইস্যু</a:t>
          </a:r>
          <a:endParaRPr lang="en-US" dirty="0"/>
        </a:p>
      </dgm:t>
    </dgm:pt>
    <dgm:pt modelId="{985A7812-9E2D-4F94-824A-196BF12698D0}" type="parTrans" cxnId="{F326CDD5-777F-4C88-A788-B97D685375A3}">
      <dgm:prSet/>
      <dgm:spPr/>
      <dgm:t>
        <a:bodyPr/>
        <a:lstStyle/>
        <a:p>
          <a:endParaRPr lang="en-US"/>
        </a:p>
      </dgm:t>
    </dgm:pt>
    <dgm:pt modelId="{AC55F4E3-2A9B-43CE-B80B-0923852B8F3F}" type="sibTrans" cxnId="{F326CDD5-777F-4C88-A788-B97D685375A3}">
      <dgm:prSet/>
      <dgm:spPr/>
      <dgm:t>
        <a:bodyPr/>
        <a:lstStyle/>
        <a:p>
          <a:endParaRPr lang="en-US"/>
        </a:p>
      </dgm:t>
    </dgm:pt>
    <dgm:pt modelId="{016C644E-3CD5-41B5-8518-EB38C7318D23}">
      <dgm:prSet phldrT="[Text]"/>
      <dgm:spPr/>
      <dgm:t>
        <a:bodyPr/>
        <a:lstStyle/>
        <a:p>
          <a:r>
            <a:rPr lang="bn-BD" dirty="0" smtClean="0"/>
            <a:t>অছি হিসেবে কাজ</a:t>
          </a:r>
        </a:p>
      </dgm:t>
    </dgm:pt>
    <dgm:pt modelId="{B0FC9BFD-344F-4F5F-A4ED-11008CD8851C}" type="parTrans" cxnId="{DC60023F-8A14-45C2-86E6-6BA40B656A0D}">
      <dgm:prSet/>
      <dgm:spPr/>
      <dgm:t>
        <a:bodyPr/>
        <a:lstStyle/>
        <a:p>
          <a:endParaRPr lang="en-US"/>
        </a:p>
      </dgm:t>
    </dgm:pt>
    <dgm:pt modelId="{B2600642-6C9B-4C50-8D29-73415DF92501}" type="sibTrans" cxnId="{DC60023F-8A14-45C2-86E6-6BA40B656A0D}">
      <dgm:prSet/>
      <dgm:spPr/>
      <dgm:t>
        <a:bodyPr/>
        <a:lstStyle/>
        <a:p>
          <a:endParaRPr lang="en-US"/>
        </a:p>
      </dgm:t>
    </dgm:pt>
    <dgm:pt modelId="{A65F98C6-30F1-4107-8E27-9C0ED31A2E4D}">
      <dgm:prSet phldrT="[Text]"/>
      <dgm:spPr/>
      <dgm:t>
        <a:bodyPr/>
        <a:lstStyle/>
        <a:p>
          <a:r>
            <a:rPr lang="bn-BD" dirty="0" smtClean="0"/>
            <a:t>আমদানি-রপ্তানি সাহায্য</a:t>
          </a:r>
          <a:endParaRPr lang="en-US" dirty="0"/>
        </a:p>
      </dgm:t>
    </dgm:pt>
    <dgm:pt modelId="{95D95CB0-F735-4408-ACA2-7B1F2A5B1861}" type="parTrans" cxnId="{14CB1925-1412-46E9-B057-8F1F34D218F5}">
      <dgm:prSet/>
      <dgm:spPr/>
      <dgm:t>
        <a:bodyPr/>
        <a:lstStyle/>
        <a:p>
          <a:endParaRPr lang="en-US"/>
        </a:p>
      </dgm:t>
    </dgm:pt>
    <dgm:pt modelId="{D9A1C118-E8B9-4E33-BCF3-35B35D6855A1}" type="sibTrans" cxnId="{14CB1925-1412-46E9-B057-8F1F34D218F5}">
      <dgm:prSet/>
      <dgm:spPr/>
      <dgm:t>
        <a:bodyPr/>
        <a:lstStyle/>
        <a:p>
          <a:endParaRPr lang="en-US"/>
        </a:p>
      </dgm:t>
    </dgm:pt>
    <dgm:pt modelId="{DAC615D9-9806-4EDB-BE20-AEFDBEF5FFD1}" type="pres">
      <dgm:prSet presAssocID="{2F54086E-D63F-4C20-9D87-3A80E3D919B4}" presName="compositeShape" presStyleCnt="0">
        <dgm:presLayoutVars>
          <dgm:dir/>
          <dgm:resizeHandles/>
        </dgm:presLayoutVars>
      </dgm:prSet>
      <dgm:spPr/>
    </dgm:pt>
    <dgm:pt modelId="{ABE5102B-E6C7-4A3A-A95B-D9215755D898}" type="pres">
      <dgm:prSet presAssocID="{2F54086E-D63F-4C20-9D87-3A80E3D919B4}" presName="pyramid" presStyleLbl="node1" presStyleIdx="0" presStyleCnt="1" custScaleX="119321"/>
      <dgm:spPr/>
    </dgm:pt>
    <dgm:pt modelId="{FB73B2DF-9902-4F34-BE91-320F90872156}" type="pres">
      <dgm:prSet presAssocID="{2F54086E-D63F-4C20-9D87-3A80E3D919B4}" presName="theList" presStyleCnt="0"/>
      <dgm:spPr/>
    </dgm:pt>
    <dgm:pt modelId="{48AC0E0D-4018-48B2-83D6-C81CE9AEFF0D}" type="pres">
      <dgm:prSet presAssocID="{AFF40145-0B22-4F7E-8DC2-17F4DE478734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20AE3-AA0F-4C68-9B36-2BBA6B5B82F4}" type="pres">
      <dgm:prSet presAssocID="{AFF40145-0B22-4F7E-8DC2-17F4DE478734}" presName="aSpace" presStyleCnt="0"/>
      <dgm:spPr/>
    </dgm:pt>
    <dgm:pt modelId="{F135DE85-E47A-4C1A-827B-55DB036855D4}" type="pres">
      <dgm:prSet presAssocID="{2036D170-0AF6-4C2D-9301-01CC1A34A0CF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E06FB-0832-4718-A5F6-E2CBA9EA5142}" type="pres">
      <dgm:prSet presAssocID="{2036D170-0AF6-4C2D-9301-01CC1A34A0CF}" presName="aSpace" presStyleCnt="0"/>
      <dgm:spPr/>
    </dgm:pt>
    <dgm:pt modelId="{165FB375-3AD8-434C-B6A0-CE6DEA82D0B1}" type="pres">
      <dgm:prSet presAssocID="{8236FF53-9D9E-441E-98D7-87D6F3F2790B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BAE64-F729-43EA-B763-0B512E3214F7}" type="pres">
      <dgm:prSet presAssocID="{8236FF53-9D9E-441E-98D7-87D6F3F2790B}" presName="aSpace" presStyleCnt="0"/>
      <dgm:spPr/>
    </dgm:pt>
    <dgm:pt modelId="{25117144-6C41-4924-AFBA-1190F8B26562}" type="pres">
      <dgm:prSet presAssocID="{2803F5A6-4F95-4EFE-8E79-0A05C358E1D0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7AF6-D1C8-4F07-991C-C805221ED6EA}" type="pres">
      <dgm:prSet presAssocID="{2803F5A6-4F95-4EFE-8E79-0A05C358E1D0}" presName="aSpace" presStyleCnt="0"/>
      <dgm:spPr/>
    </dgm:pt>
    <dgm:pt modelId="{98BDEE67-0CE3-4B55-AE09-FBB26CB6F05E}" type="pres">
      <dgm:prSet presAssocID="{E672C96E-5377-4F26-A127-05C536286F04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42852-B37D-4E26-8F6F-8D83CACC9770}" type="pres">
      <dgm:prSet presAssocID="{E672C96E-5377-4F26-A127-05C536286F04}" presName="aSpace" presStyleCnt="0"/>
      <dgm:spPr/>
    </dgm:pt>
    <dgm:pt modelId="{389837A9-F130-4B2F-ACC4-3770A51A16A5}" type="pres">
      <dgm:prSet presAssocID="{8BF7E0B9-98AB-4B4D-8D8F-D973FBAB94ED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2B3EF-51D3-4F3F-8BB1-EBBD5DC8EB6F}" type="pres">
      <dgm:prSet presAssocID="{8BF7E0B9-98AB-4B4D-8D8F-D973FBAB94ED}" presName="aSpace" presStyleCnt="0"/>
      <dgm:spPr/>
    </dgm:pt>
    <dgm:pt modelId="{2BF0A368-4FBF-4820-8CD4-57724C71B0B3}" type="pres">
      <dgm:prSet presAssocID="{016C644E-3CD5-41B5-8518-EB38C7318D23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3A189-1A33-4E34-8BC8-8897F916F29A}" type="pres">
      <dgm:prSet presAssocID="{016C644E-3CD5-41B5-8518-EB38C7318D23}" presName="aSpace" presStyleCnt="0"/>
      <dgm:spPr/>
    </dgm:pt>
    <dgm:pt modelId="{41F16581-5C44-4931-A0FF-0F6CD40D8DB5}" type="pres">
      <dgm:prSet presAssocID="{A65F98C6-30F1-4107-8E27-9C0ED31A2E4D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E7CD5-74FB-4D9B-B31D-06D833641429}" type="pres">
      <dgm:prSet presAssocID="{A65F98C6-30F1-4107-8E27-9C0ED31A2E4D}" presName="aSpace" presStyleCnt="0"/>
      <dgm:spPr/>
    </dgm:pt>
    <dgm:pt modelId="{5A7A21B0-49B1-4897-9953-0D3B21E2566A}" type="pres">
      <dgm:prSet presAssocID="{9B93DE5E-BE78-4F2E-9EEE-E4F693082826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4C761-1392-4641-B6AB-6D5A4D231817}" type="pres">
      <dgm:prSet presAssocID="{9B93DE5E-BE78-4F2E-9EEE-E4F693082826}" presName="aSpace" presStyleCnt="0"/>
      <dgm:spPr/>
    </dgm:pt>
    <dgm:pt modelId="{3A04C211-3BDA-4209-B189-BCF4CE236574}" type="pres">
      <dgm:prSet presAssocID="{DB4A0F59-9C21-4ED6-B850-4E85F4ECA641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DC691-17BC-4FDD-80D5-46ACF7F1D0EA}" type="pres">
      <dgm:prSet presAssocID="{DB4A0F59-9C21-4ED6-B850-4E85F4ECA641}" presName="aSpace" presStyleCnt="0"/>
      <dgm:spPr/>
    </dgm:pt>
  </dgm:ptLst>
  <dgm:cxnLst>
    <dgm:cxn modelId="{9964137E-D020-4391-BB8C-5A924450581C}" type="presOf" srcId="{2036D170-0AF6-4C2D-9301-01CC1A34A0CF}" destId="{F135DE85-E47A-4C1A-827B-55DB036855D4}" srcOrd="0" destOrd="0" presId="urn:microsoft.com/office/officeart/2005/8/layout/pyramid2"/>
    <dgm:cxn modelId="{14DC0AE1-DDEA-45CF-9BF5-DF056F6BEF6E}" type="presOf" srcId="{2803F5A6-4F95-4EFE-8E79-0A05C358E1D0}" destId="{25117144-6C41-4924-AFBA-1190F8B26562}" srcOrd="0" destOrd="0" presId="urn:microsoft.com/office/officeart/2005/8/layout/pyramid2"/>
    <dgm:cxn modelId="{7D281A11-4FDF-4D43-AF0B-EF921D10F41C}" type="presOf" srcId="{8BF7E0B9-98AB-4B4D-8D8F-D973FBAB94ED}" destId="{389837A9-F130-4B2F-ACC4-3770A51A16A5}" srcOrd="0" destOrd="0" presId="urn:microsoft.com/office/officeart/2005/8/layout/pyramid2"/>
    <dgm:cxn modelId="{3E97F7D7-443C-47FB-922C-D76AC5A8C4F4}" srcId="{2F54086E-D63F-4C20-9D87-3A80E3D919B4}" destId="{8236FF53-9D9E-441E-98D7-87D6F3F2790B}" srcOrd="2" destOrd="0" parTransId="{C11A7D44-8677-4805-9C5A-E36EE1631FDE}" sibTransId="{7DF3C1C4-3FD0-4D99-83B2-6E2979C121D5}"/>
    <dgm:cxn modelId="{B1467B12-EDAA-420A-A9D5-4F05CBF95919}" srcId="{2F54086E-D63F-4C20-9D87-3A80E3D919B4}" destId="{AFF40145-0B22-4F7E-8DC2-17F4DE478734}" srcOrd="0" destOrd="0" parTransId="{1EF4BCAF-EDD3-40C9-845F-6AA429871F58}" sibTransId="{7A201DD8-57C6-4F60-9C87-421596AB6922}"/>
    <dgm:cxn modelId="{7AE0B22C-DE19-4E6C-A5EB-05226A309D2F}" srcId="{2F54086E-D63F-4C20-9D87-3A80E3D919B4}" destId="{E672C96E-5377-4F26-A127-05C536286F04}" srcOrd="4" destOrd="0" parTransId="{6C75B012-CBB5-40BB-A9A9-AC47C6CE5FAE}" sibTransId="{28C455C6-9C1C-4AFF-AEDD-55879FC098DA}"/>
    <dgm:cxn modelId="{061BD7BA-DADA-4F0D-A44D-218616BF6EBD}" type="presOf" srcId="{E672C96E-5377-4F26-A127-05C536286F04}" destId="{98BDEE67-0CE3-4B55-AE09-FBB26CB6F05E}" srcOrd="0" destOrd="0" presId="urn:microsoft.com/office/officeart/2005/8/layout/pyramid2"/>
    <dgm:cxn modelId="{A88682D3-2266-4DC2-97E7-A297D5A625A0}" type="presOf" srcId="{AFF40145-0B22-4F7E-8DC2-17F4DE478734}" destId="{48AC0E0D-4018-48B2-83D6-C81CE9AEFF0D}" srcOrd="0" destOrd="0" presId="urn:microsoft.com/office/officeart/2005/8/layout/pyramid2"/>
    <dgm:cxn modelId="{2FE291FF-6F41-4D7E-8D20-07424BCA8EF6}" type="presOf" srcId="{DB4A0F59-9C21-4ED6-B850-4E85F4ECA641}" destId="{3A04C211-3BDA-4209-B189-BCF4CE236574}" srcOrd="0" destOrd="0" presId="urn:microsoft.com/office/officeart/2005/8/layout/pyramid2"/>
    <dgm:cxn modelId="{C7BE760F-9170-4E31-9DCB-3CB795DAB87A}" srcId="{2F54086E-D63F-4C20-9D87-3A80E3D919B4}" destId="{DB4A0F59-9C21-4ED6-B850-4E85F4ECA641}" srcOrd="9" destOrd="0" parTransId="{DC06BF0D-9A87-4D89-8BFA-471CCB0147CA}" sibTransId="{C7814489-67A2-44BA-9FAE-CF37AB26A3A4}"/>
    <dgm:cxn modelId="{14CB1925-1412-46E9-B057-8F1F34D218F5}" srcId="{2F54086E-D63F-4C20-9D87-3A80E3D919B4}" destId="{A65F98C6-30F1-4107-8E27-9C0ED31A2E4D}" srcOrd="7" destOrd="0" parTransId="{95D95CB0-F735-4408-ACA2-7B1F2A5B1861}" sibTransId="{D9A1C118-E8B9-4E33-BCF3-35B35D6855A1}"/>
    <dgm:cxn modelId="{F326CDD5-777F-4C88-A788-B97D685375A3}" srcId="{2F54086E-D63F-4C20-9D87-3A80E3D919B4}" destId="{8BF7E0B9-98AB-4B4D-8D8F-D973FBAB94ED}" srcOrd="5" destOrd="0" parTransId="{985A7812-9E2D-4F94-824A-196BF12698D0}" sibTransId="{AC55F4E3-2A9B-43CE-B80B-0923852B8F3F}"/>
    <dgm:cxn modelId="{8B06900E-2060-41E6-B20C-A807C16E4670}" srcId="{2F54086E-D63F-4C20-9D87-3A80E3D919B4}" destId="{2803F5A6-4F95-4EFE-8E79-0A05C358E1D0}" srcOrd="3" destOrd="0" parTransId="{3995ECEE-7412-4A0B-BA4D-ECF31A7854C7}" sibTransId="{050654B5-F386-4E1D-8BAD-C59F4FCB3189}"/>
    <dgm:cxn modelId="{827F746F-0434-4FDE-A189-481135622593}" type="presOf" srcId="{016C644E-3CD5-41B5-8518-EB38C7318D23}" destId="{2BF0A368-4FBF-4820-8CD4-57724C71B0B3}" srcOrd="0" destOrd="0" presId="urn:microsoft.com/office/officeart/2005/8/layout/pyramid2"/>
    <dgm:cxn modelId="{F9156C42-EA9D-4177-A88F-EA6386157918}" type="presOf" srcId="{9B93DE5E-BE78-4F2E-9EEE-E4F693082826}" destId="{5A7A21B0-49B1-4897-9953-0D3B21E2566A}" srcOrd="0" destOrd="0" presId="urn:microsoft.com/office/officeart/2005/8/layout/pyramid2"/>
    <dgm:cxn modelId="{BA38D2FF-9D12-4FAC-BAF8-5334EA446C1E}" srcId="{2F54086E-D63F-4C20-9D87-3A80E3D919B4}" destId="{9B93DE5E-BE78-4F2E-9EEE-E4F693082826}" srcOrd="8" destOrd="0" parTransId="{BE81F8F4-7C52-4F52-A5BD-165CD063A3F5}" sibTransId="{E3162605-53C7-4BE4-B38A-E39744F2953B}"/>
    <dgm:cxn modelId="{BF5465BD-CF70-4FDD-B1CE-277E5DFAC02D}" type="presOf" srcId="{2F54086E-D63F-4C20-9D87-3A80E3D919B4}" destId="{DAC615D9-9806-4EDB-BE20-AEFDBEF5FFD1}" srcOrd="0" destOrd="0" presId="urn:microsoft.com/office/officeart/2005/8/layout/pyramid2"/>
    <dgm:cxn modelId="{5122C3DE-53EA-4B4B-9170-2FB953ADE899}" type="presOf" srcId="{8236FF53-9D9E-441E-98D7-87D6F3F2790B}" destId="{165FB375-3AD8-434C-B6A0-CE6DEA82D0B1}" srcOrd="0" destOrd="0" presId="urn:microsoft.com/office/officeart/2005/8/layout/pyramid2"/>
    <dgm:cxn modelId="{4524F765-9667-4B07-8A2F-F03DAF11DD2B}" srcId="{2F54086E-D63F-4C20-9D87-3A80E3D919B4}" destId="{2036D170-0AF6-4C2D-9301-01CC1A34A0CF}" srcOrd="1" destOrd="0" parTransId="{0816F1C3-C7F0-43B0-9FEA-E9A2265AD8B6}" sibTransId="{47328771-F4A9-43DD-B097-D99699A6B5EE}"/>
    <dgm:cxn modelId="{DC60023F-8A14-45C2-86E6-6BA40B656A0D}" srcId="{2F54086E-D63F-4C20-9D87-3A80E3D919B4}" destId="{016C644E-3CD5-41B5-8518-EB38C7318D23}" srcOrd="6" destOrd="0" parTransId="{B0FC9BFD-344F-4F5F-A4ED-11008CD8851C}" sibTransId="{B2600642-6C9B-4C50-8D29-73415DF92501}"/>
    <dgm:cxn modelId="{720BC667-CA1E-490C-9F66-1E5A7123E125}" type="presOf" srcId="{A65F98C6-30F1-4107-8E27-9C0ED31A2E4D}" destId="{41F16581-5C44-4931-A0FF-0F6CD40D8DB5}" srcOrd="0" destOrd="0" presId="urn:microsoft.com/office/officeart/2005/8/layout/pyramid2"/>
    <dgm:cxn modelId="{3B88ECA2-CDA8-4935-8B3F-B439B6985EFA}" type="presParOf" srcId="{DAC615D9-9806-4EDB-BE20-AEFDBEF5FFD1}" destId="{ABE5102B-E6C7-4A3A-A95B-D9215755D898}" srcOrd="0" destOrd="0" presId="urn:microsoft.com/office/officeart/2005/8/layout/pyramid2"/>
    <dgm:cxn modelId="{054E07DA-D2DC-4639-83B0-F438415DF9DD}" type="presParOf" srcId="{DAC615D9-9806-4EDB-BE20-AEFDBEF5FFD1}" destId="{FB73B2DF-9902-4F34-BE91-320F90872156}" srcOrd="1" destOrd="0" presId="urn:microsoft.com/office/officeart/2005/8/layout/pyramid2"/>
    <dgm:cxn modelId="{38F2BCFF-65EA-4BCB-AC5E-01702F2CA1DA}" type="presParOf" srcId="{FB73B2DF-9902-4F34-BE91-320F90872156}" destId="{48AC0E0D-4018-48B2-83D6-C81CE9AEFF0D}" srcOrd="0" destOrd="0" presId="urn:microsoft.com/office/officeart/2005/8/layout/pyramid2"/>
    <dgm:cxn modelId="{2974018F-893A-45E0-8CD4-8762EDD6ED96}" type="presParOf" srcId="{FB73B2DF-9902-4F34-BE91-320F90872156}" destId="{AD220AE3-AA0F-4C68-9B36-2BBA6B5B82F4}" srcOrd="1" destOrd="0" presId="urn:microsoft.com/office/officeart/2005/8/layout/pyramid2"/>
    <dgm:cxn modelId="{F5BD9331-686B-433F-9319-922D84AB316B}" type="presParOf" srcId="{FB73B2DF-9902-4F34-BE91-320F90872156}" destId="{F135DE85-E47A-4C1A-827B-55DB036855D4}" srcOrd="2" destOrd="0" presId="urn:microsoft.com/office/officeart/2005/8/layout/pyramid2"/>
    <dgm:cxn modelId="{512AF65C-9C27-49E4-B0C0-25CA118FF860}" type="presParOf" srcId="{FB73B2DF-9902-4F34-BE91-320F90872156}" destId="{48DE06FB-0832-4718-A5F6-E2CBA9EA5142}" srcOrd="3" destOrd="0" presId="urn:microsoft.com/office/officeart/2005/8/layout/pyramid2"/>
    <dgm:cxn modelId="{440B09B4-C41B-49F3-8413-E5A4734B7915}" type="presParOf" srcId="{FB73B2DF-9902-4F34-BE91-320F90872156}" destId="{165FB375-3AD8-434C-B6A0-CE6DEA82D0B1}" srcOrd="4" destOrd="0" presId="urn:microsoft.com/office/officeart/2005/8/layout/pyramid2"/>
    <dgm:cxn modelId="{E4F1A6B4-38A8-4EEA-B970-6AB7118BA8C3}" type="presParOf" srcId="{FB73B2DF-9902-4F34-BE91-320F90872156}" destId="{28BBAE64-F729-43EA-B763-0B512E3214F7}" srcOrd="5" destOrd="0" presId="urn:microsoft.com/office/officeart/2005/8/layout/pyramid2"/>
    <dgm:cxn modelId="{85230A09-EDD1-4498-B2A8-515FF08F04F4}" type="presParOf" srcId="{FB73B2DF-9902-4F34-BE91-320F90872156}" destId="{25117144-6C41-4924-AFBA-1190F8B26562}" srcOrd="6" destOrd="0" presId="urn:microsoft.com/office/officeart/2005/8/layout/pyramid2"/>
    <dgm:cxn modelId="{E5583313-4EC7-4C62-8594-5D1FFC9B872F}" type="presParOf" srcId="{FB73B2DF-9902-4F34-BE91-320F90872156}" destId="{71737AF6-D1C8-4F07-991C-C805221ED6EA}" srcOrd="7" destOrd="0" presId="urn:microsoft.com/office/officeart/2005/8/layout/pyramid2"/>
    <dgm:cxn modelId="{CC22D244-2BE2-4BD6-9852-9B6785285A1C}" type="presParOf" srcId="{FB73B2DF-9902-4F34-BE91-320F90872156}" destId="{98BDEE67-0CE3-4B55-AE09-FBB26CB6F05E}" srcOrd="8" destOrd="0" presId="urn:microsoft.com/office/officeart/2005/8/layout/pyramid2"/>
    <dgm:cxn modelId="{8A0596E7-87F9-4851-B2B0-01D782AAFE2B}" type="presParOf" srcId="{FB73B2DF-9902-4F34-BE91-320F90872156}" destId="{49842852-B37D-4E26-8F6F-8D83CACC9770}" srcOrd="9" destOrd="0" presId="urn:microsoft.com/office/officeart/2005/8/layout/pyramid2"/>
    <dgm:cxn modelId="{3D96CD2D-A2E5-46E6-B9FE-6B7A8A2502CC}" type="presParOf" srcId="{FB73B2DF-9902-4F34-BE91-320F90872156}" destId="{389837A9-F130-4B2F-ACC4-3770A51A16A5}" srcOrd="10" destOrd="0" presId="urn:microsoft.com/office/officeart/2005/8/layout/pyramid2"/>
    <dgm:cxn modelId="{E8309071-4D7D-45DC-96B2-0072EF99FD2D}" type="presParOf" srcId="{FB73B2DF-9902-4F34-BE91-320F90872156}" destId="{8BE2B3EF-51D3-4F3F-8BB1-EBBD5DC8EB6F}" srcOrd="11" destOrd="0" presId="urn:microsoft.com/office/officeart/2005/8/layout/pyramid2"/>
    <dgm:cxn modelId="{D5942241-BC4B-4BFA-AF81-C1CA18DE34F8}" type="presParOf" srcId="{FB73B2DF-9902-4F34-BE91-320F90872156}" destId="{2BF0A368-4FBF-4820-8CD4-57724C71B0B3}" srcOrd="12" destOrd="0" presId="urn:microsoft.com/office/officeart/2005/8/layout/pyramid2"/>
    <dgm:cxn modelId="{17A66099-932B-4B6C-AC05-A9A26C02EAB5}" type="presParOf" srcId="{FB73B2DF-9902-4F34-BE91-320F90872156}" destId="{FF83A189-1A33-4E34-8BC8-8897F916F29A}" srcOrd="13" destOrd="0" presId="urn:microsoft.com/office/officeart/2005/8/layout/pyramid2"/>
    <dgm:cxn modelId="{64676547-B864-4BF9-A0AD-9C6EA40B5337}" type="presParOf" srcId="{FB73B2DF-9902-4F34-BE91-320F90872156}" destId="{41F16581-5C44-4931-A0FF-0F6CD40D8DB5}" srcOrd="14" destOrd="0" presId="urn:microsoft.com/office/officeart/2005/8/layout/pyramid2"/>
    <dgm:cxn modelId="{67291EFB-CA41-4021-BDF8-7623061C2C4C}" type="presParOf" srcId="{FB73B2DF-9902-4F34-BE91-320F90872156}" destId="{288E7CD5-74FB-4D9B-B31D-06D833641429}" srcOrd="15" destOrd="0" presId="urn:microsoft.com/office/officeart/2005/8/layout/pyramid2"/>
    <dgm:cxn modelId="{2521B534-A009-4169-BC51-39CA448A752B}" type="presParOf" srcId="{FB73B2DF-9902-4F34-BE91-320F90872156}" destId="{5A7A21B0-49B1-4897-9953-0D3B21E2566A}" srcOrd="16" destOrd="0" presId="urn:microsoft.com/office/officeart/2005/8/layout/pyramid2"/>
    <dgm:cxn modelId="{3700358D-48AD-4AA3-B36A-DF7F167B1EBA}" type="presParOf" srcId="{FB73B2DF-9902-4F34-BE91-320F90872156}" destId="{78C4C761-1392-4641-B6AB-6D5A4D231817}" srcOrd="17" destOrd="0" presId="urn:microsoft.com/office/officeart/2005/8/layout/pyramid2"/>
    <dgm:cxn modelId="{E8260F42-D338-486D-8EE3-37BDE313C96D}" type="presParOf" srcId="{FB73B2DF-9902-4F34-BE91-320F90872156}" destId="{3A04C211-3BDA-4209-B189-BCF4CE236574}" srcOrd="18" destOrd="0" presId="urn:microsoft.com/office/officeart/2005/8/layout/pyramid2"/>
    <dgm:cxn modelId="{FE8617B9-29DF-42B8-8F9E-22A7B004DC03}" type="presParOf" srcId="{FB73B2DF-9902-4F34-BE91-320F90872156}" destId="{A0BDC691-17BC-4FDD-80D5-46ACF7F1D0EA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C44163-DB25-4F5B-87B4-D5F47F78DD76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9E95EBF-CDBC-4C08-8F70-9C66FC7A1947}">
      <dgm:prSet phldrT="[Text]"/>
      <dgm:spPr/>
      <dgm:t>
        <a:bodyPr/>
        <a:lstStyle/>
        <a:p>
          <a:r>
            <a:rPr lang="bn-BD" dirty="0" smtClean="0"/>
            <a:t>মূলধন বিনিয়োগ</a:t>
          </a:r>
          <a:endParaRPr lang="en-US" dirty="0"/>
        </a:p>
      </dgm:t>
    </dgm:pt>
    <dgm:pt modelId="{74681FC9-D417-4739-8E9D-806A43DCAF7B}" type="parTrans" cxnId="{53B85C86-30A4-4258-A9C0-E4700A68FCA2}">
      <dgm:prSet/>
      <dgm:spPr/>
      <dgm:t>
        <a:bodyPr/>
        <a:lstStyle/>
        <a:p>
          <a:endParaRPr lang="en-US"/>
        </a:p>
      </dgm:t>
    </dgm:pt>
    <dgm:pt modelId="{FAB0CF01-C3CC-4229-86C1-C2522633BCD9}" type="sibTrans" cxnId="{53B85C86-30A4-4258-A9C0-E4700A68FCA2}">
      <dgm:prSet/>
      <dgm:spPr/>
      <dgm:t>
        <a:bodyPr/>
        <a:lstStyle/>
        <a:p>
          <a:endParaRPr lang="en-US"/>
        </a:p>
      </dgm:t>
    </dgm:pt>
    <dgm:pt modelId="{84AF011C-64C4-47E1-8A3B-C38D406E541C}">
      <dgm:prSet phldrT="[Text]"/>
      <dgm:spPr/>
      <dgm:t>
        <a:bodyPr/>
        <a:lstStyle/>
        <a:p>
          <a:r>
            <a:rPr lang="bn-BD" dirty="0" smtClean="0"/>
            <a:t>অর্থনৈতিক উন্নয়নে ভূমিকা </a:t>
          </a:r>
        </a:p>
      </dgm:t>
    </dgm:pt>
    <dgm:pt modelId="{0CF6B722-207F-4E5F-9EBF-6CBFE97F4BFE}" type="parTrans" cxnId="{42520DF3-64BA-474E-AE7C-872573966112}">
      <dgm:prSet/>
      <dgm:spPr/>
      <dgm:t>
        <a:bodyPr/>
        <a:lstStyle/>
        <a:p>
          <a:endParaRPr lang="en-US"/>
        </a:p>
      </dgm:t>
    </dgm:pt>
    <dgm:pt modelId="{5361DDB2-0968-49E6-B299-873EB10BE829}" type="sibTrans" cxnId="{42520DF3-64BA-474E-AE7C-872573966112}">
      <dgm:prSet/>
      <dgm:spPr/>
      <dgm:t>
        <a:bodyPr/>
        <a:lstStyle/>
        <a:p>
          <a:endParaRPr lang="en-US"/>
        </a:p>
      </dgm:t>
    </dgm:pt>
    <dgm:pt modelId="{B354D446-6B86-400E-9FB8-65B2B961355B}">
      <dgm:prSet phldrT="[Text]"/>
      <dgm:spPr/>
      <dgm:t>
        <a:bodyPr/>
        <a:lstStyle/>
        <a:p>
          <a:r>
            <a:rPr lang="bn-BD" dirty="0" smtClean="0"/>
            <a:t>অর্থ স্থানান্তর </a:t>
          </a:r>
          <a:endParaRPr lang="en-US" dirty="0"/>
        </a:p>
      </dgm:t>
    </dgm:pt>
    <dgm:pt modelId="{D47D7345-2B57-41DA-9E5C-981A05924C00}" type="parTrans" cxnId="{1E24C528-971B-428A-B811-971ECACEFAB6}">
      <dgm:prSet/>
      <dgm:spPr/>
      <dgm:t>
        <a:bodyPr/>
        <a:lstStyle/>
        <a:p>
          <a:endParaRPr lang="en-US"/>
        </a:p>
      </dgm:t>
    </dgm:pt>
    <dgm:pt modelId="{E6CCA2FE-06D2-464C-BBEE-0F738573D701}" type="sibTrans" cxnId="{1E24C528-971B-428A-B811-971ECACEFAB6}">
      <dgm:prSet/>
      <dgm:spPr/>
      <dgm:t>
        <a:bodyPr/>
        <a:lstStyle/>
        <a:p>
          <a:endParaRPr lang="en-US"/>
        </a:p>
      </dgm:t>
    </dgm:pt>
    <dgm:pt modelId="{58610B52-2173-4C6A-9C64-EE3EC498301E}">
      <dgm:prSet phldrT="[Text]"/>
      <dgm:spPr/>
      <dgm:t>
        <a:bodyPr/>
        <a:lstStyle/>
        <a:p>
          <a:r>
            <a:rPr lang="bn-BD" dirty="0" smtClean="0"/>
            <a:t>অর্থের নিরাপত্তা প্রদান</a:t>
          </a:r>
          <a:endParaRPr lang="en-US" dirty="0"/>
        </a:p>
      </dgm:t>
    </dgm:pt>
    <dgm:pt modelId="{CFEDD0C7-7D78-4C5A-875F-14FADFDDAD3A}" type="parTrans" cxnId="{0D40F49F-F3EE-4221-A795-7D0556ABA7AD}">
      <dgm:prSet/>
      <dgm:spPr/>
      <dgm:t>
        <a:bodyPr/>
        <a:lstStyle/>
        <a:p>
          <a:endParaRPr lang="en-US"/>
        </a:p>
      </dgm:t>
    </dgm:pt>
    <dgm:pt modelId="{887B2E69-BC83-4E3E-9880-14F5DC15CEE8}" type="sibTrans" cxnId="{0D40F49F-F3EE-4221-A795-7D0556ABA7AD}">
      <dgm:prSet/>
      <dgm:spPr/>
      <dgm:t>
        <a:bodyPr/>
        <a:lstStyle/>
        <a:p>
          <a:endParaRPr lang="en-US"/>
        </a:p>
      </dgm:t>
    </dgm:pt>
    <dgm:pt modelId="{EEF51195-87AB-4156-BCF7-D879CB0FC230}">
      <dgm:prSet phldrT="[Text]"/>
      <dgm:spPr/>
      <dgm:t>
        <a:bodyPr/>
        <a:lstStyle/>
        <a:p>
          <a:r>
            <a:rPr lang="bn-BD" dirty="0" smtClean="0"/>
            <a:t>পরামর্শ দান</a:t>
          </a:r>
          <a:endParaRPr lang="en-US" dirty="0"/>
        </a:p>
      </dgm:t>
    </dgm:pt>
    <dgm:pt modelId="{75C5B57F-EBCD-46DA-877B-612F81119C07}" type="parTrans" cxnId="{4BA1D889-0FB3-4BAA-A19C-7431499E36E5}">
      <dgm:prSet/>
      <dgm:spPr/>
      <dgm:t>
        <a:bodyPr/>
        <a:lstStyle/>
        <a:p>
          <a:endParaRPr lang="en-US"/>
        </a:p>
      </dgm:t>
    </dgm:pt>
    <dgm:pt modelId="{5171B246-51F4-4B07-AAE3-EC8F7190EF9F}" type="sibTrans" cxnId="{4BA1D889-0FB3-4BAA-A19C-7431499E36E5}">
      <dgm:prSet/>
      <dgm:spPr/>
      <dgm:t>
        <a:bodyPr/>
        <a:lstStyle/>
        <a:p>
          <a:endParaRPr lang="en-US"/>
        </a:p>
      </dgm:t>
    </dgm:pt>
    <dgm:pt modelId="{8534C5E4-2B87-4D71-88E1-DDBF5DF24B6E}">
      <dgm:prSet phldrT="[Text]"/>
      <dgm:spPr/>
      <dgm:t>
        <a:bodyPr/>
        <a:lstStyle/>
        <a:p>
          <a:r>
            <a:rPr lang="bn-BD" dirty="0" smtClean="0"/>
            <a:t>কর্মসংস্থান</a:t>
          </a:r>
          <a:endParaRPr lang="en-US" dirty="0"/>
        </a:p>
      </dgm:t>
    </dgm:pt>
    <dgm:pt modelId="{279C41CA-8713-4537-B46C-887CA484B6AB}" type="parTrans" cxnId="{D19AB979-8A57-40A5-AC7E-37ECDEA98AC7}">
      <dgm:prSet/>
      <dgm:spPr/>
      <dgm:t>
        <a:bodyPr/>
        <a:lstStyle/>
        <a:p>
          <a:endParaRPr lang="en-US"/>
        </a:p>
      </dgm:t>
    </dgm:pt>
    <dgm:pt modelId="{4D49B88E-6E78-4EFE-9887-262D5B612D2E}" type="sibTrans" cxnId="{D19AB979-8A57-40A5-AC7E-37ECDEA98AC7}">
      <dgm:prSet/>
      <dgm:spPr/>
      <dgm:t>
        <a:bodyPr/>
        <a:lstStyle/>
        <a:p>
          <a:endParaRPr lang="en-US"/>
        </a:p>
      </dgm:t>
    </dgm:pt>
    <dgm:pt modelId="{DE0F526C-1B1F-4C1A-8377-02B597AE3FB1}">
      <dgm:prSet phldrT="[Text]"/>
      <dgm:spPr/>
      <dgm:t>
        <a:bodyPr/>
        <a:lstStyle/>
        <a:p>
          <a:r>
            <a:rPr lang="bn-BD" dirty="0" smtClean="0"/>
            <a:t>কৃষি উন্নয়ন</a:t>
          </a:r>
          <a:endParaRPr lang="en-US" dirty="0"/>
        </a:p>
      </dgm:t>
    </dgm:pt>
    <dgm:pt modelId="{942F21B9-2415-4F93-90AC-52C886414F98}" type="parTrans" cxnId="{D24C9A06-DFE6-4DF8-A14F-68935566D481}">
      <dgm:prSet/>
      <dgm:spPr/>
      <dgm:t>
        <a:bodyPr/>
        <a:lstStyle/>
        <a:p>
          <a:endParaRPr lang="en-US"/>
        </a:p>
      </dgm:t>
    </dgm:pt>
    <dgm:pt modelId="{2BA287AD-DBB3-4A84-A886-80EB563838A8}" type="sibTrans" cxnId="{D24C9A06-DFE6-4DF8-A14F-68935566D481}">
      <dgm:prSet/>
      <dgm:spPr/>
      <dgm:t>
        <a:bodyPr/>
        <a:lstStyle/>
        <a:p>
          <a:endParaRPr lang="en-US"/>
        </a:p>
      </dgm:t>
    </dgm:pt>
    <dgm:pt modelId="{7E491AE1-2226-4728-8A21-18B301B742F4}">
      <dgm:prSet phldrT="[Text]"/>
      <dgm:spPr/>
      <dgm:t>
        <a:bodyPr/>
        <a:lstStyle/>
        <a:p>
          <a:r>
            <a:rPr lang="bn-BD" dirty="0" smtClean="0"/>
            <a:t>ঋণ নিয়ন্ত্রন </a:t>
          </a:r>
          <a:endParaRPr lang="en-US" dirty="0"/>
        </a:p>
      </dgm:t>
    </dgm:pt>
    <dgm:pt modelId="{039B62FD-770D-47A9-B712-D028CD092A1C}" type="parTrans" cxnId="{7D7E698C-ADC7-4824-8817-C833AD5672A6}">
      <dgm:prSet/>
      <dgm:spPr/>
      <dgm:t>
        <a:bodyPr/>
        <a:lstStyle/>
        <a:p>
          <a:endParaRPr lang="en-US"/>
        </a:p>
      </dgm:t>
    </dgm:pt>
    <dgm:pt modelId="{E5CCEA75-0462-4E97-969F-20BFBFAE7814}" type="sibTrans" cxnId="{7D7E698C-ADC7-4824-8817-C833AD5672A6}">
      <dgm:prSet/>
      <dgm:spPr/>
      <dgm:t>
        <a:bodyPr/>
        <a:lstStyle/>
        <a:p>
          <a:endParaRPr lang="en-US"/>
        </a:p>
      </dgm:t>
    </dgm:pt>
    <dgm:pt modelId="{CA21A12A-F44F-4010-A64D-2FBA64A434B1}">
      <dgm:prSet phldrT="[Text]"/>
      <dgm:spPr/>
      <dgm:t>
        <a:bodyPr/>
        <a:lstStyle/>
        <a:p>
          <a:r>
            <a:rPr lang="bn-BD" smtClean="0"/>
            <a:t>আঞ্চলিক উন্নয়ন</a:t>
          </a:r>
          <a:endParaRPr lang="en-US" dirty="0"/>
        </a:p>
      </dgm:t>
    </dgm:pt>
    <dgm:pt modelId="{D628C751-67BB-4F03-BCF2-FE8F6A96AF65}" type="parTrans" cxnId="{E94D288E-A95F-44AA-8D44-B943A15F75C0}">
      <dgm:prSet/>
      <dgm:spPr/>
      <dgm:t>
        <a:bodyPr/>
        <a:lstStyle/>
        <a:p>
          <a:endParaRPr lang="en-US"/>
        </a:p>
      </dgm:t>
    </dgm:pt>
    <dgm:pt modelId="{21D853AB-C683-4C29-993A-FF47CCE776BC}" type="sibTrans" cxnId="{E94D288E-A95F-44AA-8D44-B943A15F75C0}">
      <dgm:prSet/>
      <dgm:spPr/>
      <dgm:t>
        <a:bodyPr/>
        <a:lstStyle/>
        <a:p>
          <a:endParaRPr lang="en-US"/>
        </a:p>
      </dgm:t>
    </dgm:pt>
    <dgm:pt modelId="{0B5738ED-2FD6-4FCE-BCC8-C3589701EA13}">
      <dgm:prSet phldrT="[Text]"/>
      <dgm:spPr/>
      <dgm:t>
        <a:bodyPr/>
        <a:lstStyle/>
        <a:p>
          <a:r>
            <a:rPr lang="bn-BD" dirty="0" smtClean="0"/>
            <a:t>শিল্পোন্নয়ন</a:t>
          </a:r>
          <a:endParaRPr lang="en-US" dirty="0"/>
        </a:p>
      </dgm:t>
    </dgm:pt>
    <dgm:pt modelId="{96141208-FC96-45F5-9E0E-EFF19403C5D0}" type="parTrans" cxnId="{2BDCDCE4-BDA1-4AD7-9A14-C675A431F6D9}">
      <dgm:prSet/>
      <dgm:spPr/>
      <dgm:t>
        <a:bodyPr/>
        <a:lstStyle/>
        <a:p>
          <a:endParaRPr lang="en-US"/>
        </a:p>
      </dgm:t>
    </dgm:pt>
    <dgm:pt modelId="{34C19C90-7949-41E9-BEF6-3AE6CE603727}" type="sibTrans" cxnId="{2BDCDCE4-BDA1-4AD7-9A14-C675A431F6D9}">
      <dgm:prSet/>
      <dgm:spPr/>
      <dgm:t>
        <a:bodyPr/>
        <a:lstStyle/>
        <a:p>
          <a:endParaRPr lang="en-US"/>
        </a:p>
      </dgm:t>
    </dgm:pt>
    <dgm:pt modelId="{FB1CECFB-E024-41E1-8B9C-957601575006}" type="pres">
      <dgm:prSet presAssocID="{A9C44163-DB25-4F5B-87B4-D5F47F78DD7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B537A6D-F332-4BAD-9E5E-3E87B6C84446}" type="pres">
      <dgm:prSet presAssocID="{A9C44163-DB25-4F5B-87B4-D5F47F78DD76}" presName="pyramid" presStyleLbl="node1" presStyleIdx="0" presStyleCnt="1"/>
      <dgm:spPr/>
    </dgm:pt>
    <dgm:pt modelId="{958C32E4-0F79-4EFD-8EB4-E932CC3EA6B3}" type="pres">
      <dgm:prSet presAssocID="{A9C44163-DB25-4F5B-87B4-D5F47F78DD76}" presName="theList" presStyleCnt="0"/>
      <dgm:spPr/>
    </dgm:pt>
    <dgm:pt modelId="{EEE2FDB0-51EE-48AB-952E-05EDB0812FFF}" type="pres">
      <dgm:prSet presAssocID="{C9E95EBF-CDBC-4C08-8F70-9C66FC7A1947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E909D-EB6B-4F47-8BA9-8893CDF7A1B8}" type="pres">
      <dgm:prSet presAssocID="{C9E95EBF-CDBC-4C08-8F70-9C66FC7A1947}" presName="aSpace" presStyleCnt="0"/>
      <dgm:spPr/>
    </dgm:pt>
    <dgm:pt modelId="{6262CD9A-5C2D-428D-9E79-703C38B55293}" type="pres">
      <dgm:prSet presAssocID="{84AF011C-64C4-47E1-8A3B-C38D406E541C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74FD4-98D4-4441-ACCB-AF33BB0D2A0E}" type="pres">
      <dgm:prSet presAssocID="{84AF011C-64C4-47E1-8A3B-C38D406E541C}" presName="aSpace" presStyleCnt="0"/>
      <dgm:spPr/>
    </dgm:pt>
    <dgm:pt modelId="{1863E9B3-4FB9-401D-8BF3-109A0BFD60B8}" type="pres">
      <dgm:prSet presAssocID="{B354D446-6B86-400E-9FB8-65B2B961355B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84E5E-ED04-4CA8-B9B2-11570AB3B8FE}" type="pres">
      <dgm:prSet presAssocID="{B354D446-6B86-400E-9FB8-65B2B961355B}" presName="aSpace" presStyleCnt="0"/>
      <dgm:spPr/>
    </dgm:pt>
    <dgm:pt modelId="{FF063BAE-37B4-41EC-AC78-18B9A595E6F1}" type="pres">
      <dgm:prSet presAssocID="{58610B52-2173-4C6A-9C64-EE3EC498301E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76B1F-3EFB-4B58-94A7-FB37403A15DF}" type="pres">
      <dgm:prSet presAssocID="{58610B52-2173-4C6A-9C64-EE3EC498301E}" presName="aSpace" presStyleCnt="0"/>
      <dgm:spPr/>
    </dgm:pt>
    <dgm:pt modelId="{039939AD-E7F5-4ADE-97C3-CDA0489EC563}" type="pres">
      <dgm:prSet presAssocID="{EEF51195-87AB-4156-BCF7-D879CB0FC230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6EA84-E593-4F2F-A968-78993D1E3B3E}" type="pres">
      <dgm:prSet presAssocID="{EEF51195-87AB-4156-BCF7-D879CB0FC230}" presName="aSpace" presStyleCnt="0"/>
      <dgm:spPr/>
    </dgm:pt>
    <dgm:pt modelId="{E44CBF13-2E0C-4556-A745-80C319399164}" type="pres">
      <dgm:prSet presAssocID="{8534C5E4-2B87-4D71-88E1-DDBF5DF24B6E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F109C-A855-4B4F-B7B1-A5FCB045C352}" type="pres">
      <dgm:prSet presAssocID="{8534C5E4-2B87-4D71-88E1-DDBF5DF24B6E}" presName="aSpace" presStyleCnt="0"/>
      <dgm:spPr/>
    </dgm:pt>
    <dgm:pt modelId="{35025E20-084C-41CC-A821-4D03843A0DE3}" type="pres">
      <dgm:prSet presAssocID="{7E491AE1-2226-4728-8A21-18B301B742F4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06FA7-948D-4CAF-A77A-91AB332A8292}" type="pres">
      <dgm:prSet presAssocID="{7E491AE1-2226-4728-8A21-18B301B742F4}" presName="aSpace" presStyleCnt="0"/>
      <dgm:spPr/>
    </dgm:pt>
    <dgm:pt modelId="{BBACAAE0-F876-4734-8038-A7FA029BF09A}" type="pres">
      <dgm:prSet presAssocID="{DE0F526C-1B1F-4C1A-8377-02B597AE3FB1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E0248-A3FE-47E8-9E4E-472269447D0C}" type="pres">
      <dgm:prSet presAssocID="{DE0F526C-1B1F-4C1A-8377-02B597AE3FB1}" presName="aSpace" presStyleCnt="0"/>
      <dgm:spPr/>
    </dgm:pt>
    <dgm:pt modelId="{0E4FAA46-0694-44B1-BE0D-385B7545FB83}" type="pres">
      <dgm:prSet presAssocID="{0B5738ED-2FD6-4FCE-BCC8-C3589701EA13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EAE7E-807A-4AAB-B1E8-42631B213601}" type="pres">
      <dgm:prSet presAssocID="{0B5738ED-2FD6-4FCE-BCC8-C3589701EA13}" presName="aSpace" presStyleCnt="0"/>
      <dgm:spPr/>
    </dgm:pt>
    <dgm:pt modelId="{B86E31D8-48C0-4EDC-B040-70968A411003}" type="pres">
      <dgm:prSet presAssocID="{CA21A12A-F44F-4010-A64D-2FBA64A434B1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F2795-7116-4D29-934C-759BF22B2DD2}" type="pres">
      <dgm:prSet presAssocID="{CA21A12A-F44F-4010-A64D-2FBA64A434B1}" presName="aSpace" presStyleCnt="0"/>
      <dgm:spPr/>
    </dgm:pt>
  </dgm:ptLst>
  <dgm:cxnLst>
    <dgm:cxn modelId="{56B6883D-FF67-4572-8DF7-1476F745CC2A}" type="presOf" srcId="{DE0F526C-1B1F-4C1A-8377-02B597AE3FB1}" destId="{BBACAAE0-F876-4734-8038-A7FA029BF09A}" srcOrd="0" destOrd="0" presId="urn:microsoft.com/office/officeart/2005/8/layout/pyramid2"/>
    <dgm:cxn modelId="{F7C99230-59D3-4947-9839-50A7B3F8116A}" type="presOf" srcId="{C9E95EBF-CDBC-4C08-8F70-9C66FC7A1947}" destId="{EEE2FDB0-51EE-48AB-952E-05EDB0812FFF}" srcOrd="0" destOrd="0" presId="urn:microsoft.com/office/officeart/2005/8/layout/pyramid2"/>
    <dgm:cxn modelId="{4BA1D889-0FB3-4BAA-A19C-7431499E36E5}" srcId="{A9C44163-DB25-4F5B-87B4-D5F47F78DD76}" destId="{EEF51195-87AB-4156-BCF7-D879CB0FC230}" srcOrd="4" destOrd="0" parTransId="{75C5B57F-EBCD-46DA-877B-612F81119C07}" sibTransId="{5171B246-51F4-4B07-AAE3-EC8F7190EF9F}"/>
    <dgm:cxn modelId="{54B7DC01-0D8C-4FED-89C5-4B05BCDF9626}" type="presOf" srcId="{0B5738ED-2FD6-4FCE-BCC8-C3589701EA13}" destId="{0E4FAA46-0694-44B1-BE0D-385B7545FB83}" srcOrd="0" destOrd="0" presId="urn:microsoft.com/office/officeart/2005/8/layout/pyramid2"/>
    <dgm:cxn modelId="{E94D288E-A95F-44AA-8D44-B943A15F75C0}" srcId="{A9C44163-DB25-4F5B-87B4-D5F47F78DD76}" destId="{CA21A12A-F44F-4010-A64D-2FBA64A434B1}" srcOrd="9" destOrd="0" parTransId="{D628C751-67BB-4F03-BCF2-FE8F6A96AF65}" sibTransId="{21D853AB-C683-4C29-993A-FF47CCE776BC}"/>
    <dgm:cxn modelId="{C8BAF1C0-3A1F-4730-8FC8-7098EF39C4F1}" type="presOf" srcId="{8534C5E4-2B87-4D71-88E1-DDBF5DF24B6E}" destId="{E44CBF13-2E0C-4556-A745-80C319399164}" srcOrd="0" destOrd="0" presId="urn:microsoft.com/office/officeart/2005/8/layout/pyramid2"/>
    <dgm:cxn modelId="{48185E51-365F-4FBC-B8B9-0510F2A5EB01}" type="presOf" srcId="{B354D446-6B86-400E-9FB8-65B2B961355B}" destId="{1863E9B3-4FB9-401D-8BF3-109A0BFD60B8}" srcOrd="0" destOrd="0" presId="urn:microsoft.com/office/officeart/2005/8/layout/pyramid2"/>
    <dgm:cxn modelId="{42520DF3-64BA-474E-AE7C-872573966112}" srcId="{A9C44163-DB25-4F5B-87B4-D5F47F78DD76}" destId="{84AF011C-64C4-47E1-8A3B-C38D406E541C}" srcOrd="1" destOrd="0" parTransId="{0CF6B722-207F-4E5F-9EBF-6CBFE97F4BFE}" sibTransId="{5361DDB2-0968-49E6-B299-873EB10BE829}"/>
    <dgm:cxn modelId="{014A30D5-31CC-4951-B496-A2500D939FEE}" type="presOf" srcId="{EEF51195-87AB-4156-BCF7-D879CB0FC230}" destId="{039939AD-E7F5-4ADE-97C3-CDA0489EC563}" srcOrd="0" destOrd="0" presId="urn:microsoft.com/office/officeart/2005/8/layout/pyramid2"/>
    <dgm:cxn modelId="{B63001FD-0D87-42D7-8086-BC74F8317C7F}" type="presOf" srcId="{58610B52-2173-4C6A-9C64-EE3EC498301E}" destId="{FF063BAE-37B4-41EC-AC78-18B9A595E6F1}" srcOrd="0" destOrd="0" presId="urn:microsoft.com/office/officeart/2005/8/layout/pyramid2"/>
    <dgm:cxn modelId="{53B85C86-30A4-4258-A9C0-E4700A68FCA2}" srcId="{A9C44163-DB25-4F5B-87B4-D5F47F78DD76}" destId="{C9E95EBF-CDBC-4C08-8F70-9C66FC7A1947}" srcOrd="0" destOrd="0" parTransId="{74681FC9-D417-4739-8E9D-806A43DCAF7B}" sibTransId="{FAB0CF01-C3CC-4229-86C1-C2522633BCD9}"/>
    <dgm:cxn modelId="{1E24C528-971B-428A-B811-971ECACEFAB6}" srcId="{A9C44163-DB25-4F5B-87B4-D5F47F78DD76}" destId="{B354D446-6B86-400E-9FB8-65B2B961355B}" srcOrd="2" destOrd="0" parTransId="{D47D7345-2B57-41DA-9E5C-981A05924C00}" sibTransId="{E6CCA2FE-06D2-464C-BBEE-0F738573D701}"/>
    <dgm:cxn modelId="{9AC7DA79-4940-4305-A611-4656D35253BC}" type="presOf" srcId="{A9C44163-DB25-4F5B-87B4-D5F47F78DD76}" destId="{FB1CECFB-E024-41E1-8B9C-957601575006}" srcOrd="0" destOrd="0" presId="urn:microsoft.com/office/officeart/2005/8/layout/pyramid2"/>
    <dgm:cxn modelId="{2BDCDCE4-BDA1-4AD7-9A14-C675A431F6D9}" srcId="{A9C44163-DB25-4F5B-87B4-D5F47F78DD76}" destId="{0B5738ED-2FD6-4FCE-BCC8-C3589701EA13}" srcOrd="8" destOrd="0" parTransId="{96141208-FC96-45F5-9E0E-EFF19403C5D0}" sibTransId="{34C19C90-7949-41E9-BEF6-3AE6CE603727}"/>
    <dgm:cxn modelId="{62AEEE75-A620-4C00-91AA-091DCCB27D53}" type="presOf" srcId="{84AF011C-64C4-47E1-8A3B-C38D406E541C}" destId="{6262CD9A-5C2D-428D-9E79-703C38B55293}" srcOrd="0" destOrd="0" presId="urn:microsoft.com/office/officeart/2005/8/layout/pyramid2"/>
    <dgm:cxn modelId="{D19AB979-8A57-40A5-AC7E-37ECDEA98AC7}" srcId="{A9C44163-DB25-4F5B-87B4-D5F47F78DD76}" destId="{8534C5E4-2B87-4D71-88E1-DDBF5DF24B6E}" srcOrd="5" destOrd="0" parTransId="{279C41CA-8713-4537-B46C-887CA484B6AB}" sibTransId="{4D49B88E-6E78-4EFE-9887-262D5B612D2E}"/>
    <dgm:cxn modelId="{D5A359E5-0D84-4B0A-8B98-EBFF298891FF}" type="presOf" srcId="{7E491AE1-2226-4728-8A21-18B301B742F4}" destId="{35025E20-084C-41CC-A821-4D03843A0DE3}" srcOrd="0" destOrd="0" presId="urn:microsoft.com/office/officeart/2005/8/layout/pyramid2"/>
    <dgm:cxn modelId="{7D7E698C-ADC7-4824-8817-C833AD5672A6}" srcId="{A9C44163-DB25-4F5B-87B4-D5F47F78DD76}" destId="{7E491AE1-2226-4728-8A21-18B301B742F4}" srcOrd="6" destOrd="0" parTransId="{039B62FD-770D-47A9-B712-D028CD092A1C}" sibTransId="{E5CCEA75-0462-4E97-969F-20BFBFAE7814}"/>
    <dgm:cxn modelId="{844ECD49-9BE1-435C-AF69-C2A712093E30}" type="presOf" srcId="{CA21A12A-F44F-4010-A64D-2FBA64A434B1}" destId="{B86E31D8-48C0-4EDC-B040-70968A411003}" srcOrd="0" destOrd="0" presId="urn:microsoft.com/office/officeart/2005/8/layout/pyramid2"/>
    <dgm:cxn modelId="{0D40F49F-F3EE-4221-A795-7D0556ABA7AD}" srcId="{A9C44163-DB25-4F5B-87B4-D5F47F78DD76}" destId="{58610B52-2173-4C6A-9C64-EE3EC498301E}" srcOrd="3" destOrd="0" parTransId="{CFEDD0C7-7D78-4C5A-875F-14FADFDDAD3A}" sibTransId="{887B2E69-BC83-4E3E-9880-14F5DC15CEE8}"/>
    <dgm:cxn modelId="{D24C9A06-DFE6-4DF8-A14F-68935566D481}" srcId="{A9C44163-DB25-4F5B-87B4-D5F47F78DD76}" destId="{DE0F526C-1B1F-4C1A-8377-02B597AE3FB1}" srcOrd="7" destOrd="0" parTransId="{942F21B9-2415-4F93-90AC-52C886414F98}" sibTransId="{2BA287AD-DBB3-4A84-A886-80EB563838A8}"/>
    <dgm:cxn modelId="{33A1150B-0C4F-489E-8F6F-7318D5948C0D}" type="presParOf" srcId="{FB1CECFB-E024-41E1-8B9C-957601575006}" destId="{CB537A6D-F332-4BAD-9E5E-3E87B6C84446}" srcOrd="0" destOrd="0" presId="urn:microsoft.com/office/officeart/2005/8/layout/pyramid2"/>
    <dgm:cxn modelId="{419770FB-9D6B-4DCD-8DD2-728DD77847D4}" type="presParOf" srcId="{FB1CECFB-E024-41E1-8B9C-957601575006}" destId="{958C32E4-0F79-4EFD-8EB4-E932CC3EA6B3}" srcOrd="1" destOrd="0" presId="urn:microsoft.com/office/officeart/2005/8/layout/pyramid2"/>
    <dgm:cxn modelId="{BDDB0C22-A659-499D-82F3-B6F09A60CA7F}" type="presParOf" srcId="{958C32E4-0F79-4EFD-8EB4-E932CC3EA6B3}" destId="{EEE2FDB0-51EE-48AB-952E-05EDB0812FFF}" srcOrd="0" destOrd="0" presId="urn:microsoft.com/office/officeart/2005/8/layout/pyramid2"/>
    <dgm:cxn modelId="{DEC942EC-213B-4E4D-B557-64715F493D1E}" type="presParOf" srcId="{958C32E4-0F79-4EFD-8EB4-E932CC3EA6B3}" destId="{CB5E909D-EB6B-4F47-8BA9-8893CDF7A1B8}" srcOrd="1" destOrd="0" presId="urn:microsoft.com/office/officeart/2005/8/layout/pyramid2"/>
    <dgm:cxn modelId="{F49C7849-8F39-4BCE-BFC8-AD69BAC01F42}" type="presParOf" srcId="{958C32E4-0F79-4EFD-8EB4-E932CC3EA6B3}" destId="{6262CD9A-5C2D-428D-9E79-703C38B55293}" srcOrd="2" destOrd="0" presId="urn:microsoft.com/office/officeart/2005/8/layout/pyramid2"/>
    <dgm:cxn modelId="{E0A52FFA-C5DC-4E56-ACD0-99263CDD6388}" type="presParOf" srcId="{958C32E4-0F79-4EFD-8EB4-E932CC3EA6B3}" destId="{77574FD4-98D4-4441-ACCB-AF33BB0D2A0E}" srcOrd="3" destOrd="0" presId="urn:microsoft.com/office/officeart/2005/8/layout/pyramid2"/>
    <dgm:cxn modelId="{8E9F9A4B-9048-4D22-968D-C056D2ED2A33}" type="presParOf" srcId="{958C32E4-0F79-4EFD-8EB4-E932CC3EA6B3}" destId="{1863E9B3-4FB9-401D-8BF3-109A0BFD60B8}" srcOrd="4" destOrd="0" presId="urn:microsoft.com/office/officeart/2005/8/layout/pyramid2"/>
    <dgm:cxn modelId="{5B54F1BE-BB55-46B0-BEE8-80FAEB3676E0}" type="presParOf" srcId="{958C32E4-0F79-4EFD-8EB4-E932CC3EA6B3}" destId="{32884E5E-ED04-4CA8-B9B2-11570AB3B8FE}" srcOrd="5" destOrd="0" presId="urn:microsoft.com/office/officeart/2005/8/layout/pyramid2"/>
    <dgm:cxn modelId="{AD1D0C25-8DC5-4511-816C-95731973D193}" type="presParOf" srcId="{958C32E4-0F79-4EFD-8EB4-E932CC3EA6B3}" destId="{FF063BAE-37B4-41EC-AC78-18B9A595E6F1}" srcOrd="6" destOrd="0" presId="urn:microsoft.com/office/officeart/2005/8/layout/pyramid2"/>
    <dgm:cxn modelId="{12B8D4F7-3AA8-4803-8829-2879FB3B8A11}" type="presParOf" srcId="{958C32E4-0F79-4EFD-8EB4-E932CC3EA6B3}" destId="{B1276B1F-3EFB-4B58-94A7-FB37403A15DF}" srcOrd="7" destOrd="0" presId="urn:microsoft.com/office/officeart/2005/8/layout/pyramid2"/>
    <dgm:cxn modelId="{9503BC53-2633-41CE-9F97-37E1B73213BC}" type="presParOf" srcId="{958C32E4-0F79-4EFD-8EB4-E932CC3EA6B3}" destId="{039939AD-E7F5-4ADE-97C3-CDA0489EC563}" srcOrd="8" destOrd="0" presId="urn:microsoft.com/office/officeart/2005/8/layout/pyramid2"/>
    <dgm:cxn modelId="{DE91CC74-3137-422C-AC71-CCFD89F0AECD}" type="presParOf" srcId="{958C32E4-0F79-4EFD-8EB4-E932CC3EA6B3}" destId="{E886EA84-E593-4F2F-A968-78993D1E3B3E}" srcOrd="9" destOrd="0" presId="urn:microsoft.com/office/officeart/2005/8/layout/pyramid2"/>
    <dgm:cxn modelId="{B5AA83B7-1295-48E9-9EEA-85A8B5705E51}" type="presParOf" srcId="{958C32E4-0F79-4EFD-8EB4-E932CC3EA6B3}" destId="{E44CBF13-2E0C-4556-A745-80C319399164}" srcOrd="10" destOrd="0" presId="urn:microsoft.com/office/officeart/2005/8/layout/pyramid2"/>
    <dgm:cxn modelId="{04C318FF-460F-4651-B2F1-0348C7719070}" type="presParOf" srcId="{958C32E4-0F79-4EFD-8EB4-E932CC3EA6B3}" destId="{69FF109C-A855-4B4F-B7B1-A5FCB045C352}" srcOrd="11" destOrd="0" presId="urn:microsoft.com/office/officeart/2005/8/layout/pyramid2"/>
    <dgm:cxn modelId="{E93F8648-606C-4B84-B96E-F3820F6240E0}" type="presParOf" srcId="{958C32E4-0F79-4EFD-8EB4-E932CC3EA6B3}" destId="{35025E20-084C-41CC-A821-4D03843A0DE3}" srcOrd="12" destOrd="0" presId="urn:microsoft.com/office/officeart/2005/8/layout/pyramid2"/>
    <dgm:cxn modelId="{CBAE75CF-B9D9-44C4-A1F2-709CD8DF9523}" type="presParOf" srcId="{958C32E4-0F79-4EFD-8EB4-E932CC3EA6B3}" destId="{CAE06FA7-948D-4CAF-A77A-91AB332A8292}" srcOrd="13" destOrd="0" presId="urn:microsoft.com/office/officeart/2005/8/layout/pyramid2"/>
    <dgm:cxn modelId="{D33329AE-D401-47EE-AC32-2ED6803B8B89}" type="presParOf" srcId="{958C32E4-0F79-4EFD-8EB4-E932CC3EA6B3}" destId="{BBACAAE0-F876-4734-8038-A7FA029BF09A}" srcOrd="14" destOrd="0" presId="urn:microsoft.com/office/officeart/2005/8/layout/pyramid2"/>
    <dgm:cxn modelId="{8382CD9F-022D-4A41-B2CA-F6DA29092C89}" type="presParOf" srcId="{958C32E4-0F79-4EFD-8EB4-E932CC3EA6B3}" destId="{4A2E0248-A3FE-47E8-9E4E-472269447D0C}" srcOrd="15" destOrd="0" presId="urn:microsoft.com/office/officeart/2005/8/layout/pyramid2"/>
    <dgm:cxn modelId="{A10B75E1-28C8-4D0A-B6CF-54C1E45EEF3F}" type="presParOf" srcId="{958C32E4-0F79-4EFD-8EB4-E932CC3EA6B3}" destId="{0E4FAA46-0694-44B1-BE0D-385B7545FB83}" srcOrd="16" destOrd="0" presId="urn:microsoft.com/office/officeart/2005/8/layout/pyramid2"/>
    <dgm:cxn modelId="{FB894398-3EBC-4CFC-92C3-995358AAF1AD}" type="presParOf" srcId="{958C32E4-0F79-4EFD-8EB4-E932CC3EA6B3}" destId="{A72EAE7E-807A-4AAB-B1E8-42631B213601}" srcOrd="17" destOrd="0" presId="urn:microsoft.com/office/officeart/2005/8/layout/pyramid2"/>
    <dgm:cxn modelId="{13D45397-0FD2-4524-A3EF-6B0BAD980FE4}" type="presParOf" srcId="{958C32E4-0F79-4EFD-8EB4-E932CC3EA6B3}" destId="{B86E31D8-48C0-4EDC-B040-70968A411003}" srcOrd="18" destOrd="0" presId="urn:microsoft.com/office/officeart/2005/8/layout/pyramid2"/>
    <dgm:cxn modelId="{81FBAB36-DFC3-460F-B85D-25E8ECE96794}" type="presParOf" srcId="{958C32E4-0F79-4EFD-8EB4-E932CC3EA6B3}" destId="{743F2795-7116-4D29-934C-759BF22B2DD2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5102B-E6C7-4A3A-A95B-D9215755D898}">
      <dsp:nvSpPr>
        <dsp:cNvPr id="0" name=""/>
        <dsp:cNvSpPr/>
      </dsp:nvSpPr>
      <dsp:spPr>
        <a:xfrm>
          <a:off x="439877" y="0"/>
          <a:ext cx="7910267" cy="6629401"/>
        </a:xfrm>
        <a:prstGeom prst="triangl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AC0E0D-4018-48B2-83D6-C81CE9AEFF0D}">
      <dsp:nvSpPr>
        <dsp:cNvPr id="0" name=""/>
        <dsp:cNvSpPr/>
      </dsp:nvSpPr>
      <dsp:spPr>
        <a:xfrm>
          <a:off x="4395011" y="663587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আমানত গ্রহণ ও সুদ প্রদান</a:t>
          </a:r>
          <a:endParaRPr lang="en-US" sz="1800" kern="1200" dirty="0"/>
        </a:p>
      </dsp:txBody>
      <dsp:txXfrm>
        <a:off x="4418018" y="686594"/>
        <a:ext cx="4263096" cy="425294"/>
      </dsp:txXfrm>
    </dsp:sp>
    <dsp:sp modelId="{F135DE85-E47A-4C1A-827B-55DB036855D4}">
      <dsp:nvSpPr>
        <dsp:cNvPr id="0" name=""/>
        <dsp:cNvSpPr/>
      </dsp:nvSpPr>
      <dsp:spPr>
        <a:xfrm>
          <a:off x="4395011" y="1193810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444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মূলধন গঠন</a:t>
          </a:r>
          <a:endParaRPr lang="en-US" sz="1800" kern="1200" dirty="0"/>
        </a:p>
      </dsp:txBody>
      <dsp:txXfrm>
        <a:off x="4418018" y="1216817"/>
        <a:ext cx="4263096" cy="425294"/>
      </dsp:txXfrm>
    </dsp:sp>
    <dsp:sp modelId="{165FB375-3AD8-434C-B6A0-CE6DEA82D0B1}">
      <dsp:nvSpPr>
        <dsp:cNvPr id="0" name=""/>
        <dsp:cNvSpPr/>
      </dsp:nvSpPr>
      <dsp:spPr>
        <a:xfrm>
          <a:off x="4395011" y="1724032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8889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ঋণ প্রদান ও সুদ গ্রহণ</a:t>
          </a:r>
          <a:endParaRPr lang="en-US" sz="1800" kern="1200" dirty="0"/>
        </a:p>
      </dsp:txBody>
      <dsp:txXfrm>
        <a:off x="4418018" y="1747039"/>
        <a:ext cx="4263096" cy="425294"/>
      </dsp:txXfrm>
    </dsp:sp>
    <dsp:sp modelId="{25117144-6C41-4924-AFBA-1190F8B26562}">
      <dsp:nvSpPr>
        <dsp:cNvPr id="0" name=""/>
        <dsp:cNvSpPr/>
      </dsp:nvSpPr>
      <dsp:spPr>
        <a:xfrm>
          <a:off x="4395011" y="2254255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ঋণ আমানত সৃষ্টি</a:t>
          </a:r>
          <a:endParaRPr lang="en-US" sz="1800" kern="1200" dirty="0"/>
        </a:p>
      </dsp:txBody>
      <dsp:txXfrm>
        <a:off x="4418018" y="2277262"/>
        <a:ext cx="4263096" cy="425294"/>
      </dsp:txXfrm>
    </dsp:sp>
    <dsp:sp modelId="{98BDEE67-0CE3-4B55-AE09-FBB26CB6F05E}">
      <dsp:nvSpPr>
        <dsp:cNvPr id="0" name=""/>
        <dsp:cNvSpPr/>
      </dsp:nvSpPr>
      <dsp:spPr>
        <a:xfrm>
          <a:off x="4395011" y="2784477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7778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বিনিময় মাধ্যম সৃষ্টি</a:t>
          </a:r>
          <a:endParaRPr lang="en-US" sz="1800" kern="1200" dirty="0"/>
        </a:p>
      </dsp:txBody>
      <dsp:txXfrm>
        <a:off x="4418018" y="2807484"/>
        <a:ext cx="4263096" cy="425294"/>
      </dsp:txXfrm>
    </dsp:sp>
    <dsp:sp modelId="{389837A9-F130-4B2F-ACC4-3770A51A16A5}">
      <dsp:nvSpPr>
        <dsp:cNvPr id="0" name=""/>
        <dsp:cNvSpPr/>
      </dsp:nvSpPr>
      <dsp:spPr>
        <a:xfrm>
          <a:off x="4395011" y="3314700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2222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নোট ইস্যু</a:t>
          </a:r>
          <a:endParaRPr lang="en-US" sz="1800" kern="1200" dirty="0"/>
        </a:p>
      </dsp:txBody>
      <dsp:txXfrm>
        <a:off x="4418018" y="3337707"/>
        <a:ext cx="4263096" cy="425294"/>
      </dsp:txXfrm>
    </dsp:sp>
    <dsp:sp modelId="{2BF0A368-4FBF-4820-8CD4-57724C71B0B3}">
      <dsp:nvSpPr>
        <dsp:cNvPr id="0" name=""/>
        <dsp:cNvSpPr/>
      </dsp:nvSpPr>
      <dsp:spPr>
        <a:xfrm>
          <a:off x="4395011" y="3844923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অছি হিসেবে কাজ</a:t>
          </a:r>
        </a:p>
      </dsp:txBody>
      <dsp:txXfrm>
        <a:off x="4418018" y="3867930"/>
        <a:ext cx="4263096" cy="425294"/>
      </dsp:txXfrm>
    </dsp:sp>
    <dsp:sp modelId="{41F16581-5C44-4931-A0FF-0F6CD40D8DB5}">
      <dsp:nvSpPr>
        <dsp:cNvPr id="0" name=""/>
        <dsp:cNvSpPr/>
      </dsp:nvSpPr>
      <dsp:spPr>
        <a:xfrm>
          <a:off x="4395011" y="4375145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1111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আমদানি-রপ্তানি সাহায্য</a:t>
          </a:r>
          <a:endParaRPr lang="en-US" sz="1800" kern="1200" dirty="0"/>
        </a:p>
      </dsp:txBody>
      <dsp:txXfrm>
        <a:off x="4418018" y="4398152"/>
        <a:ext cx="4263096" cy="425294"/>
      </dsp:txXfrm>
    </dsp:sp>
    <dsp:sp modelId="{5A7A21B0-49B1-4897-9953-0D3B21E2566A}">
      <dsp:nvSpPr>
        <dsp:cNvPr id="0" name=""/>
        <dsp:cNvSpPr/>
      </dsp:nvSpPr>
      <dsp:spPr>
        <a:xfrm>
          <a:off x="4395011" y="4905368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5556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সরকারের কোষাগার হিসেবে কাজ করে</a:t>
          </a:r>
          <a:endParaRPr lang="en-US" sz="1800" kern="1200" dirty="0"/>
        </a:p>
      </dsp:txBody>
      <dsp:txXfrm>
        <a:off x="4418018" y="4928375"/>
        <a:ext cx="4263096" cy="425294"/>
      </dsp:txXfrm>
    </dsp:sp>
    <dsp:sp modelId="{3A04C211-3BDA-4209-B189-BCF4CE236574}">
      <dsp:nvSpPr>
        <dsp:cNvPr id="0" name=""/>
        <dsp:cNvSpPr/>
      </dsp:nvSpPr>
      <dsp:spPr>
        <a:xfrm>
          <a:off x="4395011" y="5435590"/>
          <a:ext cx="4309110" cy="471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বিনিময় বিল ভাঙানো</a:t>
          </a:r>
          <a:endParaRPr lang="en-US" sz="1800" kern="1200" dirty="0"/>
        </a:p>
      </dsp:txBody>
      <dsp:txXfrm>
        <a:off x="4418018" y="5458597"/>
        <a:ext cx="4263096" cy="425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37A6D-F332-4BAD-9E5E-3E87B6C84446}">
      <dsp:nvSpPr>
        <dsp:cNvPr id="0" name=""/>
        <dsp:cNvSpPr/>
      </dsp:nvSpPr>
      <dsp:spPr>
        <a:xfrm>
          <a:off x="646473" y="0"/>
          <a:ext cx="6827003" cy="6827003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2FDB0-51EE-48AB-952E-05EDB0812FFF}">
      <dsp:nvSpPr>
        <dsp:cNvPr id="0" name=""/>
        <dsp:cNvSpPr/>
      </dsp:nvSpPr>
      <dsp:spPr>
        <a:xfrm>
          <a:off x="4059974" y="683366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মূলধন বিনিয়োগ</a:t>
          </a:r>
          <a:endParaRPr lang="en-US" sz="1800" kern="1200" dirty="0"/>
        </a:p>
      </dsp:txBody>
      <dsp:txXfrm>
        <a:off x="4083667" y="707059"/>
        <a:ext cx="4390165" cy="437971"/>
      </dsp:txXfrm>
    </dsp:sp>
    <dsp:sp modelId="{6262CD9A-5C2D-428D-9E79-703C38B55293}">
      <dsp:nvSpPr>
        <dsp:cNvPr id="0" name=""/>
        <dsp:cNvSpPr/>
      </dsp:nvSpPr>
      <dsp:spPr>
        <a:xfrm>
          <a:off x="4059974" y="1229393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অর্থনৈতিক উন্নয়নে ভূমিকা </a:t>
          </a:r>
        </a:p>
      </dsp:txBody>
      <dsp:txXfrm>
        <a:off x="4083667" y="1253086"/>
        <a:ext cx="4390165" cy="437971"/>
      </dsp:txXfrm>
    </dsp:sp>
    <dsp:sp modelId="{1863E9B3-4FB9-401D-8BF3-109A0BFD60B8}">
      <dsp:nvSpPr>
        <dsp:cNvPr id="0" name=""/>
        <dsp:cNvSpPr/>
      </dsp:nvSpPr>
      <dsp:spPr>
        <a:xfrm>
          <a:off x="4059974" y="1775420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অর্থ স্থানান্তর </a:t>
          </a:r>
          <a:endParaRPr lang="en-US" sz="1800" kern="1200" dirty="0"/>
        </a:p>
      </dsp:txBody>
      <dsp:txXfrm>
        <a:off x="4083667" y="1799113"/>
        <a:ext cx="4390165" cy="437971"/>
      </dsp:txXfrm>
    </dsp:sp>
    <dsp:sp modelId="{FF063BAE-37B4-41EC-AC78-18B9A595E6F1}">
      <dsp:nvSpPr>
        <dsp:cNvPr id="0" name=""/>
        <dsp:cNvSpPr/>
      </dsp:nvSpPr>
      <dsp:spPr>
        <a:xfrm>
          <a:off x="4059974" y="2321447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অর্থের নিরাপত্তা প্রদান</a:t>
          </a:r>
          <a:endParaRPr lang="en-US" sz="1800" kern="1200" dirty="0"/>
        </a:p>
      </dsp:txBody>
      <dsp:txXfrm>
        <a:off x="4083667" y="2345140"/>
        <a:ext cx="4390165" cy="437971"/>
      </dsp:txXfrm>
    </dsp:sp>
    <dsp:sp modelId="{039939AD-E7F5-4ADE-97C3-CDA0489EC563}">
      <dsp:nvSpPr>
        <dsp:cNvPr id="0" name=""/>
        <dsp:cNvSpPr/>
      </dsp:nvSpPr>
      <dsp:spPr>
        <a:xfrm>
          <a:off x="4059974" y="2867474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পরামর্শ দান</a:t>
          </a:r>
          <a:endParaRPr lang="en-US" sz="1800" kern="1200" dirty="0"/>
        </a:p>
      </dsp:txBody>
      <dsp:txXfrm>
        <a:off x="4083667" y="2891167"/>
        <a:ext cx="4390165" cy="437971"/>
      </dsp:txXfrm>
    </dsp:sp>
    <dsp:sp modelId="{E44CBF13-2E0C-4556-A745-80C319399164}">
      <dsp:nvSpPr>
        <dsp:cNvPr id="0" name=""/>
        <dsp:cNvSpPr/>
      </dsp:nvSpPr>
      <dsp:spPr>
        <a:xfrm>
          <a:off x="4059974" y="3413501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কর্মসংস্থান</a:t>
          </a:r>
          <a:endParaRPr lang="en-US" sz="1800" kern="1200" dirty="0"/>
        </a:p>
      </dsp:txBody>
      <dsp:txXfrm>
        <a:off x="4083667" y="3437194"/>
        <a:ext cx="4390165" cy="437971"/>
      </dsp:txXfrm>
    </dsp:sp>
    <dsp:sp modelId="{35025E20-084C-41CC-A821-4D03843A0DE3}">
      <dsp:nvSpPr>
        <dsp:cNvPr id="0" name=""/>
        <dsp:cNvSpPr/>
      </dsp:nvSpPr>
      <dsp:spPr>
        <a:xfrm>
          <a:off x="4059974" y="3959528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ঋণ নিয়ন্ত্রন </a:t>
          </a:r>
          <a:endParaRPr lang="en-US" sz="1800" kern="1200" dirty="0"/>
        </a:p>
      </dsp:txBody>
      <dsp:txXfrm>
        <a:off x="4083667" y="3983221"/>
        <a:ext cx="4390165" cy="437971"/>
      </dsp:txXfrm>
    </dsp:sp>
    <dsp:sp modelId="{BBACAAE0-F876-4734-8038-A7FA029BF09A}">
      <dsp:nvSpPr>
        <dsp:cNvPr id="0" name=""/>
        <dsp:cNvSpPr/>
      </dsp:nvSpPr>
      <dsp:spPr>
        <a:xfrm>
          <a:off x="4059974" y="4505555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কৃষি উন্নয়ন</a:t>
          </a:r>
          <a:endParaRPr lang="en-US" sz="1800" kern="1200" dirty="0"/>
        </a:p>
      </dsp:txBody>
      <dsp:txXfrm>
        <a:off x="4083667" y="4529248"/>
        <a:ext cx="4390165" cy="437971"/>
      </dsp:txXfrm>
    </dsp:sp>
    <dsp:sp modelId="{0E4FAA46-0694-44B1-BE0D-385B7545FB83}">
      <dsp:nvSpPr>
        <dsp:cNvPr id="0" name=""/>
        <dsp:cNvSpPr/>
      </dsp:nvSpPr>
      <dsp:spPr>
        <a:xfrm>
          <a:off x="4059974" y="5051582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শিল্পোন্নয়ন</a:t>
          </a:r>
          <a:endParaRPr lang="en-US" sz="1800" kern="1200" dirty="0"/>
        </a:p>
      </dsp:txBody>
      <dsp:txXfrm>
        <a:off x="4083667" y="5075275"/>
        <a:ext cx="4390165" cy="437971"/>
      </dsp:txXfrm>
    </dsp:sp>
    <dsp:sp modelId="{B86E31D8-48C0-4EDC-B040-70968A411003}">
      <dsp:nvSpPr>
        <dsp:cNvPr id="0" name=""/>
        <dsp:cNvSpPr/>
      </dsp:nvSpPr>
      <dsp:spPr>
        <a:xfrm>
          <a:off x="4059974" y="5597609"/>
          <a:ext cx="4437551" cy="4853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smtClean="0"/>
            <a:t>আঞ্চলিক উন্নয়ন</a:t>
          </a:r>
          <a:endParaRPr lang="en-US" sz="1800" kern="1200" dirty="0"/>
        </a:p>
      </dsp:txBody>
      <dsp:txXfrm>
        <a:off x="4083667" y="5621302"/>
        <a:ext cx="4390165" cy="437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58F36-0813-433A-A887-8464981D4B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AF671-1023-43C9-882C-3336C5DC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9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AF671-1023-43C9-882C-3336C5DCF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3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914400" y="1204912"/>
            <a:ext cx="7543800" cy="45720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আজকের ক্লাসে সবাইকে স্বাগত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315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5429" y="468686"/>
            <a:ext cx="3695242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000" b="1" dirty="0"/>
              <a:t>বাণিজ্যিক ব্যাংকের কার্যাবলি 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213656" y="3657600"/>
            <a:ext cx="25987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400" b="1" dirty="0"/>
              <a:t>বাণিজ্যিক </a:t>
            </a:r>
            <a:r>
              <a:rPr lang="bn-BD" sz="2400" b="1" dirty="0" smtClean="0"/>
              <a:t>ব্যাংক</a:t>
            </a:r>
            <a:endParaRPr lang="en-US" sz="2400" dirty="0"/>
          </a:p>
        </p:txBody>
      </p:sp>
      <p:sp>
        <p:nvSpPr>
          <p:cNvPr id="11" name="Down Arrow 10"/>
          <p:cNvSpPr/>
          <p:nvPr/>
        </p:nvSpPr>
        <p:spPr>
          <a:xfrm>
            <a:off x="4306108" y="4119267"/>
            <a:ext cx="413884" cy="597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6113" y="5634576"/>
            <a:ext cx="209384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প্রধান কার্যাবলি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06415" y="5634575"/>
            <a:ext cx="358303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বিশেষ ও অন্যান্য কার্যাবলি</a:t>
            </a:r>
            <a:endParaRPr lang="en-US" sz="2400" dirty="0"/>
          </a:p>
        </p:txBody>
      </p:sp>
      <p:sp>
        <p:nvSpPr>
          <p:cNvPr id="15" name="Down Arrow 14"/>
          <p:cNvSpPr/>
          <p:nvPr/>
        </p:nvSpPr>
        <p:spPr>
          <a:xfrm>
            <a:off x="1281344" y="4716551"/>
            <a:ext cx="284026" cy="774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792157" y="4703933"/>
            <a:ext cx="284026" cy="774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353613" y="4717027"/>
            <a:ext cx="8635900" cy="1462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845" y="1295400"/>
            <a:ext cx="8882411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dirty="0"/>
              <a:t>বিভিন্ন হিসাবের মাধ্যমে আমানতের অর্থ সংগ্রহকরে তহবিল গঠন করাই বাণিজ্যিক </a:t>
            </a:r>
            <a:r>
              <a:rPr lang="bn-BD" dirty="0" smtClean="0"/>
              <a:t>ব্যাংকের </a:t>
            </a:r>
            <a:r>
              <a:rPr lang="bn-BD" dirty="0"/>
              <a:t>প্রধান কার্যাবলি। তবে বাণিজ্যিক ব্যাংকের আমানত গ্রহণ এবং ঋণদানের </a:t>
            </a:r>
            <a:r>
              <a:rPr lang="bn-BD" dirty="0" smtClean="0"/>
              <a:t>মাধ্যমে </a:t>
            </a:r>
            <a:r>
              <a:rPr lang="bn-BD" dirty="0"/>
              <a:t>কার্যক্রম শুরু হলেও, বর্তমানে গ্রাহকের বিভিন্নমুখী চাহিদা পূরণের </a:t>
            </a:r>
            <a:r>
              <a:rPr lang="bn-BD" dirty="0" smtClean="0"/>
              <a:t>লক্ষ্যেকাজের </a:t>
            </a:r>
            <a:r>
              <a:rPr lang="bn-BD" dirty="0"/>
              <a:t>পরিধি বৃদ্ধি পাচ্ছে। এবং নতুন নতুন বৈচিত্র্যময় ব্যবহারও যুক্ত হচ্ছে। </a:t>
            </a:r>
            <a:r>
              <a:rPr lang="bn-BD" dirty="0" smtClean="0"/>
              <a:t>বাণিজ্যিক </a:t>
            </a:r>
            <a:r>
              <a:rPr lang="bn-BD" dirty="0"/>
              <a:t>ব্যাংক সাধারণত গ্রাহকদের প্রয়োজন অনুযায়ী সেবা প্রদান করার জন্য </a:t>
            </a:r>
            <a:r>
              <a:rPr lang="bn-BD" dirty="0" smtClean="0"/>
              <a:t>বিভিন্ন </a:t>
            </a:r>
            <a:r>
              <a:rPr lang="bn-BD" dirty="0"/>
              <a:t>কার্যাবলি সম্পাদন করে থাকে</a:t>
            </a:r>
            <a:r>
              <a:rPr lang="bn-BD" dirty="0" smtClean="0"/>
              <a:t>। তাই কোন দেশের শিল্প, বাণিজ্য</a:t>
            </a:r>
            <a:r>
              <a:rPr lang="bn-BD" dirty="0"/>
              <a:t>, অর্থনৈতিক ও সামাজিক </a:t>
            </a:r>
            <a:r>
              <a:rPr lang="bn-BD" dirty="0" smtClean="0"/>
              <a:t>উন্নয়নের উপর ভিত্তি করে বাণিজ্যিক ব্যাংককে আমরা দুই ভাগে ভাগ করতে পারি</a:t>
            </a:r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263739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80587840"/>
              </p:ext>
            </p:extLst>
          </p:nvPr>
        </p:nvGraphicFramePr>
        <p:xfrm>
          <a:off x="0" y="228600"/>
          <a:ext cx="9144000" cy="6629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 rot="18083856">
            <a:off x="172654" y="3294795"/>
            <a:ext cx="3894015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2000" dirty="0" smtClean="0"/>
              <a:t>বাণিজ্যিক ব্যাংকের প্রধান কার্যাবলি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775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29611743"/>
              </p:ext>
            </p:extLst>
          </p:nvPr>
        </p:nvGraphicFramePr>
        <p:xfrm>
          <a:off x="0" y="0"/>
          <a:ext cx="9144000" cy="682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 rot="17847386">
            <a:off x="-33253" y="3518101"/>
            <a:ext cx="376623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/>
              <a:t>বিশেষ ও অন্যান্য </a:t>
            </a:r>
            <a:r>
              <a:rPr lang="bn-BD" sz="2400" dirty="0" smtClean="0"/>
              <a:t>কার্যাবলি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047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8759" y="914400"/>
            <a:ext cx="772564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১। বাণিজ্যিক ব্যাংকের সেবাকে কয় ভাগে ভাগ করা যায়?</a:t>
            </a:r>
          </a:p>
          <a:p>
            <a:r>
              <a:rPr lang="bn-BD" dirty="0" smtClean="0"/>
              <a:t>ক. ৫ ভাগ		খ. ৪ ভাগ</a:t>
            </a:r>
          </a:p>
          <a:p>
            <a:r>
              <a:rPr lang="bn-BD" dirty="0" smtClean="0"/>
              <a:t>গ. ৩ ভাগ		ঘ. ২ ভাগ</a:t>
            </a:r>
            <a:endParaRPr lang="bn-BD" dirty="0"/>
          </a:p>
        </p:txBody>
      </p:sp>
      <p:sp>
        <p:nvSpPr>
          <p:cNvPr id="7" name="TextBox 6"/>
          <p:cNvSpPr txBox="1"/>
          <p:nvPr/>
        </p:nvSpPr>
        <p:spPr>
          <a:xfrm>
            <a:off x="852469" y="2057400"/>
            <a:ext cx="7681931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২। কোনটি বাণিজ্যিক ব্যাংকের কাজ নয়?</a:t>
            </a:r>
          </a:p>
          <a:p>
            <a:r>
              <a:rPr lang="bn-BD" dirty="0" smtClean="0"/>
              <a:t>ক. ঋণদান 		খ. মুদ্রার মান নিয়ন্ত্রণ</a:t>
            </a:r>
          </a:p>
          <a:p>
            <a:r>
              <a:rPr lang="bn-BD" dirty="0" smtClean="0"/>
              <a:t>গ. বিলের বাট্টাকরণ    	ঘ. মূলধন গঠন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2468" y="3276600"/>
            <a:ext cx="7681931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৩। বাণিজ্যিক ব্যাংকের প্রধান কার্যাবলি কোনটি?</a:t>
            </a:r>
          </a:p>
          <a:p>
            <a:r>
              <a:rPr lang="bn-BD" dirty="0" smtClean="0"/>
              <a:t>ক. শিল্পোন্নয়ন             	খ. অর্থ স্থানান্তর</a:t>
            </a:r>
          </a:p>
          <a:p>
            <a:r>
              <a:rPr lang="bn-BD" dirty="0" smtClean="0"/>
              <a:t>গ. মূলধন বিনিয়োগ     	ঘ. নোট ইস্যু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8759" y="4495800"/>
            <a:ext cx="77256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৪। বাণিজ্যিক ব্যাংক মক্কেলের আমানতের ওপর কী প্রদান করে?</a:t>
            </a:r>
          </a:p>
          <a:p>
            <a:r>
              <a:rPr lang="bn-BD" dirty="0" smtClean="0"/>
              <a:t>ক. কমিশন                        খ. বাট্টা</a:t>
            </a:r>
          </a:p>
          <a:p>
            <a:r>
              <a:rPr lang="bn-BD" dirty="0" smtClean="0"/>
              <a:t>গ. চার্জ                              ঘ. সুদ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274675"/>
            <a:ext cx="166584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সময়ঃ </a:t>
            </a:r>
            <a:r>
              <a:rPr lang="en-US" dirty="0" smtClean="0"/>
              <a:t>৪</a:t>
            </a:r>
            <a:r>
              <a:rPr lang="bn-BD" dirty="0" smtClean="0"/>
              <a:t> </a:t>
            </a:r>
            <a:r>
              <a:rPr lang="bn-BD" dirty="0" smtClean="0"/>
              <a:t>মিনিট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133" y="5975866"/>
            <a:ext cx="5642891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১। ২ ভাগ    ২। মুদ্রার মান নিয়ন্ত্রণ  ৩। </a:t>
            </a:r>
            <a:r>
              <a:rPr lang="bn-BD" dirty="0"/>
              <a:t>নোট </a:t>
            </a:r>
            <a:r>
              <a:rPr lang="bn-BD" dirty="0" smtClean="0"/>
              <a:t>ইস্যু    ৪। সুদ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83925" y="165493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মূল্যায়ন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1652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936" y="1206911"/>
            <a:ext cx="7620000" cy="36730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2027" y="947081"/>
            <a:ext cx="1935145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/>
              <a:t>বাড়ির কাজ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287" y="5105400"/>
            <a:ext cx="8258992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তোমার এলাকায় অবস্থিত বাণিজ্যিক ব্যাংকগুলোর মধ্যে কোনটি অধিক জনপ্রিয় এবং</a:t>
            </a:r>
          </a:p>
          <a:p>
            <a:r>
              <a:rPr lang="bn-BD" dirty="0" smtClean="0"/>
              <a:t>কেন তার কয়েকটি কারন উল্লেখ কর?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0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533400" y="1447800"/>
            <a:ext cx="8001000" cy="37338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ধন্যবাদ সবাইকে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1455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41758" y="3958157"/>
            <a:ext cx="2844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bn-BD" sz="2800" b="1" dirty="0"/>
              <a:t>নবম-দশম শ্রেণি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841637"/>
            <a:ext cx="2661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7474" y="3783585"/>
            <a:ext cx="2601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পুষন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দেবনাথ</a:t>
            </a:r>
            <a:r>
              <a:rPr lang="en-US" sz="32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070" y="4363224"/>
            <a:ext cx="335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628" y="4732556"/>
            <a:ext cx="510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চন্ডিপুর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মনসা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বিদ্যালয়</a:t>
            </a: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73127" y="5255776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রামগঞ্জ</a:t>
            </a:r>
            <a:r>
              <a:rPr lang="en-US" dirty="0" smtClean="0"/>
              <a:t>, </a:t>
            </a:r>
            <a:r>
              <a:rPr lang="en-US" dirty="0" err="1" smtClean="0"/>
              <a:t>লক্ষ্মীপুর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8801" y="5622018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মোবাইলঃ০১৭৮৭৭৪৮৯৩৮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25496" y="710624"/>
            <a:ext cx="2536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035" y="1535201"/>
            <a:ext cx="1778307" cy="2220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95568"/>
            <a:ext cx="952500" cy="39448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01683" y="4481377"/>
            <a:ext cx="292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বিষয়ঃ</a:t>
            </a:r>
            <a:r>
              <a:rPr lang="en-US" b="1" dirty="0" smtClean="0"/>
              <a:t> </a:t>
            </a:r>
            <a:r>
              <a:rPr lang="en-US" b="1" dirty="0" err="1" smtClean="0"/>
              <a:t>ফিন্যান্স</a:t>
            </a:r>
            <a:r>
              <a:rPr lang="en-US" b="1" dirty="0" smtClean="0"/>
              <a:t> ও </a:t>
            </a:r>
            <a:r>
              <a:rPr lang="en-US" b="1" dirty="0" err="1" smtClean="0"/>
              <a:t>ব্যাংকিং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701107" y="4917602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অধ্যায়ঃ</a:t>
            </a:r>
            <a:r>
              <a:rPr lang="en-US" b="1" dirty="0" smtClean="0"/>
              <a:t> </a:t>
            </a:r>
            <a:r>
              <a:rPr lang="en-US" b="1" dirty="0" err="1" smtClean="0"/>
              <a:t>দশম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22658" y="5360408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সময়ঃ</a:t>
            </a:r>
            <a:r>
              <a:rPr lang="en-US" b="1" dirty="0" smtClean="0"/>
              <a:t> ৪০ </a:t>
            </a:r>
            <a:r>
              <a:rPr lang="en-US" b="1" dirty="0" err="1" smtClean="0"/>
              <a:t>মিনিট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101" y="1429132"/>
            <a:ext cx="1766489" cy="232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4661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" grpId="0"/>
      <p:bldP spid="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003" y="371327"/>
            <a:ext cx="637386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নিচের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…………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03193"/>
            <a:ext cx="8534400" cy="3752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5357152"/>
            <a:ext cx="3794629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চিত্র দেখে কি বুজতে পারছ?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52945" y="6068475"/>
            <a:ext cx="6851556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এগুলো কোন ধরনের ব্যাংকের চিত্র বলে মনে করছ?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089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6866" y="457200"/>
            <a:ext cx="267733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b="1" dirty="0" smtClean="0"/>
              <a:t>পাঠ পরিচিতি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70"/>
          <a:stretch/>
        </p:blipFill>
        <p:spPr>
          <a:xfrm>
            <a:off x="381000" y="2667000"/>
            <a:ext cx="8349068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3134" y="1385728"/>
            <a:ext cx="7924799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/>
              <a:t>বাণিজ্যিক </a:t>
            </a:r>
            <a:r>
              <a:rPr lang="bn-BD" sz="4400" dirty="0" smtClean="0"/>
              <a:t>ব্যাংক ও তার পরিচিতি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27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40667"/>
            <a:ext cx="789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আজকের পাঠ শেষে আমরা..........................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71379" y="2341418"/>
            <a:ext cx="780694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বাণিজ্যিক ব্যাংকের ধারণা ও পরিচিতি সম্পর্কে বলতে পারব।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24278" y="3297382"/>
            <a:ext cx="775404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বাণিজ্যিক ব্যাংকের উদ্দেশ্য সম্পর্কে মূল্যায়ন করতে পারব।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24278" y="4191000"/>
            <a:ext cx="67681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বাণিজ্যিক ব্যাংকের কার্যাবলি বিশ্লেষণ করতে পারব।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87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304800"/>
            <a:ext cx="469070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000" b="1" dirty="0"/>
              <a:t>বাণিজ্যিক ব্যাংকের ধারণা ও পরিচিতি 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781899" y="1731818"/>
            <a:ext cx="4161211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dirty="0"/>
              <a:t>মুনাফা অর্জনের উদ্দেশ্যে যে প্রতিষ্ঠান অর্থ ও অর্থের মূল্য পরিমাপযোগ্য বা সেবা লেনদেন করে থাকে তাকে বাণিজ্যিক ব্যাংক বলা হয়।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1899" y="850139"/>
            <a:ext cx="414735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অর্থে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ব্যাংককেই</a:t>
            </a:r>
            <a:r>
              <a:rPr lang="en-US" dirty="0"/>
              <a:t> </a:t>
            </a:r>
            <a:r>
              <a:rPr lang="en-US" dirty="0" err="1" smtClean="0"/>
              <a:t>বুজি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81899" y="3124200"/>
            <a:ext cx="414735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/>
              <a:t>বাণিজ্যিক ব্যাংক একটি মুনাফাভিত্তিক আর্থিক প্রতিষ্ঠান, যা অর্থের লেনদেন ও আদান-প্রদানের মাধ্যমে মুনাফা অর্জন করে থাকে।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1752" y="4114800"/>
            <a:ext cx="4516583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যে প্রতিষ্ঠান গ্রাহকদের আমানতের  অর্থ সংগ্রহ ও গ্রাহকদের  প্রয়োজনমাফিক ঋণ দিয়ে ব্যবসায় করে থাকে তাকে বাণিজ্যিক ব্যাংক বলে।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971" y="5486400"/>
            <a:ext cx="4516583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বাণিজ্যিক ব্যাংক ব্যবসায় প্রয়োজনে স্বল্পমেয়াদি, মধ্যমেয়াদি ও দীর্ঘমেয়াদি ঋণ প্রদানের মাধ্যমে ব্যবসায় বাণিজ্যের সম্প্রসারণ করে থাকে। 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1" y="990600"/>
            <a:ext cx="4537364" cy="289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4515028"/>
            <a:ext cx="3976255" cy="222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5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71390"/>
            <a:ext cx="8610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000" dirty="0"/>
              <a:t>১। সাধারণভাবে ব্যাংক বলতে আমরা কোনটিকে বুঝি?</a:t>
            </a:r>
            <a:br>
              <a:rPr lang="bn-BD" sz="2000" dirty="0"/>
            </a:br>
            <a:r>
              <a:rPr lang="bn-BD" sz="2000" dirty="0"/>
              <a:t>ক. কেন্দ্রীয় ব্যাংক খ. বাণিজ্যিক ব্যাংক</a:t>
            </a:r>
            <a:br>
              <a:rPr lang="bn-BD" sz="2000" dirty="0"/>
            </a:br>
            <a:r>
              <a:rPr lang="bn-BD" sz="2000" dirty="0"/>
              <a:t>গ. বিশেষায়িত ব্যাংক ঘ. শিল্প ব্যাংক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57200" y="2071877"/>
            <a:ext cx="861060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২।</a:t>
            </a:r>
            <a:r>
              <a:rPr lang="bn-BD" sz="2000" dirty="0" smtClean="0"/>
              <a:t>বাণিজ্যিক </a:t>
            </a:r>
            <a:r>
              <a:rPr lang="bn-BD" sz="2000" dirty="0"/>
              <a:t>ব্যাংক কিসের জন্য গঠিত হয়? </a:t>
            </a:r>
            <a:endParaRPr lang="en-US" sz="2000" dirty="0" smtClean="0"/>
          </a:p>
          <a:p>
            <a:r>
              <a:rPr lang="bn-BD" sz="2000" dirty="0" smtClean="0"/>
              <a:t>ক</a:t>
            </a:r>
            <a:r>
              <a:rPr lang="en-US" sz="2000" dirty="0"/>
              <a:t>.</a:t>
            </a:r>
            <a:r>
              <a:rPr lang="bn-BD" sz="2000" dirty="0" smtClean="0"/>
              <a:t> </a:t>
            </a:r>
            <a:r>
              <a:rPr lang="bn-BD" sz="2000" dirty="0"/>
              <a:t>সেবাদানের জন্য </a:t>
            </a:r>
            <a:r>
              <a:rPr lang="en-US" sz="2000" dirty="0" smtClean="0"/>
              <a:t>খ.</a:t>
            </a:r>
            <a:r>
              <a:rPr lang="bn-BD" sz="2000" dirty="0" smtClean="0"/>
              <a:t> </a:t>
            </a:r>
            <a:r>
              <a:rPr lang="bn-BD" sz="2000" dirty="0"/>
              <a:t>মুনাফা অর্জনের জন্য</a:t>
            </a:r>
            <a:br>
              <a:rPr lang="bn-BD" sz="2000" dirty="0"/>
            </a:br>
            <a:r>
              <a:rPr lang="bn-BD" sz="2000" dirty="0" smtClean="0"/>
              <a:t>গ</a:t>
            </a:r>
            <a:r>
              <a:rPr lang="en-US" sz="2000" dirty="0" smtClean="0"/>
              <a:t>.</a:t>
            </a:r>
            <a:r>
              <a:rPr lang="bn-BD" sz="2000" dirty="0" smtClean="0"/>
              <a:t> </a:t>
            </a:r>
            <a:r>
              <a:rPr lang="bn-BD" sz="2000" dirty="0"/>
              <a:t>শুধু ঋণ দেয়ার জন্য ঘ মূলধন গঠনের </a:t>
            </a:r>
            <a:r>
              <a:rPr lang="bn-BD" sz="2000" dirty="0" smtClean="0"/>
              <a:t>জন্য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58645"/>
              </p:ext>
            </p:extLst>
          </p:nvPr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582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491333"/>
            <a:ext cx="8589818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৩।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ব্যাংক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ক্ষুদ্র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ক্ষুদ্র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সঞ্চয়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সংগ্রহ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নিরাপত্তা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?</a:t>
            </a:r>
          </a:p>
          <a:p>
            <a:r>
              <a:rPr lang="en-US" sz="2000" dirty="0" smtClean="0"/>
              <a:t>ক. </a:t>
            </a:r>
            <a:r>
              <a:rPr lang="en-US" sz="2000" dirty="0" err="1" smtClean="0"/>
              <a:t>সমবায়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ব্যাংক</a:t>
            </a:r>
            <a:r>
              <a:rPr lang="en-US" sz="2000" dirty="0" smtClean="0"/>
              <a:t>  খ. </a:t>
            </a:r>
            <a:r>
              <a:rPr lang="en-US" sz="2000" dirty="0" err="1" smtClean="0"/>
              <a:t>কেন্দ্রীয়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ব্যাংক</a:t>
            </a:r>
            <a:endParaRPr lang="en-US" sz="2000" dirty="0" smtClean="0"/>
          </a:p>
          <a:p>
            <a:r>
              <a:rPr lang="en-US" sz="2000" dirty="0" err="1" smtClean="0"/>
              <a:t>গ.বাণিজ্যিক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ব্যাংক</a:t>
            </a:r>
            <a:r>
              <a:rPr lang="en-US" sz="2000" dirty="0" smtClean="0"/>
              <a:t>  ঘ. </a:t>
            </a:r>
            <a:r>
              <a:rPr lang="en-US" sz="2000" dirty="0" err="1" smtClean="0"/>
              <a:t>মার্চেন্ট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ব্যাংক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876800"/>
            <a:ext cx="858981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৪। বাণিজ্যিক ব্যাংক জনগনের মধ্যে কোন ধরনের প্রবনতা সৃষ্টি করে?</a:t>
            </a:r>
          </a:p>
          <a:p>
            <a:r>
              <a:rPr lang="bn-BD" sz="2000" dirty="0" smtClean="0"/>
              <a:t>ক.</a:t>
            </a:r>
            <a:r>
              <a:rPr lang="bn-BD" sz="2000" dirty="0"/>
              <a:t> খরচের </a:t>
            </a:r>
            <a:r>
              <a:rPr lang="bn-BD" sz="2000" dirty="0" smtClean="0"/>
              <a:t>প্রবণতা  খ. </a:t>
            </a:r>
            <a:r>
              <a:rPr lang="bn-BD" sz="2000" dirty="0"/>
              <a:t>আমদানির </a:t>
            </a:r>
            <a:r>
              <a:rPr lang="bn-BD" sz="2000" dirty="0" smtClean="0"/>
              <a:t>প্রবণতা</a:t>
            </a:r>
          </a:p>
          <a:p>
            <a:r>
              <a:rPr lang="bn-BD" sz="2000" dirty="0" smtClean="0"/>
              <a:t>গ.</a:t>
            </a:r>
            <a:r>
              <a:rPr lang="bn-BD" sz="2000" dirty="0"/>
              <a:t> আয়ের </a:t>
            </a:r>
            <a:r>
              <a:rPr lang="bn-BD" sz="2000" dirty="0" smtClean="0"/>
              <a:t>প্রবণতা   ঘ. </a:t>
            </a:r>
            <a:r>
              <a:rPr lang="bn-BD" sz="2000" dirty="0"/>
              <a:t>সঞ্চয়ের </a:t>
            </a:r>
            <a:r>
              <a:rPr lang="bn-BD" sz="2000" dirty="0" smtClean="0"/>
              <a:t>প্রবণতা</a:t>
            </a:r>
            <a:endParaRPr lang="bn-BD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249382"/>
            <a:ext cx="137088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একক কাজ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62800" y="249382"/>
            <a:ext cx="188705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সময়ঃ </a:t>
            </a:r>
            <a:r>
              <a:rPr lang="en-US" dirty="0" err="1" smtClean="0"/>
              <a:t>চার</a:t>
            </a:r>
            <a:r>
              <a:rPr lang="bn-BD" dirty="0" smtClean="0"/>
              <a:t> </a:t>
            </a:r>
            <a:r>
              <a:rPr lang="bn-BD" dirty="0" smtClean="0"/>
              <a:t>মিনিট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249382"/>
            <a:ext cx="4177747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বহুনির্বচনী প্রশ্নের সঠিক উত্তর খাতায় লিখ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6303818"/>
            <a:ext cx="8395247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১, বাণিজ্যিক ব্যাংক  ২, মুনাফা অর্জনের জন্য ৩, বাণিজ্যিক ব্যাংক  ৪, সঞ্চয়ের প্রবনতা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0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6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6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6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6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6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6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6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6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3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9073" y="353291"/>
            <a:ext cx="4774064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b="1" dirty="0"/>
              <a:t>বাণিজ্যিক ব্যাংকের উদ্দেশ্য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সাধারণত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অর্জনের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গঠিত</a:t>
            </a:r>
            <a:r>
              <a:rPr lang="en-US" dirty="0" smtClean="0"/>
              <a:t>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আরো</a:t>
            </a:r>
            <a:r>
              <a:rPr lang="en-US" dirty="0" smtClean="0"/>
              <a:t>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উদ্দেশ্য</a:t>
            </a:r>
            <a:endParaRPr lang="en-US" dirty="0" smtClean="0"/>
          </a:p>
          <a:p>
            <a:r>
              <a:rPr lang="en-US" dirty="0" smtClean="0"/>
              <a:t>ও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।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9447" y="2069068"/>
            <a:ext cx="163698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dirty="0"/>
              <a:t> মুনাফা অর্জন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0855" y="2606464"/>
            <a:ext cx="141417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মূলধন গঠন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6545" y="3209881"/>
            <a:ext cx="188545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বিনিময়ের মাধ্যম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9784" y="3766066"/>
            <a:ext cx="1276311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জনকল্যাণ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7780" y="4249448"/>
            <a:ext cx="270298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ঋণ নিয়ন্ত্রণের সহযোগিতা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9" y="5467989"/>
            <a:ext cx="43492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dirty="0"/>
              <a:t>পরিকল্পনা প্রণয়ন ও বাস্তবায়নে সহযোগিতা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1601" y="4811953"/>
            <a:ext cx="224612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সম্পদের সুষম বণ্টন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45470" y="2069068"/>
            <a:ext cx="164820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কর্মসংস্থান সৃষ্টি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2606464"/>
            <a:ext cx="300434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ধনী-দরিদ্রের বৈষম্য হ্রাসকরণ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42846" y="3209881"/>
            <a:ext cx="191590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dirty="0"/>
              <a:t>সঞ্চয় প্রবণতা সৃষ্টি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24361" y="3766066"/>
            <a:ext cx="108876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 smtClean="0"/>
              <a:t> </a:t>
            </a:r>
            <a:r>
              <a:rPr lang="bn-BD" dirty="0"/>
              <a:t>নিরাপত্তা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63955" y="4249839"/>
            <a:ext cx="241123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অর্থনৈতিক স্থিতিশীলতা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99835" y="4811953"/>
            <a:ext cx="253947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শিল্প ও বাণিজ্যিক উন্নয়ন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062966" y="5467989"/>
            <a:ext cx="261321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/>
              <a:t>জীবনযাত্রার মান </a:t>
            </a:r>
            <a:r>
              <a:rPr lang="bn-BD" dirty="0" smtClean="0"/>
              <a:t>উন্নয়ন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5" t="8235" r="12315" b="12331"/>
          <a:stretch/>
        </p:blipFill>
        <p:spPr>
          <a:xfrm>
            <a:off x="2890764" y="2438401"/>
            <a:ext cx="2976636" cy="2742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93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28990"/>
            <a:ext cx="1834156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539" y="1524000"/>
            <a:ext cx="6019800" cy="3058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323" y="4805064"/>
            <a:ext cx="862768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/>
              <a:t>বাণিজ্যিক ব্যাংকের উদ্দেশ্যগুলো ব্যাখ্যা কর? </a:t>
            </a:r>
            <a:r>
              <a:rPr lang="bn-BD" sz="2400" dirty="0"/>
              <a:t>(</a:t>
            </a:r>
            <a:r>
              <a:rPr lang="bn-BD" sz="2400" dirty="0" smtClean="0"/>
              <a:t>সর্বোচ্চ ১০ লাইনে)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01648" y="359658"/>
            <a:ext cx="176041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dirty="0" smtClean="0"/>
              <a:t>সময়ঃ </a:t>
            </a:r>
            <a:r>
              <a:rPr lang="en-US" dirty="0" smtClean="0"/>
              <a:t>১০</a:t>
            </a:r>
            <a:r>
              <a:rPr lang="bn-BD" dirty="0" smtClean="0"/>
              <a:t> </a:t>
            </a:r>
            <a:r>
              <a:rPr lang="bn-BD" dirty="0" smtClean="0"/>
              <a:t>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4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433</TotalTime>
  <Words>620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CMHS</dc:creator>
  <cp:lastModifiedBy>CMHS</cp:lastModifiedBy>
  <cp:revision>106</cp:revision>
  <dcterms:created xsi:type="dcterms:W3CDTF">2006-08-16T00:00:00Z</dcterms:created>
  <dcterms:modified xsi:type="dcterms:W3CDTF">2022-10-31T17:00:04Z</dcterms:modified>
</cp:coreProperties>
</file>